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6" r:id="rId2"/>
    <p:sldId id="260" r:id="rId3"/>
    <p:sldId id="261" r:id="rId4"/>
    <p:sldId id="338" r:id="rId5"/>
    <p:sldId id="339" r:id="rId6"/>
    <p:sldId id="340" r:id="rId7"/>
    <p:sldId id="343" r:id="rId8"/>
    <p:sldId id="258" r:id="rId9"/>
    <p:sldId id="346" r:id="rId10"/>
    <p:sldId id="259" r:id="rId11"/>
    <p:sldId id="262" r:id="rId12"/>
    <p:sldId id="264" r:id="rId13"/>
    <p:sldId id="341" r:id="rId14"/>
    <p:sldId id="342" r:id="rId15"/>
    <p:sldId id="307" r:id="rId16"/>
    <p:sldId id="265" r:id="rId17"/>
    <p:sldId id="266" r:id="rId18"/>
    <p:sldId id="267" r:id="rId19"/>
    <p:sldId id="271" r:id="rId20"/>
    <p:sldId id="273" r:id="rId21"/>
    <p:sldId id="334" r:id="rId22"/>
    <p:sldId id="335" r:id="rId23"/>
    <p:sldId id="348" r:id="rId24"/>
    <p:sldId id="274" r:id="rId25"/>
    <p:sldId id="275" r:id="rId26"/>
    <p:sldId id="277" r:id="rId27"/>
    <p:sldId id="279" r:id="rId28"/>
    <p:sldId id="336" r:id="rId29"/>
    <p:sldId id="337" r:id="rId30"/>
    <p:sldId id="283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329" r:id="rId40"/>
    <p:sldId id="330" r:id="rId41"/>
    <p:sldId id="331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-2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0221" y="475444"/>
            <a:ext cx="5523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5400" dirty="0" smtClean="0">
                <a:cs typeface="B Nazanin" panose="00000400000000000000" pitchFamily="2" charset="-78"/>
              </a:rPr>
              <a:t>الکتروکاردیوگراف</a:t>
            </a:r>
            <a:endParaRPr lang="en-US" sz="5400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18775" y="1897469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شرکت پویندگان راه سعادت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34090689"/>
              </p:ext>
            </p:extLst>
          </p:nvPr>
        </p:nvGraphicFramePr>
        <p:xfrm>
          <a:off x="9904724" y="307684"/>
          <a:ext cx="1954006" cy="1358746"/>
        </p:xfrm>
        <a:graphic>
          <a:graphicData uri="http://schemas.openxmlformats.org/presentationml/2006/ole">
            <p:oleObj spid="_x0000_s1122" name="Picture" r:id="rId3" imgW="2772108" imgH="2005290" progId="Word.Picture.8">
              <p:embed/>
            </p:oleObj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1695" y="2765800"/>
            <a:ext cx="4884278" cy="32561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37363" y="2396468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Dena 650L</a:t>
            </a:r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0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4400" dirty="0">
                <a:cs typeface="B Nazanin" panose="00000400000000000000" pitchFamily="2" charset="-78"/>
              </a:rPr>
              <a:t>صفحه </a:t>
            </a:r>
            <a:r>
              <a:rPr lang="fa-IR" sz="4400" dirty="0" smtClean="0">
                <a:cs typeface="B Nazanin" panose="00000400000000000000" pitchFamily="2" charset="-78"/>
              </a:rPr>
              <a:t>نمايش</a:t>
            </a: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دارای صفحه </a:t>
            </a:r>
            <a:r>
              <a:rPr lang="fa-IR" sz="2400" dirty="0">
                <a:cs typeface="B Nazanin" panose="00000400000000000000" pitchFamily="2" charset="-78"/>
              </a:rPr>
              <a:t>نمايش رنگي 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en-US" sz="2400" dirty="0" smtClean="0">
                <a:cs typeface="B Nazanin" panose="00000400000000000000" pitchFamily="2" charset="-78"/>
              </a:rPr>
              <a:t>TFT</a:t>
            </a:r>
            <a:r>
              <a:rPr lang="fa-IR" sz="2400" dirty="0" smtClean="0">
                <a:cs typeface="B Nazanin" panose="00000400000000000000" pitchFamily="2" charset="-78"/>
              </a:rPr>
              <a:t> و کليدهاي </a:t>
            </a:r>
            <a:r>
              <a:rPr lang="fa-IR" sz="2400" dirty="0">
                <a:cs typeface="B Nazanin" panose="00000400000000000000" pitchFamily="2" charset="-78"/>
              </a:rPr>
              <a:t>لمسي صفحه </a:t>
            </a:r>
            <a:r>
              <a:rPr lang="fa-IR" sz="2400" dirty="0" smtClean="0">
                <a:cs typeface="B Nazanin" panose="00000400000000000000" pitchFamily="2" charset="-78"/>
              </a:rPr>
              <a:t>نمايش</a:t>
            </a:r>
            <a:endParaRPr lang="en-US" sz="2400" dirty="0"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 smtClean="0">
                <a:cs typeface="B Nazanin" panose="00000400000000000000" pitchFamily="2" charset="-78"/>
              </a:rPr>
              <a:t>پیغام ها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 smtClean="0">
                <a:cs typeface="B Nazanin" panose="00000400000000000000" pitchFamily="2" charset="-78"/>
              </a:rPr>
              <a:t>بخش </a:t>
            </a:r>
            <a:r>
              <a:rPr lang="en-US" sz="2400" dirty="0">
                <a:cs typeface="B Nazanin" panose="00000400000000000000" pitchFamily="2" charset="-78"/>
              </a:rPr>
              <a:t>Header Area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en-US" sz="2400" dirty="0" smtClean="0">
                <a:cs typeface="B Nazanin" panose="00000400000000000000" pitchFamily="2" charset="-78"/>
              </a:rPr>
              <a:t>Quick menu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>
                <a:cs typeface="B Nazanin" panose="00000400000000000000" pitchFamily="2" charset="-78"/>
              </a:rPr>
              <a:t>شكل موج 12 ليد </a:t>
            </a:r>
            <a:r>
              <a:rPr lang="en-US" sz="2400" dirty="0">
                <a:cs typeface="B Nazanin" panose="00000400000000000000" pitchFamily="2" charset="-78"/>
              </a:rPr>
              <a:t>ECG</a:t>
            </a: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396" y="2543466"/>
            <a:ext cx="5468586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7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4400" dirty="0">
                <a:cs typeface="B Nazanin" panose="00000400000000000000" pitchFamily="2" charset="-78"/>
              </a:rPr>
              <a:t>Header Area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بخش بالايي </a:t>
            </a:r>
            <a:r>
              <a:rPr lang="fa-IR" sz="2400" dirty="0">
                <a:cs typeface="B Nazanin" panose="00000400000000000000" pitchFamily="2" charset="-78"/>
              </a:rPr>
              <a:t>صفحه </a:t>
            </a:r>
            <a:r>
              <a:rPr lang="fa-IR" sz="2400" dirty="0" smtClean="0">
                <a:cs typeface="B Nazanin" panose="00000400000000000000" pitchFamily="2" charset="-78"/>
              </a:rPr>
              <a:t>نمايش ، </a:t>
            </a:r>
            <a:r>
              <a:rPr lang="en-US" sz="2400" dirty="0" smtClean="0">
                <a:cs typeface="B Nazanin" panose="00000400000000000000" pitchFamily="2" charset="-78"/>
              </a:rPr>
              <a:t>Area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en-US" sz="2400" dirty="0" smtClean="0">
                <a:cs typeface="B Nazanin" panose="00000400000000000000" pitchFamily="2" charset="-78"/>
              </a:rPr>
              <a:t>Header</a:t>
            </a:r>
            <a:r>
              <a:rPr lang="fa-IR" sz="2400" dirty="0" smtClean="0">
                <a:cs typeface="B Nazanin" panose="00000400000000000000" pitchFamily="2" charset="-78"/>
              </a:rPr>
              <a:t> نام دارد که شامل: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علامت میزان شارژ باتری 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نام و </a:t>
            </a:r>
            <a:r>
              <a:rPr lang="en-US" sz="2400" dirty="0" smtClean="0">
                <a:cs typeface="B Nazanin" panose="00000400000000000000" pitchFamily="2" charset="-78"/>
              </a:rPr>
              <a:t>ID</a:t>
            </a:r>
            <a:r>
              <a:rPr lang="fa-IR" sz="2400" dirty="0" smtClean="0">
                <a:cs typeface="B Nazanin" panose="00000400000000000000" pitchFamily="2" charset="-78"/>
              </a:rPr>
              <a:t> بيمار</a:t>
            </a:r>
          </a:p>
          <a:p>
            <a:pPr algn="r" rtl="1"/>
            <a:r>
              <a:rPr lang="en-US" sz="2400" dirty="0">
                <a:cs typeface="B Nazanin" panose="00000400000000000000" pitchFamily="2" charset="-78"/>
              </a:rPr>
              <a:t>Message </a:t>
            </a:r>
            <a:r>
              <a:rPr lang="en-US" sz="2400" dirty="0" smtClean="0">
                <a:cs typeface="B Nazanin" panose="00000400000000000000" pitchFamily="2" charset="-78"/>
              </a:rPr>
              <a:t>Area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مقدار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عددي </a:t>
            </a:r>
            <a:r>
              <a:rPr lang="en-US" sz="2400" dirty="0" smtClean="0">
                <a:cs typeface="B Nazanin" panose="00000400000000000000" pitchFamily="2" charset="-78"/>
              </a:rPr>
              <a:t>HR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تاريخ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و زمان</a:t>
            </a: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269" y="4972537"/>
            <a:ext cx="6561905" cy="428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1513" t="23024" r="10141"/>
          <a:stretch>
            <a:fillRect/>
          </a:stretch>
        </p:blipFill>
        <p:spPr>
          <a:xfrm>
            <a:off x="1948837" y="268319"/>
            <a:ext cx="2918407" cy="163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14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Nazanin" panose="00000400000000000000" pitchFamily="2" charset="-78"/>
              </a:rPr>
              <a:t>پیغام ها </a:t>
            </a:r>
            <a:r>
              <a:rPr lang="fa-IR" sz="2000" dirty="0" smtClean="0">
                <a:cs typeface="B Nazanin" panose="00000400000000000000" pitchFamily="2" charset="-78"/>
              </a:rPr>
              <a:t>(</a:t>
            </a:r>
            <a:r>
              <a:rPr lang="en-US" sz="2000" dirty="0" smtClean="0">
                <a:cs typeface="B Nazanin" panose="00000400000000000000" pitchFamily="2" charset="-78"/>
              </a:rPr>
              <a:t>Message Area</a:t>
            </a:r>
            <a:r>
              <a:rPr lang="fa-IR" sz="2800" dirty="0">
                <a:cs typeface="B Nazanin" panose="00000400000000000000" pitchFamily="2" charset="-78"/>
              </a:rPr>
              <a:t>)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در سيستم دنا فضاي اختصاصي براي نمايش </a:t>
            </a:r>
            <a:r>
              <a:rPr lang="fa-IR" sz="2400" dirty="0" smtClean="0">
                <a:cs typeface="B Nazanin" panose="00000400000000000000" pitchFamily="2" charset="-78"/>
              </a:rPr>
              <a:t>پيغام ها </a:t>
            </a:r>
            <a:r>
              <a:rPr lang="fa-IR" sz="2400" dirty="0">
                <a:cs typeface="B Nazanin" panose="00000400000000000000" pitchFamily="2" charset="-78"/>
              </a:rPr>
              <a:t>به دو بخش تقسيم مي </a:t>
            </a:r>
            <a:r>
              <a:rPr lang="fa-IR" sz="2400" dirty="0" smtClean="0">
                <a:cs typeface="B Nazanin" panose="00000400000000000000" pitchFamily="2" charset="-78"/>
              </a:rPr>
              <a:t>شود:</a:t>
            </a:r>
          </a:p>
          <a:p>
            <a:pPr marL="0" indent="0" algn="r" rtl="1">
              <a:buNone/>
            </a:pP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فضاي اختصاصي براي نمايش پيغام خطاي </a:t>
            </a:r>
            <a:r>
              <a:rPr lang="fa-IR" sz="2400" dirty="0" smtClean="0">
                <a:cs typeface="B Nazanin" panose="00000400000000000000" pitchFamily="2" charset="-78"/>
              </a:rPr>
              <a:t>ليدها(پيغام </a:t>
            </a:r>
            <a:r>
              <a:rPr lang="fa-IR" sz="2400" dirty="0">
                <a:cs typeface="B Nazanin" panose="00000400000000000000" pitchFamily="2" charset="-78"/>
              </a:rPr>
              <a:t>را به رنگ </a:t>
            </a:r>
            <a:r>
              <a:rPr lang="fa-IR" sz="2400" dirty="0" smtClean="0">
                <a:cs typeface="B Nazanin" panose="00000400000000000000" pitchFamily="2" charset="-78"/>
              </a:rPr>
              <a:t>قرمز)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فضاي </a:t>
            </a:r>
            <a:r>
              <a:rPr lang="fa-IR" sz="2400" dirty="0">
                <a:cs typeface="B Nazanin" panose="00000400000000000000" pitchFamily="2" charset="-78"/>
              </a:rPr>
              <a:t>اختصاصي براي نمايش </a:t>
            </a:r>
            <a:r>
              <a:rPr lang="fa-IR" sz="2400" dirty="0" smtClean="0">
                <a:cs typeface="B Nazanin" panose="00000400000000000000" pitchFamily="2" charset="-78"/>
              </a:rPr>
              <a:t>پيغام هاي اطلاعي </a:t>
            </a:r>
            <a:r>
              <a:rPr lang="fa-IR" sz="2400" dirty="0">
                <a:cs typeface="B Nazanin" panose="00000400000000000000" pitchFamily="2" charset="-78"/>
              </a:rPr>
              <a:t>و خطاي </a:t>
            </a:r>
            <a:r>
              <a:rPr lang="fa-IR" sz="2400" dirty="0" smtClean="0">
                <a:cs typeface="B Nazanin" panose="00000400000000000000" pitchFamily="2" charset="-78"/>
              </a:rPr>
              <a:t>سيستم (پيغام هاي </a:t>
            </a:r>
            <a:r>
              <a:rPr lang="fa-IR" sz="2400" dirty="0">
                <a:cs typeface="B Nazanin" panose="00000400000000000000" pitchFamily="2" charset="-78"/>
              </a:rPr>
              <a:t>سيستم </a:t>
            </a:r>
            <a:r>
              <a:rPr lang="fa-IR" sz="2400" dirty="0" smtClean="0">
                <a:cs typeface="B Nazanin" panose="00000400000000000000" pitchFamily="2" charset="-78"/>
              </a:rPr>
              <a:t>به </a:t>
            </a:r>
            <a:r>
              <a:rPr lang="fa-IR" sz="2400" dirty="0">
                <a:cs typeface="B Nazanin" panose="00000400000000000000" pitchFamily="2" charset="-78"/>
              </a:rPr>
              <a:t>رنگ </a:t>
            </a:r>
            <a:r>
              <a:rPr lang="fa-IR" sz="2400" dirty="0" smtClean="0">
                <a:cs typeface="B Nazanin" panose="00000400000000000000" pitchFamily="2" charset="-78"/>
              </a:rPr>
              <a:t>زرد)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7106" y="4495567"/>
            <a:ext cx="5361446" cy="1112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1513" t="23024" r="10141"/>
          <a:stretch>
            <a:fillRect/>
          </a:stretch>
        </p:blipFill>
        <p:spPr>
          <a:xfrm>
            <a:off x="1948837" y="268319"/>
            <a:ext cx="2863237" cy="160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76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4400" dirty="0">
                <a:cs typeface="B Nazanin" panose="00000400000000000000" pitchFamily="2" charset="-78"/>
              </a:rPr>
              <a:t>Quick </a:t>
            </a:r>
            <a:r>
              <a:rPr lang="en-US" sz="4400" dirty="0" smtClean="0">
                <a:cs typeface="B Nazanin" panose="00000400000000000000" pitchFamily="2" charset="-78"/>
              </a:rPr>
              <a:t>menu</a:t>
            </a: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9212" y="1700011"/>
            <a:ext cx="8915400" cy="491973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ب</a:t>
            </a:r>
            <a:r>
              <a:rPr lang="fa-IR" sz="2400" dirty="0" smtClean="0">
                <a:cs typeface="B Nazanin" panose="00000400000000000000" pitchFamily="2" charset="-78"/>
              </a:rPr>
              <a:t>رای تغییر سریع و آسان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: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 smtClean="0">
                <a:cs typeface="B Nazanin" panose="00000400000000000000" pitchFamily="2" charset="-78"/>
              </a:rPr>
              <a:t>مد های</a:t>
            </a:r>
            <a:r>
              <a:rPr lang="en-US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en-US" sz="2400" dirty="0" smtClean="0">
                <a:cs typeface="B Nazanin" panose="00000400000000000000" pitchFamily="2" charset="-78"/>
              </a:rPr>
              <a:t>Auto, Manual, Rhythm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en-US" sz="2400" dirty="0" smtClean="0">
                <a:cs typeface="B Nazanin" panose="00000400000000000000" pitchFamily="2" charset="-78"/>
              </a:rPr>
              <a:t>Sensitivity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en-US" sz="2400" dirty="0" smtClean="0">
                <a:cs typeface="B Nazanin" panose="00000400000000000000" pitchFamily="2" charset="-78"/>
              </a:rPr>
              <a:t>Paper speed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نمایش دادن حالت های هر فیلتر</a:t>
            </a:r>
          </a:p>
          <a:p>
            <a:pPr marL="457200" indent="-457200" algn="r" rtl="1">
              <a:buFont typeface="+mj-lt"/>
              <a:buAutoNum type="arabicPeriod" startAt="4"/>
            </a:pPr>
            <a:r>
              <a:rPr lang="en-US" sz="2400" dirty="0" smtClean="0">
                <a:cs typeface="B Nazanin" panose="00000400000000000000" pitchFamily="2" charset="-78"/>
              </a:rPr>
              <a:t>Low pass filter , Drift filter</a:t>
            </a:r>
          </a:p>
          <a:p>
            <a:pPr marL="457200" indent="-457200" algn="r" rtl="1">
              <a:buFont typeface="+mj-lt"/>
              <a:buAutoNum type="arabicPeriod" startAt="5"/>
            </a:pPr>
            <a:r>
              <a:rPr lang="en-US" sz="2400" dirty="0" smtClean="0">
                <a:cs typeface="B Nazanin" panose="00000400000000000000" pitchFamily="2" charset="-78"/>
              </a:rPr>
              <a:t>HUM filter , EMG</a:t>
            </a:r>
            <a:r>
              <a:rPr lang="en-US" sz="2400" dirty="0">
                <a:cs typeface="B Nazanin" panose="00000400000000000000" pitchFamily="2" charset="-78"/>
              </a:rPr>
              <a:t> </a:t>
            </a:r>
            <a:r>
              <a:rPr lang="en-US" sz="2400" dirty="0" smtClean="0">
                <a:cs typeface="B Nazanin" panose="00000400000000000000" pitchFamily="2" charset="-78"/>
              </a:rPr>
              <a:t>filter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</a:p>
          <a:p>
            <a:pPr marL="457200" indent="-457200" algn="r" rtl="1">
              <a:buFont typeface="+mj-lt"/>
              <a:buAutoNum type="arabicPeriod" startAt="6"/>
            </a:pPr>
            <a:r>
              <a:rPr lang="fa-IR" sz="2400" dirty="0" smtClean="0">
                <a:cs typeface="B Nazanin" panose="00000400000000000000" pitchFamily="2" charset="-78"/>
              </a:rPr>
              <a:t>و وارد شدن به صفحه ی</a:t>
            </a:r>
            <a:r>
              <a:rPr lang="en-US" sz="2400" dirty="0" smtClean="0">
                <a:cs typeface="B Nazanin" panose="00000400000000000000" pitchFamily="2" charset="-78"/>
              </a:rPr>
              <a:t>Menu</a:t>
            </a:r>
          </a:p>
          <a:p>
            <a:pPr marL="457200" indent="-457200" algn="r" rtl="1">
              <a:buFont typeface="+mj-lt"/>
              <a:buAutoNum type="arabicPeriod" startAt="7"/>
            </a:pPr>
            <a:r>
              <a:rPr lang="en-US" sz="2400" dirty="0" smtClean="0">
                <a:cs typeface="B Nazanin" panose="00000400000000000000" pitchFamily="2" charset="-78"/>
              </a:rPr>
              <a:t>lock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400" dirty="0" smtClean="0"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eriod" startAt="5"/>
            </a:pPr>
            <a:endParaRPr lang="en-US" sz="2400" dirty="0" smtClean="0">
              <a:cs typeface="B Nazanin" panose="00000400000000000000" pitchFamily="2" charset="-78"/>
            </a:endParaRPr>
          </a:p>
          <a:p>
            <a:pPr algn="r" rtl="1"/>
            <a:endParaRPr lang="en-US" sz="2400" dirty="0" smtClean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6124" y="2918683"/>
            <a:ext cx="2241923" cy="3031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950" y="149200"/>
            <a:ext cx="3127519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11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en-US" sz="4900" dirty="0">
                <a:cs typeface="B Nazanin" panose="00000400000000000000" pitchFamily="2" charset="-78"/>
              </a:rPr>
              <a:t>lock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296160"/>
            <a:ext cx="8915400" cy="361506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با کلیک بر روی گزینه ی </a:t>
            </a:r>
            <a:r>
              <a:rPr lang="en-US" sz="2400" dirty="0" smtClean="0">
                <a:cs typeface="B Nazanin" panose="00000400000000000000" pitchFamily="2" charset="-78"/>
              </a:rPr>
              <a:t>lock</a:t>
            </a:r>
            <a:r>
              <a:rPr lang="fa-IR" sz="2400" dirty="0" smtClean="0">
                <a:cs typeface="B Nazanin" panose="00000400000000000000" pitchFamily="2" charset="-78"/>
              </a:rPr>
              <a:t> :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 غیر فعال شدن </a:t>
            </a:r>
            <a:r>
              <a:rPr lang="en-US" sz="2400" dirty="0" smtClean="0">
                <a:cs typeface="B Nazanin" panose="00000400000000000000" pitchFamily="2" charset="-78"/>
              </a:rPr>
              <a:t>touch</a:t>
            </a:r>
            <a:r>
              <a:rPr lang="fa-IR" sz="2400" smtClean="0">
                <a:cs typeface="B Nazanin" panose="00000400000000000000" pitchFamily="2" charset="-78"/>
              </a:rPr>
              <a:t> و کلید های دستگاه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فعال بودن کلید </a:t>
            </a:r>
            <a:r>
              <a:rPr lang="en-US" sz="2400" dirty="0" smtClean="0">
                <a:cs typeface="B Nazanin" panose="00000400000000000000" pitchFamily="2" charset="-78"/>
              </a:rPr>
              <a:t>start/stop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440" y="220211"/>
            <a:ext cx="3127519" cy="1761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5745" y="3210281"/>
            <a:ext cx="1920660" cy="245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77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400" dirty="0">
                <a:cs typeface="B Nazanin" panose="00000400000000000000" pitchFamily="2" charset="-78"/>
              </a:rPr>
              <a:t>کليدهاي صفحه نمايش</a:t>
            </a:r>
            <a:endParaRPr lang="en-US" sz="4400" dirty="0">
              <a:cs typeface="B Nazanin" panose="000004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8084" y="2033809"/>
            <a:ext cx="484674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1475" y="624110"/>
            <a:ext cx="8911687" cy="128089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>
                <a:cs typeface="B Nazanin" panose="00000400000000000000" pitchFamily="2" charset="-78"/>
              </a:rPr>
              <a:t>کليدهاي </a:t>
            </a:r>
            <a:r>
              <a:rPr lang="fa-IR" sz="4400" dirty="0" smtClean="0">
                <a:cs typeface="B Nazanin" panose="00000400000000000000" pitchFamily="2" charset="-78"/>
              </a:rPr>
              <a:t>صفحه </a:t>
            </a:r>
            <a:r>
              <a:rPr lang="fa-IR" sz="4400" dirty="0">
                <a:cs typeface="B Nazanin" panose="00000400000000000000" pitchFamily="2" charset="-78"/>
              </a:rPr>
              <a:t>نمايش</a:t>
            </a: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317742"/>
            <a:ext cx="8915400" cy="3864117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عملكرد هر يک از کليدهاي اين بخش مشابه عملكرد کليد معادل آن در صفحه کليد سيستم مي </a:t>
            </a:r>
            <a:r>
              <a:rPr lang="fa-IR" sz="2400" dirty="0" smtClean="0">
                <a:cs typeface="B Nazanin" panose="00000400000000000000" pitchFamily="2" charset="-78"/>
              </a:rPr>
              <a:t>باشد.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en-US" sz="2400" dirty="0" smtClean="0">
                <a:cs typeface="B Nazanin" panose="00000400000000000000" pitchFamily="2" charset="-78"/>
              </a:rPr>
              <a:t>Menu</a:t>
            </a:r>
            <a:r>
              <a:rPr lang="fa-IR" sz="2400" dirty="0" smtClean="0">
                <a:cs typeface="B Nazanin" panose="00000400000000000000" pitchFamily="2" charset="-78"/>
              </a:rPr>
              <a:t>                         با </a:t>
            </a:r>
            <a:r>
              <a:rPr lang="fa-IR" sz="2400" dirty="0">
                <a:cs typeface="B Nazanin" panose="00000400000000000000" pitchFamily="2" charset="-78"/>
              </a:rPr>
              <a:t>فشردن اين </a:t>
            </a:r>
            <a:r>
              <a:rPr lang="fa-IR" sz="2400" dirty="0" smtClean="0">
                <a:cs typeface="B Nazanin" panose="00000400000000000000" pitchFamily="2" charset="-78"/>
              </a:rPr>
              <a:t>کليد </a:t>
            </a:r>
            <a:r>
              <a:rPr lang="fa-IR" sz="2400" dirty="0">
                <a:cs typeface="B Nazanin" panose="00000400000000000000" pitchFamily="2" charset="-78"/>
              </a:rPr>
              <a:t>پنجره </a:t>
            </a:r>
            <a:r>
              <a:rPr lang="en-US" sz="2400" dirty="0" smtClean="0">
                <a:cs typeface="B Nazanin" panose="00000400000000000000" pitchFamily="2" charset="-78"/>
              </a:rPr>
              <a:t>Main Menu</a:t>
            </a:r>
            <a:r>
              <a:rPr lang="fa-IR" sz="2400" dirty="0" smtClean="0">
                <a:cs typeface="B Nazanin" panose="00000400000000000000" pitchFamily="2" charset="-78"/>
              </a:rPr>
              <a:t>باز مي شود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en-US" sz="2400" dirty="0" smtClean="0">
                <a:cs typeface="B Nazanin" panose="00000400000000000000" pitchFamily="2" charset="-78"/>
              </a:rPr>
              <a:t>Lead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                          براي </a:t>
            </a:r>
            <a:r>
              <a:rPr lang="fa-IR" sz="2400" dirty="0">
                <a:cs typeface="B Nazanin" panose="00000400000000000000" pitchFamily="2" charset="-78"/>
              </a:rPr>
              <a:t>انتخاب ليدهاي بعدي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en-US" sz="2400" dirty="0" smtClean="0">
                <a:cs typeface="B Nazanin" panose="00000400000000000000" pitchFamily="2" charset="-78"/>
              </a:rPr>
              <a:t>Copy</a:t>
            </a:r>
            <a:r>
              <a:rPr lang="fa-IR" sz="2400" dirty="0" smtClean="0">
                <a:cs typeface="B Nazanin" panose="00000400000000000000" pitchFamily="2" charset="-78"/>
              </a:rPr>
              <a:t>                          براي </a:t>
            </a:r>
            <a:r>
              <a:rPr lang="fa-IR" sz="2400" dirty="0">
                <a:cs typeface="B Nazanin" panose="00000400000000000000" pitchFamily="2" charset="-78"/>
              </a:rPr>
              <a:t>گرفتن رکورد مجدد از آخرين رکورد ذخيره شده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en-US" sz="2400" dirty="0" smtClean="0">
                <a:cs typeface="B Nazanin" panose="00000400000000000000" pitchFamily="2" charset="-78"/>
              </a:rPr>
              <a:t>Lead</a:t>
            </a:r>
            <a:r>
              <a:rPr lang="fa-IR" sz="2400" dirty="0" smtClean="0">
                <a:cs typeface="B Nazanin" panose="00000400000000000000" pitchFamily="2" charset="-78"/>
              </a:rPr>
              <a:t>                           براي </a:t>
            </a:r>
            <a:r>
              <a:rPr lang="fa-IR" sz="2400" dirty="0">
                <a:cs typeface="B Nazanin" panose="00000400000000000000" pitchFamily="2" charset="-78"/>
              </a:rPr>
              <a:t>انتخاب ليدهاي قبلي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en-US" sz="2400" dirty="0" err="1" smtClean="0">
                <a:cs typeface="B Nazanin" panose="00000400000000000000" pitchFamily="2" charset="-78"/>
              </a:rPr>
              <a:t>Calib</a:t>
            </a:r>
            <a:r>
              <a:rPr lang="fa-IR" sz="2400" dirty="0" smtClean="0">
                <a:cs typeface="B Nazanin" panose="00000400000000000000" pitchFamily="2" charset="-78"/>
              </a:rPr>
              <a:t>                          براي رکورد از سيگنال کاليبره 1</a:t>
            </a:r>
            <a:r>
              <a:rPr lang="en-US" sz="2400" dirty="0" smtClean="0">
                <a:cs typeface="B Nazanin" panose="00000400000000000000" pitchFamily="2" charset="-78"/>
              </a:rPr>
              <a:t>mv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en-US" sz="2400" dirty="0" smtClean="0">
                <a:cs typeface="B Nazanin" panose="00000400000000000000" pitchFamily="2" charset="-78"/>
              </a:rPr>
              <a:t>Speed</a:t>
            </a:r>
            <a:r>
              <a:rPr lang="fa-IR" sz="2400" dirty="0" smtClean="0">
                <a:cs typeface="B Nazanin" panose="00000400000000000000" pitchFamily="2" charset="-78"/>
              </a:rPr>
              <a:t>                        براي </a:t>
            </a:r>
            <a:r>
              <a:rPr lang="fa-IR" sz="2400" dirty="0">
                <a:cs typeface="B Nazanin" panose="00000400000000000000" pitchFamily="2" charset="-78"/>
              </a:rPr>
              <a:t>تنظيم سرعت </a:t>
            </a:r>
            <a:r>
              <a:rPr lang="fa-IR" sz="2400" dirty="0" smtClean="0">
                <a:cs typeface="B Nazanin" panose="00000400000000000000" pitchFamily="2" charset="-78"/>
              </a:rPr>
              <a:t>رکوردگيري</a:t>
            </a:r>
          </a:p>
        </p:txBody>
      </p:sp>
      <p:sp>
        <p:nvSpPr>
          <p:cNvPr id="4" name="Left Arrow 3"/>
          <p:cNvSpPr/>
          <p:nvPr/>
        </p:nvSpPr>
        <p:spPr>
          <a:xfrm>
            <a:off x="8323630" y="4788631"/>
            <a:ext cx="865707" cy="296214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339" y="3292392"/>
            <a:ext cx="883997" cy="310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920" y="3783160"/>
            <a:ext cx="883997" cy="310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340" y="4271337"/>
            <a:ext cx="883997" cy="3109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921" y="5301752"/>
            <a:ext cx="883997" cy="310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630" y="5750276"/>
            <a:ext cx="883997" cy="310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0683" y="3045141"/>
            <a:ext cx="436325" cy="494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0683" y="3576392"/>
            <a:ext cx="436325" cy="48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0684" y="4654942"/>
            <a:ext cx="428321" cy="398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0683" y="4126979"/>
            <a:ext cx="428321" cy="4636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6881" y="5117784"/>
            <a:ext cx="428321" cy="4724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6881" y="5654579"/>
            <a:ext cx="415493" cy="4270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0295" y="192026"/>
            <a:ext cx="2246113" cy="171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90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Nazanin" panose="00000400000000000000" pitchFamily="2" charset="-78"/>
              </a:rPr>
              <a:t>کليدهاي صفحه نمايش</a:t>
            </a: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59020"/>
            <a:ext cx="8915400" cy="4125870"/>
          </a:xfrm>
        </p:spPr>
        <p:txBody>
          <a:bodyPr>
            <a:noAutofit/>
          </a:bodyPr>
          <a:lstStyle/>
          <a:p>
            <a:pPr marL="457200" indent="-457200" algn="r" rtl="1">
              <a:buFont typeface="+mj-lt"/>
              <a:buAutoNum type="arabicPeriod" startAt="7"/>
            </a:pPr>
            <a:r>
              <a:rPr lang="en-US" sz="2400" dirty="0" smtClean="0">
                <a:cs typeface="B Nazanin" panose="00000400000000000000" pitchFamily="2" charset="-78"/>
              </a:rPr>
              <a:t>Reset</a:t>
            </a:r>
            <a:r>
              <a:rPr lang="fa-IR" sz="2400" dirty="0" smtClean="0">
                <a:cs typeface="B Nazanin" panose="00000400000000000000" pitchFamily="2" charset="-78"/>
              </a:rPr>
              <a:t>                                   براي </a:t>
            </a:r>
            <a:r>
              <a:rPr lang="fa-IR" sz="2400" dirty="0">
                <a:cs typeface="B Nazanin" panose="00000400000000000000" pitchFamily="2" charset="-78"/>
              </a:rPr>
              <a:t>ريست کردن </a:t>
            </a:r>
            <a:r>
              <a:rPr lang="fa-IR" sz="2400" dirty="0" smtClean="0">
                <a:cs typeface="B Nazanin" panose="00000400000000000000" pitchFamily="2" charset="-78"/>
              </a:rPr>
              <a:t>فيلتر</a:t>
            </a:r>
            <a:r>
              <a:rPr lang="en-US" sz="2400" dirty="0" smtClean="0">
                <a:cs typeface="B Nazanin" panose="00000400000000000000" pitchFamily="2" charset="-78"/>
              </a:rPr>
              <a:t>Drift </a:t>
            </a:r>
            <a:r>
              <a:rPr lang="fa-IR" sz="2400" dirty="0">
                <a:cs typeface="B Nazanin" panose="00000400000000000000" pitchFamily="2" charset="-78"/>
              </a:rPr>
              <a:t>و بازگشت سريع </a:t>
            </a:r>
            <a:r>
              <a:rPr lang="fa-IR" sz="2400" dirty="0" smtClean="0">
                <a:cs typeface="B Nazanin" panose="00000400000000000000" pitchFamily="2" charset="-78"/>
              </a:rPr>
              <a:t>								   سيگنال ها </a:t>
            </a:r>
            <a:r>
              <a:rPr lang="fa-IR" sz="2400" dirty="0">
                <a:cs typeface="B Nazanin" panose="00000400000000000000" pitchFamily="2" charset="-78"/>
              </a:rPr>
              <a:t>به روي صفحه نمايش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eriod" startAt="7"/>
            </a:pPr>
            <a:r>
              <a:rPr lang="en-US" sz="2400" dirty="0" smtClean="0">
                <a:cs typeface="B Nazanin" panose="00000400000000000000" pitchFamily="2" charset="-78"/>
              </a:rPr>
              <a:t>Mode</a:t>
            </a:r>
            <a:r>
              <a:rPr lang="fa-IR" sz="2400" dirty="0" smtClean="0">
                <a:cs typeface="B Nazanin" panose="00000400000000000000" pitchFamily="2" charset="-78"/>
              </a:rPr>
              <a:t>                                  براي </a:t>
            </a:r>
            <a:r>
              <a:rPr lang="fa-IR" sz="2400" dirty="0">
                <a:cs typeface="B Nazanin" panose="00000400000000000000" pitchFamily="2" charset="-78"/>
              </a:rPr>
              <a:t>انتخاب مد رکوردگيري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eriod" startAt="7"/>
            </a:pPr>
            <a:r>
              <a:rPr lang="en-US" sz="2400" dirty="0" smtClean="0">
                <a:cs typeface="B Nazanin" panose="00000400000000000000" pitchFamily="2" charset="-78"/>
              </a:rPr>
              <a:t>Start/Stop</a:t>
            </a:r>
            <a:r>
              <a:rPr lang="fa-IR" sz="2400" dirty="0">
                <a:cs typeface="B Nazanin" panose="00000400000000000000" pitchFamily="2" charset="-78"/>
              </a:rPr>
              <a:t>                         رکورد </a:t>
            </a:r>
            <a:r>
              <a:rPr lang="fa-IR" sz="2400" dirty="0" smtClean="0">
                <a:cs typeface="B Nazanin" panose="00000400000000000000" pitchFamily="2" charset="-78"/>
              </a:rPr>
              <a:t>گرفتن </a:t>
            </a:r>
            <a:r>
              <a:rPr lang="fa-IR" sz="2400" dirty="0">
                <a:cs typeface="B Nazanin" panose="00000400000000000000" pitchFamily="2" charset="-78"/>
              </a:rPr>
              <a:t>از </a:t>
            </a:r>
            <a:r>
              <a:rPr lang="fa-IR" sz="2400" dirty="0" smtClean="0">
                <a:cs typeface="B Nazanin" panose="00000400000000000000" pitchFamily="2" charset="-78"/>
              </a:rPr>
              <a:t>سيگنال هاي </a:t>
            </a:r>
            <a:r>
              <a:rPr lang="en-US" sz="2400" dirty="0" smtClean="0">
                <a:cs typeface="B Nazanin" panose="00000400000000000000" pitchFamily="2" charset="-78"/>
              </a:rPr>
              <a:t>ECG</a:t>
            </a:r>
            <a:r>
              <a:rPr lang="fa-IR" sz="2400" dirty="0" smtClean="0">
                <a:cs typeface="B Nazanin" panose="00000400000000000000" pitchFamily="2" charset="-78"/>
              </a:rPr>
              <a:t> و </a:t>
            </a:r>
            <a:r>
              <a:rPr lang="fa-IR" sz="2400" dirty="0">
                <a:cs typeface="B Nazanin" panose="00000400000000000000" pitchFamily="2" charset="-78"/>
              </a:rPr>
              <a:t>با </a:t>
            </a:r>
            <a:r>
              <a:rPr lang="fa-IR" sz="2400" dirty="0" smtClean="0">
                <a:cs typeface="B Nazanin" panose="00000400000000000000" pitchFamily="2" charset="-78"/>
              </a:rPr>
              <a:t>فشردن </a:t>
            </a:r>
            <a:r>
              <a:rPr lang="fa-IR" sz="2400" dirty="0">
                <a:cs typeface="B Nazanin" panose="00000400000000000000" pitchFamily="2" charset="-78"/>
              </a:rPr>
              <a:t>مجدد </a:t>
            </a:r>
            <a:r>
              <a:rPr lang="fa-IR" sz="2400" dirty="0" smtClean="0">
                <a:cs typeface="B Nazanin" panose="00000400000000000000" pitchFamily="2" charset="-78"/>
              </a:rPr>
              <a:t>							  اين کليد</a:t>
            </a:r>
            <a:r>
              <a:rPr lang="fa-IR" sz="2400" dirty="0">
                <a:cs typeface="B Nazanin" panose="00000400000000000000" pitchFamily="2" charset="-78"/>
              </a:rPr>
              <a:t>، </a:t>
            </a:r>
            <a:r>
              <a:rPr lang="fa-IR" sz="2400" dirty="0" smtClean="0">
                <a:cs typeface="B Nazanin" panose="00000400000000000000" pitchFamily="2" charset="-78"/>
              </a:rPr>
              <a:t>توقف در رکوردگيري </a:t>
            </a:r>
          </a:p>
          <a:p>
            <a:pPr marL="457200" indent="-457200" algn="r" rtl="1">
              <a:buFont typeface="+mj-lt"/>
              <a:buAutoNum type="arabicPeriod" startAt="7"/>
            </a:pPr>
            <a:r>
              <a:rPr lang="en-US" sz="2400" dirty="0" err="1" smtClean="0">
                <a:cs typeface="B Nazanin" panose="00000400000000000000" pitchFamily="2" charset="-78"/>
              </a:rPr>
              <a:t>Sens</a:t>
            </a:r>
            <a:r>
              <a:rPr lang="fa-IR" sz="2400" dirty="0" smtClean="0">
                <a:cs typeface="B Nazanin" panose="00000400000000000000" pitchFamily="2" charset="-78"/>
              </a:rPr>
              <a:t>                                      براي </a:t>
            </a:r>
            <a:r>
              <a:rPr lang="fa-IR" sz="2400" dirty="0">
                <a:cs typeface="B Nazanin" panose="00000400000000000000" pitchFamily="2" charset="-78"/>
              </a:rPr>
              <a:t>تنظيم دامنه شكل موج </a:t>
            </a:r>
            <a:r>
              <a:rPr lang="en-US" sz="2400" dirty="0">
                <a:cs typeface="B Nazanin" panose="00000400000000000000" pitchFamily="2" charset="-78"/>
              </a:rPr>
              <a:t>ECG </a:t>
            </a:r>
            <a:r>
              <a:rPr lang="fa-IR" sz="2400" dirty="0" smtClean="0">
                <a:cs typeface="B Nazanin" panose="00000400000000000000" pitchFamily="2" charset="-78"/>
              </a:rPr>
              <a:t> در </a:t>
            </a:r>
            <a:r>
              <a:rPr lang="fa-IR" sz="2400" dirty="0">
                <a:cs typeface="B Nazanin" panose="00000400000000000000" pitchFamily="2" charset="-78"/>
              </a:rPr>
              <a:t>صفحه </a:t>
            </a:r>
            <a:r>
              <a:rPr lang="fa-IR" sz="2400" dirty="0" smtClean="0">
                <a:cs typeface="B Nazanin" panose="00000400000000000000" pitchFamily="2" charset="-78"/>
              </a:rPr>
              <a:t>								    نمايش </a:t>
            </a:r>
          </a:p>
          <a:p>
            <a:pPr marL="457200" indent="-457200" algn="r" rtl="1">
              <a:buFont typeface="+mj-lt"/>
              <a:buAutoNum type="arabicPeriod" startAt="11"/>
            </a:pPr>
            <a:r>
              <a:rPr lang="fa-IR" sz="2400" dirty="0" smtClean="0">
                <a:cs typeface="B Nazanin" panose="00000400000000000000" pitchFamily="2" charset="-78"/>
              </a:rPr>
              <a:t>نشانگر باطري</a:t>
            </a:r>
          </a:p>
          <a:p>
            <a:pPr marL="457200" indent="-457200" algn="r" rtl="1">
              <a:buFont typeface="+mj-lt"/>
              <a:buAutoNum type="arabicPeriod" startAt="12"/>
            </a:pPr>
            <a:r>
              <a:rPr lang="fa-IR" sz="2400" dirty="0">
                <a:cs typeface="B Nazanin" panose="00000400000000000000" pitchFamily="2" charset="-78"/>
              </a:rPr>
              <a:t>کلید </a:t>
            </a:r>
            <a:r>
              <a:rPr lang="fa-IR" sz="2400" dirty="0" smtClean="0">
                <a:cs typeface="B Nazanin" panose="00000400000000000000" pitchFamily="2" charset="-78"/>
              </a:rPr>
              <a:t>آبی رنگ                             برای روشن </a:t>
            </a:r>
            <a:r>
              <a:rPr lang="fa-IR" sz="2400" dirty="0">
                <a:cs typeface="B Nazanin" panose="00000400000000000000" pitchFamily="2" charset="-78"/>
              </a:rPr>
              <a:t>و خاموش کردن </a:t>
            </a:r>
            <a:r>
              <a:rPr lang="fa-IR" sz="2400" dirty="0" smtClean="0">
                <a:cs typeface="B Nazanin" panose="00000400000000000000" pitchFamily="2" charset="-78"/>
              </a:rPr>
              <a:t>سيستم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604" y="2258431"/>
            <a:ext cx="883997" cy="317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604" y="3128432"/>
            <a:ext cx="883997" cy="317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605" y="3599544"/>
            <a:ext cx="883997" cy="317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605" y="4475180"/>
            <a:ext cx="883997" cy="317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088" y="5801883"/>
            <a:ext cx="883997" cy="3170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5138" y="2091633"/>
            <a:ext cx="435276" cy="471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5138" y="2968022"/>
            <a:ext cx="435276" cy="431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6458" y="3491093"/>
            <a:ext cx="734466" cy="4238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6499" y="4383638"/>
            <a:ext cx="435276" cy="470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5648" y="5731736"/>
            <a:ext cx="435276" cy="4573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4796" y="5270934"/>
            <a:ext cx="516979" cy="3618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1946" y="191876"/>
            <a:ext cx="2243522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681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400" dirty="0">
                <a:cs typeface="B Nazanin" panose="00000400000000000000" pitchFamily="2" charset="-78"/>
              </a:rPr>
              <a:t>کليدهاي </a:t>
            </a:r>
            <a:r>
              <a:rPr lang="fa-IR" sz="4400" dirty="0" smtClean="0">
                <a:cs typeface="B Nazanin" panose="00000400000000000000" pitchFamily="2" charset="-78"/>
              </a:rPr>
              <a:t>صفحه </a:t>
            </a:r>
            <a:r>
              <a:rPr lang="fa-IR" sz="4400" dirty="0">
                <a:cs typeface="B Nazanin" panose="00000400000000000000" pitchFamily="2" charset="-78"/>
              </a:rPr>
              <a:t>نمايش</a:t>
            </a: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477437"/>
            <a:ext cx="8915400" cy="4000635"/>
          </a:xfrm>
        </p:spPr>
        <p:txBody>
          <a:bodyPr>
            <a:normAutofit/>
          </a:bodyPr>
          <a:lstStyle/>
          <a:p>
            <a:pPr marL="457200" indent="-457200" algn="r" rtl="1">
              <a:buFont typeface="+mj-lt"/>
              <a:buAutoNum type="arabicPeriod" startAt="13"/>
            </a:pPr>
            <a:r>
              <a:rPr lang="fa-IR" sz="2400" dirty="0" smtClean="0">
                <a:cs typeface="B Nazanin" panose="00000400000000000000" pitchFamily="2" charset="-78"/>
              </a:rPr>
              <a:t>نشانگر</a:t>
            </a:r>
            <a:r>
              <a:rPr lang="en-US" sz="2400" dirty="0" smtClean="0">
                <a:cs typeface="B Nazanin" panose="00000400000000000000" pitchFamily="2" charset="-78"/>
              </a:rPr>
              <a:t>ON</a:t>
            </a:r>
            <a:r>
              <a:rPr lang="fa-IR" sz="2400" dirty="0" smtClean="0">
                <a:cs typeface="B Nazanin" panose="00000400000000000000" pitchFamily="2" charset="-78"/>
              </a:rPr>
              <a:t>                                    نشان دهنده ی </a:t>
            </a:r>
            <a:r>
              <a:rPr lang="fa-IR" sz="2400" dirty="0">
                <a:cs typeface="B Nazanin" panose="00000400000000000000" pitchFamily="2" charset="-78"/>
              </a:rPr>
              <a:t>روشن بودن </a:t>
            </a:r>
            <a:r>
              <a:rPr lang="fa-IR" sz="2400" dirty="0" smtClean="0">
                <a:cs typeface="B Nazanin" panose="00000400000000000000" pitchFamily="2" charset="-78"/>
              </a:rPr>
              <a:t>سيستم</a:t>
            </a:r>
          </a:p>
          <a:p>
            <a:pPr marL="457200" indent="-457200" algn="r" rtl="1">
              <a:buFont typeface="+mj-lt"/>
              <a:buAutoNum type="arabicPeriod" startAt="14"/>
            </a:pPr>
            <a:r>
              <a:rPr lang="fa-IR" sz="2400" dirty="0">
                <a:cs typeface="B Nazanin" panose="00000400000000000000" pitchFamily="2" charset="-78"/>
              </a:rPr>
              <a:t>کليدهاي جهت نما </a:t>
            </a:r>
            <a:r>
              <a:rPr lang="fa-IR" sz="2400" dirty="0" smtClean="0">
                <a:cs typeface="B Nazanin" panose="00000400000000000000" pitchFamily="2" charset="-78"/>
              </a:rPr>
              <a:t>                          براي </a:t>
            </a:r>
            <a:r>
              <a:rPr lang="fa-IR" sz="2400" dirty="0">
                <a:cs typeface="B Nazanin" panose="00000400000000000000" pitchFamily="2" charset="-78"/>
              </a:rPr>
              <a:t>جا به جايي بين </a:t>
            </a:r>
            <a:r>
              <a:rPr lang="fa-IR" sz="2400" dirty="0" smtClean="0">
                <a:cs typeface="B Nazanin" panose="00000400000000000000" pitchFamily="2" charset="-78"/>
              </a:rPr>
              <a:t>منوها</a:t>
            </a:r>
            <a:endParaRPr lang="fa-IR" sz="2400" dirty="0"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eriod" startAt="15"/>
            </a:pPr>
            <a:r>
              <a:rPr lang="en-US" sz="2400" dirty="0" smtClean="0">
                <a:cs typeface="B Nazanin" panose="00000400000000000000" pitchFamily="2" charset="-78"/>
              </a:rPr>
              <a:t>Enter</a:t>
            </a:r>
            <a:r>
              <a:rPr lang="fa-IR" sz="2400" dirty="0" smtClean="0">
                <a:cs typeface="B Nazanin" panose="00000400000000000000" pitchFamily="2" charset="-78"/>
              </a:rPr>
              <a:t>                                         براي </a:t>
            </a:r>
            <a:r>
              <a:rPr lang="fa-IR" sz="2400" dirty="0">
                <a:cs typeface="B Nazanin" panose="00000400000000000000" pitchFamily="2" charset="-78"/>
              </a:rPr>
              <a:t>ورود به منوها يا انتخاب گزينه مورد </a:t>
            </a:r>
            <a:r>
              <a:rPr lang="fa-IR" sz="2400" dirty="0" smtClean="0">
                <a:cs typeface="B Nazanin" panose="00000400000000000000" pitchFamily="2" charset="-78"/>
              </a:rPr>
              <a:t>نظر</a:t>
            </a:r>
            <a:endParaRPr lang="fa-IR" sz="24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560" y="2559489"/>
            <a:ext cx="883997" cy="317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561" y="3058666"/>
            <a:ext cx="883997" cy="317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561" y="3592897"/>
            <a:ext cx="883997" cy="317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9183" y="2856961"/>
            <a:ext cx="500591" cy="485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9183" y="3403220"/>
            <a:ext cx="500591" cy="5066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0430" y="2426504"/>
            <a:ext cx="638095" cy="4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915" y="159612"/>
            <a:ext cx="2243522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73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4400" dirty="0">
                <a:cs typeface="B Nazanin" panose="00000400000000000000" pitchFamily="2" charset="-78"/>
              </a:rPr>
              <a:t>نشانگر ها</a:t>
            </a:r>
            <a:r>
              <a:rPr lang="fa-IR" sz="4400" dirty="0"/>
              <a:t/>
            </a:r>
            <a:br>
              <a:rPr lang="fa-IR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نشانگر</a:t>
            </a:r>
            <a:r>
              <a:rPr lang="en-US" sz="2400" dirty="0" smtClean="0">
                <a:cs typeface="B Nazanin" panose="00000400000000000000" pitchFamily="2" charset="-78"/>
              </a:rPr>
              <a:t>Power  </a:t>
            </a:r>
            <a:r>
              <a:rPr lang="fa-IR" sz="2400" dirty="0" smtClean="0">
                <a:cs typeface="B Nazanin" panose="00000400000000000000" pitchFamily="2" charset="-78"/>
              </a:rPr>
              <a:t> در </a:t>
            </a:r>
            <a:r>
              <a:rPr lang="fa-IR" sz="2400" dirty="0">
                <a:cs typeface="B Nazanin" panose="00000400000000000000" pitchFamily="2" charset="-78"/>
              </a:rPr>
              <a:t>پنل جلويي </a:t>
            </a:r>
            <a:r>
              <a:rPr lang="fa-IR" sz="2400" dirty="0" smtClean="0">
                <a:cs typeface="B Nazanin" panose="00000400000000000000" pitchFamily="2" charset="-78"/>
              </a:rPr>
              <a:t>سيستم:</a:t>
            </a:r>
          </a:p>
          <a:p>
            <a:pPr marL="0" indent="0" algn="r" rtl="1">
              <a:buNone/>
            </a:pP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نشانگر </a:t>
            </a:r>
            <a:r>
              <a:rPr lang="fa-IR" sz="2400" dirty="0">
                <a:cs typeface="B Nazanin" panose="00000400000000000000" pitchFamily="2" charset="-78"/>
              </a:rPr>
              <a:t>براي روشن بودن سيستم (رنگ </a:t>
            </a:r>
            <a:r>
              <a:rPr lang="fa-IR" sz="2400" dirty="0" smtClean="0">
                <a:cs typeface="B Nazanin" panose="00000400000000000000" pitchFamily="2" charset="-78"/>
              </a:rPr>
              <a:t>سبز)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نشانگر براي ميزان شارژ باتري (شارژکامل به رنگ سبز در غيراينصورت </a:t>
            </a:r>
            <a:r>
              <a:rPr lang="fa-IR" sz="2400" dirty="0" smtClean="0">
                <a:cs typeface="B Nazanin" panose="00000400000000000000" pitchFamily="2" charset="-78"/>
              </a:rPr>
              <a:t>نارنجي)</a:t>
            </a:r>
            <a:endParaRPr lang="fa-IR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3661" y="4604505"/>
            <a:ext cx="1759268" cy="995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552" y="99694"/>
            <a:ext cx="2243522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8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400" dirty="0" smtClean="0">
                <a:latin typeface="Arial" panose="020B0604020202020204" pitchFamily="34" charset="0"/>
                <a:cs typeface="B Nazanin" panose="00000400000000000000" pitchFamily="2" charset="-78"/>
              </a:rPr>
              <a:t>الکتروکاردیوگراف دنا650 لینوکسی</a:t>
            </a:r>
            <a:endParaRPr lang="en-US" sz="4400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905001"/>
            <a:ext cx="8915400" cy="3941826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latin typeface="Arial" panose="020B0604020202020204" pitchFamily="34" charset="0"/>
                <a:cs typeface="B Nazanin" panose="00000400000000000000" pitchFamily="2" charset="-78"/>
              </a:rPr>
              <a:t>قابلیت نمایش 12 لید همزمان</a:t>
            </a:r>
          </a:p>
          <a:p>
            <a:pPr algn="r" rtl="1"/>
            <a:r>
              <a:rPr lang="fa-IR" sz="2400" dirty="0" smtClean="0">
                <a:latin typeface="Arial" panose="020B0604020202020204" pitchFamily="34" charset="0"/>
                <a:cs typeface="B Nazanin" panose="00000400000000000000" pitchFamily="2" charset="-78"/>
              </a:rPr>
              <a:t>رکوردگیری 6 کاناله، 3 کاناله و تک کاناله</a:t>
            </a:r>
          </a:p>
          <a:p>
            <a:pPr algn="r" rtl="1"/>
            <a:r>
              <a:rPr lang="fa-IR" sz="2400" dirty="0" smtClean="0">
                <a:latin typeface="Arial" panose="020B0604020202020204" pitchFamily="34" charset="0"/>
                <a:cs typeface="B Nazanin" panose="00000400000000000000" pitchFamily="2" charset="-78"/>
              </a:rPr>
              <a:t>قابلیت تنظیم گین و سرعت در رکورد</a:t>
            </a:r>
          </a:p>
          <a:p>
            <a:pPr algn="r" rtl="1"/>
            <a:r>
              <a:rPr lang="fa-IR" sz="2400" dirty="0" smtClean="0">
                <a:latin typeface="Arial" panose="020B0604020202020204" pitchFamily="34" charset="0"/>
                <a:cs typeface="B Nazanin" panose="00000400000000000000" pitchFamily="2" charset="-78"/>
              </a:rPr>
              <a:t>فیلترهای پیشرفته </a:t>
            </a:r>
            <a:r>
              <a:rPr lang="en-US" sz="2400" dirty="0" smtClean="0">
                <a:latin typeface="Arial" panose="020B0604020202020204" pitchFamily="34" charset="0"/>
                <a:cs typeface="B Nazanin" panose="00000400000000000000" pitchFamily="2" charset="-78"/>
              </a:rPr>
              <a:t>Low</a:t>
            </a:r>
            <a:r>
              <a:rPr lang="en-US" sz="2400" dirty="0">
                <a:latin typeface="Arial" panose="020B0604020202020204" pitchFamily="34" charset="0"/>
                <a:cs typeface="B Nazanin" panose="00000400000000000000" pitchFamily="2" charset="-78"/>
              </a:rPr>
              <a:t> pass</a:t>
            </a:r>
            <a:r>
              <a:rPr lang="fa-IR" sz="2400" dirty="0" smtClean="0">
                <a:latin typeface="Arial" panose="020B0604020202020204" pitchFamily="34" charset="0"/>
                <a:cs typeface="B Nazanin" panose="00000400000000000000" pitchFamily="2" charset="-78"/>
              </a:rPr>
              <a:t>، </a:t>
            </a:r>
            <a:r>
              <a:rPr lang="en-US" sz="2400" dirty="0" smtClean="0">
                <a:latin typeface="Arial" panose="020B0604020202020204" pitchFamily="34" charset="0"/>
                <a:cs typeface="B Nazanin" panose="00000400000000000000" pitchFamily="2" charset="-78"/>
              </a:rPr>
              <a:t>Drift</a:t>
            </a:r>
            <a:r>
              <a:rPr lang="fa-IR" sz="2400" dirty="0" smtClean="0">
                <a:latin typeface="Arial" panose="020B0604020202020204" pitchFamily="34" charset="0"/>
                <a:cs typeface="B Nazanin" panose="00000400000000000000" pitchFamily="2" charset="-78"/>
              </a:rPr>
              <a:t>، </a:t>
            </a:r>
            <a:r>
              <a:rPr lang="en-US" sz="2400" dirty="0" smtClean="0">
                <a:latin typeface="Arial" panose="020B0604020202020204" pitchFamily="34" charset="0"/>
                <a:cs typeface="B Nazanin" panose="00000400000000000000" pitchFamily="2" charset="-78"/>
              </a:rPr>
              <a:t>HUM</a:t>
            </a:r>
            <a:r>
              <a:rPr lang="fa-IR" sz="2400" dirty="0" smtClean="0">
                <a:latin typeface="Arial" panose="020B0604020202020204" pitchFamily="34" charset="0"/>
                <a:cs typeface="B Nazanin" panose="00000400000000000000" pitchFamily="2" charset="-78"/>
              </a:rPr>
              <a:t> و </a:t>
            </a:r>
            <a:r>
              <a:rPr lang="en-US" sz="2400" dirty="0" smtClean="0">
                <a:latin typeface="Arial" panose="020B0604020202020204" pitchFamily="34" charset="0"/>
                <a:cs typeface="B Nazanin" panose="00000400000000000000" pitchFamily="2" charset="-78"/>
              </a:rPr>
              <a:t>EMG</a:t>
            </a:r>
            <a:endParaRPr lang="fa-IR" sz="2400" dirty="0" smtClean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latin typeface="Arial" panose="020B0604020202020204" pitchFamily="34" charset="0"/>
                <a:cs typeface="B Nazanin" panose="00000400000000000000" pitchFamily="2" charset="-78"/>
              </a:rPr>
              <a:t>مناسب برای نوزادان و بزرگسالان</a:t>
            </a:r>
          </a:p>
          <a:p>
            <a:pPr algn="r" rtl="1"/>
            <a:r>
              <a:rPr lang="fa-IR" sz="2400" dirty="0" smtClean="0">
                <a:latin typeface="Arial" panose="020B0604020202020204" pitchFamily="34" charset="0"/>
                <a:cs typeface="B Nazanin" panose="00000400000000000000" pitchFamily="2" charset="-78"/>
              </a:rPr>
              <a:t>قابل استفاده جهت اهداف تشخیصی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قابليت انتخاب</a:t>
            </a:r>
            <a:r>
              <a:rPr lang="en-US" sz="2400" dirty="0">
                <a:cs typeface="B Nazanin" panose="00000400000000000000" pitchFamily="2" charset="-78"/>
              </a:rPr>
              <a:t>Rhythm Lead </a:t>
            </a:r>
            <a:r>
              <a:rPr lang="fa-IR" sz="2400" dirty="0">
                <a:cs typeface="B Nazanin" panose="00000400000000000000" pitchFamily="2" charset="-78"/>
              </a:rPr>
              <a:t> و نمايش شکل موج آن به طور مجزا در صفحه نمايش</a:t>
            </a:r>
          </a:p>
        </p:txBody>
      </p:sp>
    </p:spTree>
    <p:extLst>
      <p:ext uri="{BB962C8B-B14F-4D97-AF65-F5344CB8AC3E}">
        <p14:creationId xmlns:p14="http://schemas.microsoft.com/office/powerpoint/2010/main" xmlns="" val="7654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4900" dirty="0" smtClean="0">
                <a:cs typeface="B Nazanin" panose="00000400000000000000" pitchFamily="2" charset="-78"/>
              </a:rPr>
              <a:t>منوی اصلی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(</a:t>
            </a:r>
            <a:r>
              <a:rPr lang="en-US" sz="2000" dirty="0">
                <a:cs typeface="B Nazanin" panose="00000400000000000000" pitchFamily="2" charset="-78"/>
              </a:rPr>
              <a:t>Main Menu</a:t>
            </a:r>
            <a:r>
              <a:rPr lang="fa-IR" sz="2000" dirty="0" smtClean="0">
                <a:cs typeface="B Nazanin" panose="00000400000000000000" pitchFamily="2" charset="-78"/>
              </a:rPr>
              <a:t>)</a:t>
            </a:r>
            <a:r>
              <a:rPr lang="en-US" sz="2000" dirty="0">
                <a:cs typeface="B Nazanin" panose="00000400000000000000" pitchFamily="2" charset="-78"/>
              </a:rPr>
              <a:t/>
            </a:r>
            <a:br>
              <a:rPr lang="en-US" sz="2000" dirty="0">
                <a:cs typeface="B Nazanin" panose="00000400000000000000" pitchFamily="2" charset="-78"/>
              </a:rPr>
            </a:b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بازکردن </a:t>
            </a:r>
            <a:r>
              <a:rPr lang="en-US" sz="2400" dirty="0">
                <a:cs typeface="B Nazanin" panose="00000400000000000000" pitchFamily="2" charset="-78"/>
              </a:rPr>
              <a:t>Menu </a:t>
            </a:r>
            <a:r>
              <a:rPr lang="en-US" sz="2400" dirty="0" smtClean="0">
                <a:cs typeface="B Nazanin" panose="00000400000000000000" pitchFamily="2" charset="-78"/>
              </a:rPr>
              <a:t>Main</a:t>
            </a:r>
            <a:r>
              <a:rPr lang="fa-IR" sz="2400" dirty="0" smtClean="0">
                <a:cs typeface="B Nazanin" panose="00000400000000000000" pitchFamily="2" charset="-78"/>
              </a:rPr>
              <a:t> از طریق فشردن کليد </a:t>
            </a:r>
            <a:r>
              <a:rPr lang="en-US" sz="2400" dirty="0" smtClean="0">
                <a:cs typeface="B Nazanin" panose="00000400000000000000" pitchFamily="2" charset="-78"/>
              </a:rPr>
              <a:t>Menu</a:t>
            </a:r>
            <a:r>
              <a:rPr lang="fa-IR" sz="2400" dirty="0" smtClean="0">
                <a:cs typeface="B Nazanin" panose="00000400000000000000" pitchFamily="2" charset="-78"/>
              </a:rPr>
              <a:t> در </a:t>
            </a:r>
            <a:r>
              <a:rPr lang="fa-IR" sz="2400" dirty="0">
                <a:cs typeface="B Nazanin" panose="00000400000000000000" pitchFamily="2" charset="-78"/>
              </a:rPr>
              <a:t>پنل </a:t>
            </a:r>
            <a:r>
              <a:rPr lang="fa-IR" sz="2400" dirty="0" smtClean="0">
                <a:cs typeface="B Nazanin" panose="00000400000000000000" pitchFamily="2" charset="-78"/>
              </a:rPr>
              <a:t>جلويي سيستم و گزينه</a:t>
            </a:r>
            <a:r>
              <a:rPr lang="en-US" sz="2400" dirty="0" smtClean="0">
                <a:cs typeface="B Nazanin" panose="00000400000000000000" pitchFamily="2" charset="-78"/>
              </a:rPr>
              <a:t>Menu </a:t>
            </a:r>
            <a:r>
              <a:rPr lang="fa-IR" sz="2400" dirty="0" smtClean="0">
                <a:cs typeface="B Nazanin" panose="00000400000000000000" pitchFamily="2" charset="-78"/>
              </a:rPr>
              <a:t> در </a:t>
            </a:r>
            <a:r>
              <a:rPr lang="fa-IR" sz="2400" dirty="0">
                <a:cs typeface="B Nazanin" panose="00000400000000000000" pitchFamily="2" charset="-78"/>
              </a:rPr>
              <a:t>صفحه نمايش 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وجود گزینه های </a:t>
            </a:r>
            <a:r>
              <a:rPr lang="en-US" sz="2400" dirty="0">
                <a:cs typeface="B Nazanin" panose="00000400000000000000" pitchFamily="2" charset="-78"/>
              </a:rPr>
              <a:t>Patient , Archive, Print mode, Rec setting, Filters, User, Export, Network, About , Setting </a:t>
            </a:r>
            <a:r>
              <a:rPr lang="fa-IR" sz="2400" dirty="0">
                <a:cs typeface="B Nazanin" panose="00000400000000000000" pitchFamily="2" charset="-78"/>
              </a:rPr>
              <a:t>درمنوی اصلی</a:t>
            </a: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259" y="3884106"/>
            <a:ext cx="3913971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07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460" y="2133600"/>
            <a:ext cx="9086152" cy="3777622"/>
          </a:xfrm>
        </p:spPr>
        <p:txBody>
          <a:bodyPr>
            <a:normAutofit/>
          </a:bodyPr>
          <a:lstStyle/>
          <a:p>
            <a:pPr lvl="0" algn="r" rtl="1">
              <a:buClr>
                <a:srgbClr val="A53010"/>
              </a:buClr>
            </a:pP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ثبت اطلاعات </a:t>
            </a: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بيمار</a:t>
            </a:r>
            <a:endParaRPr lang="fa-IR" sz="2400" dirty="0">
              <a:solidFill>
                <a:prstClr val="black">
                  <a:lumMod val="75000"/>
                  <a:lumOff val="25000"/>
                </a:prstClr>
              </a:solidFill>
              <a:cs typeface="B Nazanin" panose="00000400000000000000" pitchFamily="2" charset="-78"/>
            </a:endParaRPr>
          </a:p>
          <a:p>
            <a:pPr marL="0" lvl="0" indent="0" algn="r" rtl="1">
              <a:buClr>
                <a:srgbClr val="A53010"/>
              </a:buClr>
              <a:buNone/>
            </a:pP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ثبت تمامی </a:t>
            </a: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اطلاعات بیمار شامل: اسم ،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ID</a:t>
            </a: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، سن ، جنسیت ، وزن ، قد ، گروه خونی و نام </a:t>
            </a: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پزشک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92" y="3477083"/>
            <a:ext cx="3670110" cy="1938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646" y="201793"/>
            <a:ext cx="2228864" cy="128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17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Archive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03042"/>
            <a:ext cx="8915400" cy="4108180"/>
          </a:xfrm>
        </p:spPr>
        <p:txBody>
          <a:bodyPr/>
          <a:lstStyle/>
          <a:p>
            <a:pPr lvl="0" algn="r" rtl="1">
              <a:buClr>
                <a:srgbClr val="A53010"/>
              </a:buClr>
            </a:pP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در صورت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on</a:t>
            </a: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بودن گزینه ی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save</a:t>
            </a: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 اطلاعات ذخیره می گردد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cs typeface="B Nazanin" panose="00000400000000000000" pitchFamily="2" charset="-78"/>
            </a:endParaRPr>
          </a:p>
          <a:p>
            <a:pPr lvl="0" algn="r" rtl="1">
              <a:buClr>
                <a:srgbClr val="A53010"/>
              </a:buClr>
            </a:pP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فقط در مد هاي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Auto</a:t>
            </a: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و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Rhythm</a:t>
            </a:r>
            <a:endParaRPr lang="fa-IR" sz="2400" dirty="0">
              <a:solidFill>
                <a:prstClr val="black">
                  <a:lumMod val="75000"/>
                  <a:lumOff val="25000"/>
                </a:prstClr>
              </a:solidFill>
              <a:cs typeface="B Nazanin" panose="00000400000000000000" pitchFamily="2" charset="-78"/>
            </a:endParaRPr>
          </a:p>
          <a:p>
            <a:pPr lvl="0" algn="r" rtl="1">
              <a:buClr>
                <a:srgbClr val="A53010"/>
              </a:buClr>
            </a:pP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وجود تمامی اطلاعات بيمار، در رکوردگيري</a:t>
            </a:r>
          </a:p>
          <a:p>
            <a:pPr lvl="0" algn="r" rtl="1">
              <a:buClr>
                <a:srgbClr val="A53010"/>
              </a:buClr>
            </a:pPr>
            <a:endParaRPr lang="en-US" sz="2400" dirty="0" smtClean="0">
              <a:solidFill>
                <a:prstClr val="black">
                  <a:lumMod val="75000"/>
                  <a:lumOff val="25000"/>
                </a:prstClr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404" y="3438661"/>
            <a:ext cx="3846927" cy="2189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646" y="201793"/>
            <a:ext cx="2228864" cy="128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66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Archive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03042"/>
            <a:ext cx="8915400" cy="4108180"/>
          </a:xfrm>
        </p:spPr>
        <p:txBody>
          <a:bodyPr>
            <a:normAutofit lnSpcReduction="10000"/>
          </a:bodyPr>
          <a:lstStyle/>
          <a:p>
            <a:pPr lvl="0" algn="r" rtl="1">
              <a:buClr>
                <a:srgbClr val="A53010"/>
              </a:buClr>
            </a:pP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با انتخاب هر کدام از فایل های ذخیره شده صفحه زیر نشان داده می شود.</a:t>
            </a:r>
          </a:p>
          <a:p>
            <a:pPr lvl="0" algn="r" rtl="1">
              <a:buClr>
                <a:srgbClr val="A53010"/>
              </a:buClr>
            </a:pP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اطلاعات موجود در این صفحه:</a:t>
            </a:r>
          </a:p>
          <a:p>
            <a:pPr marL="0" lvl="0" indent="0" algn="r" rtl="1">
              <a:buClr>
                <a:srgbClr val="A53010"/>
              </a:buClr>
              <a:buNone/>
            </a:pP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	</a:t>
            </a: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- ساعت و تاریخ رکورد گرفته شده</a:t>
            </a:r>
          </a:p>
          <a:p>
            <a:pPr marL="0" lvl="0" indent="0" algn="r" rtl="1">
              <a:buClr>
                <a:srgbClr val="A53010"/>
              </a:buClr>
              <a:buNone/>
            </a:pP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	</a:t>
            </a: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- مود رکورد گیری</a:t>
            </a:r>
          </a:p>
          <a:p>
            <a:pPr marL="0" lvl="0" indent="0" algn="r" rtl="1">
              <a:buClr>
                <a:srgbClr val="A53010"/>
              </a:buClr>
              <a:buNone/>
            </a:pPr>
            <a:r>
              <a:rPr lang="fa-IR" sz="240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	</a:t>
            </a:r>
            <a:r>
              <a:rPr lang="fa-IR" sz="240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-نرخ ضربان قلب</a:t>
            </a:r>
            <a:endParaRPr lang="fa-IR" sz="2400" dirty="0" smtClean="0">
              <a:solidFill>
                <a:prstClr val="black">
                  <a:lumMod val="75000"/>
                  <a:lumOff val="25000"/>
                </a:prstClr>
              </a:solidFill>
              <a:cs typeface="B Nazanin" panose="00000400000000000000" pitchFamily="2" charset="-78"/>
            </a:endParaRPr>
          </a:p>
          <a:p>
            <a:pPr marL="0" lvl="0" indent="0" algn="r" rtl="1">
              <a:buClr>
                <a:srgbClr val="A53010"/>
              </a:buClr>
              <a:buNone/>
            </a:pP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	</a:t>
            </a: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- </a:t>
            </a: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سرعت و گین رکورد</a:t>
            </a:r>
          </a:p>
          <a:p>
            <a:pPr marL="0" lvl="0" indent="0" algn="r" rtl="1">
              <a:buClr>
                <a:srgbClr val="A53010"/>
              </a:buClr>
              <a:buNone/>
            </a:pP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	</a:t>
            </a: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-فیلترهای اعمال شده</a:t>
            </a:r>
          </a:p>
          <a:p>
            <a:pPr marL="0" lvl="0" indent="0" algn="r" rtl="1">
              <a:buClr>
                <a:srgbClr val="A53010"/>
              </a:buClr>
              <a:buNone/>
            </a:pPr>
            <a:endParaRPr lang="fa-IR" sz="2400" dirty="0" smtClean="0">
              <a:solidFill>
                <a:prstClr val="black">
                  <a:lumMod val="75000"/>
                  <a:lumOff val="25000"/>
                </a:prstClr>
              </a:solidFill>
              <a:cs typeface="B Nazanin" panose="00000400000000000000" pitchFamily="2" charset="-78"/>
            </a:endParaRPr>
          </a:p>
          <a:p>
            <a:pPr algn="r" rtl="1">
              <a:buClr>
                <a:srgbClr val="A53010"/>
              </a:buClr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با زدن دکمه رکورد، می توان مجددا از فایل ذخیره شده رکورد گرفت</a:t>
            </a:r>
          </a:p>
          <a:p>
            <a:pPr marL="0" lvl="0" indent="0" algn="r" rtl="1">
              <a:buClr>
                <a:srgbClr val="A53010"/>
              </a:buClr>
              <a:buNone/>
            </a:pPr>
            <a:endParaRPr lang="fa-IR" sz="2400" dirty="0" smtClean="0">
              <a:solidFill>
                <a:prstClr val="black">
                  <a:lumMod val="75000"/>
                  <a:lumOff val="25000"/>
                </a:prstClr>
              </a:solidFill>
              <a:cs typeface="B Nazanin" panose="00000400000000000000" pitchFamily="2" charset="-78"/>
            </a:endParaRPr>
          </a:p>
          <a:p>
            <a:pPr lvl="0" algn="r" rtl="1">
              <a:buClr>
                <a:srgbClr val="A53010"/>
              </a:buClr>
            </a:pPr>
            <a:endParaRPr lang="en-US" sz="2400" dirty="0" smtClean="0">
              <a:solidFill>
                <a:prstClr val="black">
                  <a:lumMod val="75000"/>
                  <a:lumOff val="25000"/>
                </a:prstClr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646" y="201793"/>
            <a:ext cx="2228864" cy="1284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891" y="2820296"/>
            <a:ext cx="4254600" cy="234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87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1203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cs typeface="B Nazanin" panose="00000400000000000000" pitchFamily="2" charset="-78"/>
              </a:rPr>
              <a:t>Print Mode Menu</a:t>
            </a:r>
            <a:br>
              <a:rPr lang="en-US" sz="4400" dirty="0">
                <a:cs typeface="B Nazanin" panose="00000400000000000000" pitchFamily="2" charset="-78"/>
              </a:rPr>
            </a:b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61375"/>
            <a:ext cx="8915400" cy="4249847"/>
          </a:xfrm>
        </p:spPr>
        <p:txBody>
          <a:bodyPr>
            <a:noAutofit/>
          </a:bodyPr>
          <a:lstStyle/>
          <a:p>
            <a:pPr algn="r" rtl="1"/>
            <a:r>
              <a:rPr lang="en-US" sz="2400" dirty="0" smtClean="0">
                <a:cs typeface="B Nazanin" panose="00000400000000000000" pitchFamily="2" charset="-78"/>
              </a:rPr>
              <a:t>Mode Print</a:t>
            </a:r>
            <a:r>
              <a:rPr lang="fa-IR" sz="2400" dirty="0">
                <a:cs typeface="B Nazanin" panose="00000400000000000000" pitchFamily="2" charset="-78"/>
              </a:rPr>
              <a:t>: </a:t>
            </a:r>
            <a:r>
              <a:rPr lang="fa-IR" sz="2400" dirty="0" smtClean="0">
                <a:cs typeface="B Nazanin" panose="00000400000000000000" pitchFamily="2" charset="-78"/>
              </a:rPr>
              <a:t>گزينه ها 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en-US" sz="2400" dirty="0">
                <a:cs typeface="B Nazanin" panose="00000400000000000000" pitchFamily="2" charset="-78"/>
              </a:rPr>
              <a:t>Auto </a:t>
            </a:r>
            <a:r>
              <a:rPr lang="en-US" sz="2400" dirty="0" smtClean="0">
                <a:cs typeface="B Nazanin" panose="00000400000000000000" pitchFamily="2" charset="-78"/>
              </a:rPr>
              <a:t>،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en-US" sz="2400" dirty="0" smtClean="0">
                <a:cs typeface="B Nazanin" panose="00000400000000000000" pitchFamily="2" charset="-78"/>
              </a:rPr>
              <a:t>Manual </a:t>
            </a:r>
            <a:r>
              <a:rPr lang="fa-IR" sz="2400" dirty="0">
                <a:cs typeface="B Nazanin" panose="00000400000000000000" pitchFamily="2" charset="-78"/>
              </a:rPr>
              <a:t>و </a:t>
            </a:r>
            <a:r>
              <a:rPr lang="en-US" sz="2400" dirty="0" smtClean="0">
                <a:cs typeface="B Nazanin" panose="00000400000000000000" pitchFamily="2" charset="-78"/>
              </a:rPr>
              <a:t>Rhythm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با انتخاب </a:t>
            </a:r>
            <a:r>
              <a:rPr lang="en-US" sz="2400" dirty="0" smtClean="0">
                <a:cs typeface="B Nazanin" panose="00000400000000000000" pitchFamily="2" charset="-78"/>
              </a:rPr>
              <a:t>Auto</a:t>
            </a:r>
            <a:r>
              <a:rPr lang="fa-IR" sz="2400" dirty="0">
                <a:cs typeface="B Nazanin" panose="00000400000000000000" pitchFamily="2" charset="-78"/>
              </a:rPr>
              <a:t> مدهاي 1+1 ،3 ،1+3 و 6 رکوردگيري به صورت </a:t>
            </a:r>
            <a:r>
              <a:rPr lang="fa-IR" sz="2400" dirty="0" smtClean="0">
                <a:cs typeface="B Nazanin" panose="00000400000000000000" pitchFamily="2" charset="-78"/>
              </a:rPr>
              <a:t>خودکار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ب</a:t>
            </a:r>
            <a:r>
              <a:rPr lang="fa-IR" sz="2400" dirty="0" smtClean="0">
                <a:cs typeface="B Nazanin" panose="00000400000000000000" pitchFamily="2" charset="-78"/>
              </a:rPr>
              <a:t>ا </a:t>
            </a:r>
            <a:r>
              <a:rPr lang="fa-IR" sz="2400" dirty="0">
                <a:cs typeface="B Nazanin" panose="00000400000000000000" pitchFamily="2" charset="-78"/>
              </a:rPr>
              <a:t>انتخاب </a:t>
            </a:r>
            <a:r>
              <a:rPr lang="en-US" sz="2400" dirty="0" smtClean="0">
                <a:cs typeface="B Nazanin" panose="00000400000000000000" pitchFamily="2" charset="-78"/>
              </a:rPr>
              <a:t>Manual</a:t>
            </a:r>
            <a:r>
              <a:rPr lang="fa-IR" sz="2400" dirty="0">
                <a:cs typeface="B Nazanin" panose="00000400000000000000" pitchFamily="2" charset="-78"/>
              </a:rPr>
              <a:t> مدهاي 1+1 ،3 ،1+3 و 6 رکوردگيري به صورت </a:t>
            </a:r>
            <a:r>
              <a:rPr lang="fa-IR" sz="2400" dirty="0" smtClean="0">
                <a:cs typeface="B Nazanin" panose="00000400000000000000" pitchFamily="2" charset="-78"/>
              </a:rPr>
              <a:t>دستي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با </a:t>
            </a:r>
            <a:r>
              <a:rPr lang="fa-IR" sz="2400" dirty="0">
                <a:cs typeface="B Nazanin" panose="00000400000000000000" pitchFamily="2" charset="-78"/>
              </a:rPr>
              <a:t>انتخاب </a:t>
            </a:r>
            <a:r>
              <a:rPr lang="fa-IR" sz="2400" dirty="0" smtClean="0">
                <a:cs typeface="B Nazanin" panose="00000400000000000000" pitchFamily="2" charset="-78"/>
              </a:rPr>
              <a:t>مد </a:t>
            </a:r>
            <a:r>
              <a:rPr lang="en-US" sz="2400" dirty="0" smtClean="0">
                <a:cs typeface="B Nazanin" panose="00000400000000000000" pitchFamily="2" charset="-78"/>
              </a:rPr>
              <a:t>Rhythm</a:t>
            </a:r>
            <a:r>
              <a:rPr lang="fa-IR" sz="2400" dirty="0" smtClean="0">
                <a:cs typeface="B Nazanin" panose="00000400000000000000" pitchFamily="2" charset="-78"/>
              </a:rPr>
              <a:t> طول </a:t>
            </a:r>
            <a:r>
              <a:rPr lang="fa-IR" sz="2400" dirty="0">
                <a:cs typeface="B Nazanin" panose="00000400000000000000" pitchFamily="2" charset="-78"/>
              </a:rPr>
              <a:t>مدت رکوردگيري </a:t>
            </a:r>
            <a:r>
              <a:rPr lang="fa-IR" sz="2400" dirty="0" smtClean="0">
                <a:cs typeface="B Nazanin" panose="00000400000000000000" pitchFamily="2" charset="-78"/>
              </a:rPr>
              <a:t>بين 30 </a:t>
            </a:r>
            <a:r>
              <a:rPr lang="fa-IR" sz="2400" dirty="0">
                <a:cs typeface="B Nazanin" panose="00000400000000000000" pitchFamily="2" charset="-78"/>
              </a:rPr>
              <a:t>،60 ،90 ،120 ،150 و 180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en-US" sz="2400" dirty="0">
                <a:cs typeface="B Nazanin" panose="00000400000000000000" pitchFamily="2" charset="-78"/>
              </a:rPr>
              <a:t>Rec State</a:t>
            </a:r>
            <a:r>
              <a:rPr lang="fa-IR" sz="2400" dirty="0" smtClean="0">
                <a:cs typeface="B Nazanin" panose="00000400000000000000" pitchFamily="2" charset="-78"/>
              </a:rPr>
              <a:t>: </a:t>
            </a:r>
            <a:r>
              <a:rPr lang="fa-IR" sz="2400" dirty="0">
                <a:cs typeface="B Nazanin" panose="00000400000000000000" pitchFamily="2" charset="-78"/>
              </a:rPr>
              <a:t>گزينه </a:t>
            </a:r>
            <a:r>
              <a:rPr lang="fa-IR" sz="2400" dirty="0" smtClean="0">
                <a:cs typeface="B Nazanin" panose="00000400000000000000" pitchFamily="2" charset="-78"/>
              </a:rPr>
              <a:t>ها </a:t>
            </a:r>
            <a:r>
              <a:rPr lang="en-US" sz="2400" dirty="0" smtClean="0">
                <a:cs typeface="B Nazanin" panose="00000400000000000000" pitchFamily="2" charset="-78"/>
              </a:rPr>
              <a:t> Real Time</a:t>
            </a:r>
            <a:r>
              <a:rPr lang="fa-IR" sz="2400" dirty="0" smtClean="0">
                <a:cs typeface="B Nazanin" panose="00000400000000000000" pitchFamily="2" charset="-78"/>
              </a:rPr>
              <a:t>و </a:t>
            </a:r>
            <a:r>
              <a:rPr lang="en-US" sz="2400" dirty="0" smtClean="0">
                <a:cs typeface="B Nazanin" panose="00000400000000000000" pitchFamily="2" charset="-78"/>
              </a:rPr>
              <a:t> Sync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رکوردگیری </a:t>
            </a:r>
            <a:r>
              <a:rPr lang="fa-IR" sz="2400" dirty="0" smtClean="0">
                <a:cs typeface="B Nazanin" panose="00000400000000000000" pitchFamily="2" charset="-78"/>
              </a:rPr>
              <a:t>همزمان در </a:t>
            </a:r>
            <a:r>
              <a:rPr lang="fa-IR" sz="2400" dirty="0">
                <a:cs typeface="B Nazanin" panose="00000400000000000000" pitchFamily="2" charset="-78"/>
              </a:rPr>
              <a:t>مد </a:t>
            </a:r>
            <a:r>
              <a:rPr lang="en-US" sz="2400" dirty="0" smtClean="0">
                <a:cs typeface="B Nazanin" panose="00000400000000000000" pitchFamily="2" charset="-78"/>
              </a:rPr>
              <a:t> Sync</a:t>
            </a:r>
            <a:r>
              <a:rPr lang="fa-IR" sz="2400" dirty="0" smtClean="0">
                <a:cs typeface="B Nazanin" panose="00000400000000000000" pitchFamily="2" charset="-78"/>
              </a:rPr>
              <a:t>از ليدهاي مختلف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3830421"/>
            <a:ext cx="3378193" cy="2080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646" y="201793"/>
            <a:ext cx="2228864" cy="128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Print Mode Menu</a:t>
            </a: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فعال شدن گزینه ی </a:t>
            </a:r>
            <a:r>
              <a:rPr lang="en-US" sz="2400" dirty="0">
                <a:cs typeface="B Nazanin" panose="00000400000000000000" pitchFamily="2" charset="-78"/>
              </a:rPr>
              <a:t>Rhythm  Lead </a:t>
            </a:r>
            <a:r>
              <a:rPr lang="fa-IR" sz="2400" dirty="0" smtClean="0">
                <a:cs typeface="B Nazanin" panose="00000400000000000000" pitchFamily="2" charset="-78"/>
              </a:rPr>
              <a:t> در صورت </a:t>
            </a:r>
            <a:r>
              <a:rPr lang="fa-IR" sz="2400" dirty="0">
                <a:cs typeface="B Nazanin" panose="00000400000000000000" pitchFamily="2" charset="-78"/>
              </a:rPr>
              <a:t>انتخاب </a:t>
            </a:r>
            <a:r>
              <a:rPr lang="fa-IR" sz="2400" dirty="0" smtClean="0">
                <a:cs typeface="B Nazanin" panose="00000400000000000000" pitchFamily="2" charset="-78"/>
              </a:rPr>
              <a:t>مدهاي </a:t>
            </a:r>
            <a:r>
              <a:rPr lang="en-US" sz="2400" dirty="0" smtClean="0">
                <a:cs typeface="B Nazanin" panose="00000400000000000000" pitchFamily="2" charset="-78"/>
              </a:rPr>
              <a:t>Manual 3+1،Manual </a:t>
            </a:r>
            <a:r>
              <a:rPr lang="en-US" sz="2400" dirty="0">
                <a:cs typeface="B Nazanin" panose="00000400000000000000" pitchFamily="2" charset="-78"/>
              </a:rPr>
              <a:t>1+1 ،Auto 3+1 ،Auto </a:t>
            </a:r>
            <a:r>
              <a:rPr lang="en-US" sz="2400" dirty="0" smtClean="0">
                <a:cs typeface="B Nazanin" panose="00000400000000000000" pitchFamily="2" charset="-78"/>
              </a:rPr>
              <a:t>1+1</a:t>
            </a:r>
            <a:r>
              <a:rPr lang="fa-IR" sz="2400" dirty="0">
                <a:cs typeface="B Nazanin" panose="00000400000000000000" pitchFamily="2" charset="-78"/>
              </a:rPr>
              <a:t> و يا </a:t>
            </a:r>
            <a:r>
              <a:rPr lang="en-US" sz="2400" dirty="0" smtClean="0">
                <a:cs typeface="B Nazanin" panose="00000400000000000000" pitchFamily="2" charset="-78"/>
              </a:rPr>
              <a:t>Rhythm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لید های قابل دسترس برای انتخاب لید مرجع </a:t>
            </a:r>
            <a:r>
              <a:rPr lang="en-US" sz="2400" dirty="0" smtClean="0">
                <a:cs typeface="B Nazanin" panose="00000400000000000000" pitchFamily="2" charset="-78"/>
              </a:rPr>
              <a:t>V1,V2,V3,V4,V5,V6,Avf,aVR, </a:t>
            </a:r>
            <a:r>
              <a:rPr lang="en-US" sz="2400" dirty="0" err="1" smtClean="0">
                <a:cs typeface="B Nazanin" panose="00000400000000000000" pitchFamily="2" charset="-78"/>
              </a:rPr>
              <a:t>aVL,I</a:t>
            </a:r>
            <a:r>
              <a:rPr lang="en-US" sz="2400" dirty="0" smtClean="0">
                <a:cs typeface="B Nazanin" panose="00000400000000000000" pitchFamily="2" charset="-78"/>
              </a:rPr>
              <a:t>, II, III,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</a:p>
          <a:p>
            <a:pPr algn="r" rtl="1"/>
            <a:r>
              <a:rPr lang="en-US" sz="2400" dirty="0" smtClean="0">
                <a:cs typeface="B Nazanin" panose="00000400000000000000" pitchFamily="2" charset="-78"/>
              </a:rPr>
              <a:t>Header</a:t>
            </a:r>
            <a:r>
              <a:rPr lang="fa-IR" sz="2400" dirty="0">
                <a:cs typeface="B Nazanin" panose="00000400000000000000" pitchFamily="2" charset="-78"/>
              </a:rPr>
              <a:t>: </a:t>
            </a:r>
            <a:r>
              <a:rPr lang="fa-IR" sz="2400" dirty="0" smtClean="0">
                <a:cs typeface="B Nazanin" panose="00000400000000000000" pitchFamily="2" charset="-78"/>
              </a:rPr>
              <a:t>در حالت</a:t>
            </a:r>
            <a:r>
              <a:rPr lang="en-US" sz="2400" dirty="0" smtClean="0">
                <a:cs typeface="B Nazanin" panose="00000400000000000000" pitchFamily="2" charset="-78"/>
              </a:rPr>
              <a:t>ON ،</a:t>
            </a:r>
            <a:r>
              <a:rPr lang="fa-IR" sz="2400" dirty="0">
                <a:cs typeface="B Nazanin" panose="00000400000000000000" pitchFamily="2" charset="-78"/>
              </a:rPr>
              <a:t> چاپ اطلاعات رکوردگيري در ابتداي کاغذ </a:t>
            </a:r>
            <a:r>
              <a:rPr lang="fa-IR" sz="2400" dirty="0" smtClean="0">
                <a:cs typeface="B Nazanin" panose="00000400000000000000" pitchFamily="2" charset="-78"/>
              </a:rPr>
              <a:t>و </a:t>
            </a:r>
            <a:r>
              <a:rPr lang="fa-IR" sz="2400" dirty="0">
                <a:cs typeface="B Nazanin" panose="00000400000000000000" pitchFamily="2" charset="-78"/>
              </a:rPr>
              <a:t>در </a:t>
            </a:r>
            <a:r>
              <a:rPr lang="fa-IR" sz="2400" dirty="0" smtClean="0">
                <a:cs typeface="B Nazanin" panose="00000400000000000000" pitchFamily="2" charset="-78"/>
              </a:rPr>
              <a:t>صورت انتخاب </a:t>
            </a:r>
            <a:r>
              <a:rPr lang="en-US" sz="2400" dirty="0">
                <a:cs typeface="B Nazanin" panose="00000400000000000000" pitchFamily="2" charset="-78"/>
              </a:rPr>
              <a:t>OFF </a:t>
            </a:r>
            <a:r>
              <a:rPr lang="en-US" sz="2400" dirty="0" smtClean="0">
                <a:cs typeface="B Nazanin" panose="00000400000000000000" pitchFamily="2" charset="-78"/>
              </a:rPr>
              <a:t>،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چاپ نشدن اين اطلاعات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67" y="4497685"/>
            <a:ext cx="3378193" cy="2080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646" y="201793"/>
            <a:ext cx="2228864" cy="128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33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dirty="0"/>
              <a:t>Recorder Setting Menu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9914" y="1442434"/>
            <a:ext cx="9094698" cy="4468788"/>
          </a:xfrm>
        </p:spPr>
        <p:txBody>
          <a:bodyPr>
            <a:noAutofit/>
          </a:bodyPr>
          <a:lstStyle/>
          <a:p>
            <a:pPr algn="r" rtl="1"/>
            <a:r>
              <a:rPr lang="en-US" sz="2400" dirty="0" smtClean="0">
                <a:cs typeface="B Nazanin" panose="00000400000000000000" pitchFamily="2" charset="-78"/>
              </a:rPr>
              <a:t>Rec</a:t>
            </a:r>
            <a:r>
              <a:rPr lang="en-US" sz="2400" dirty="0">
                <a:cs typeface="B Nazanin" panose="00000400000000000000" pitchFamily="2" charset="-78"/>
              </a:rPr>
              <a:t> Time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:  :تعيين </a:t>
            </a:r>
            <a:r>
              <a:rPr lang="fa-IR" sz="2400" dirty="0">
                <a:cs typeface="B Nazanin" panose="00000400000000000000" pitchFamily="2" charset="-78"/>
              </a:rPr>
              <a:t>مدت زمان رکوردگيري از ليدها در مد </a:t>
            </a:r>
            <a:r>
              <a:rPr lang="en-US" sz="2400" dirty="0" smtClean="0">
                <a:cs typeface="B Nazanin" panose="00000400000000000000" pitchFamily="2" charset="-78"/>
              </a:rPr>
              <a:t>Auto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en-US" sz="2400" dirty="0" smtClean="0">
                <a:cs typeface="B Nazanin" panose="00000400000000000000" pitchFamily="2" charset="-78"/>
              </a:rPr>
              <a:t>Periodic Rec</a:t>
            </a:r>
            <a:r>
              <a:rPr lang="en-US" sz="2400" dirty="0">
                <a:cs typeface="B Nazanin" panose="00000400000000000000" pitchFamily="2" charset="-78"/>
              </a:rPr>
              <a:t>.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en-US" sz="2400" dirty="0">
                <a:cs typeface="B Nazanin" panose="00000400000000000000" pitchFamily="2" charset="-78"/>
              </a:rPr>
              <a:t>Interval</a:t>
            </a:r>
            <a:r>
              <a:rPr lang="fa-IR" sz="2400" dirty="0">
                <a:cs typeface="B Nazanin" panose="00000400000000000000" pitchFamily="2" charset="-78"/>
              </a:rPr>
              <a:t>:  </a:t>
            </a:r>
            <a:r>
              <a:rPr lang="fa-IR" sz="2400" dirty="0" smtClean="0">
                <a:cs typeface="B Nazanin" panose="00000400000000000000" pitchFamily="2" charset="-78"/>
              </a:rPr>
              <a:t>رکوردگيري </a:t>
            </a:r>
            <a:r>
              <a:rPr lang="fa-IR" sz="2400" dirty="0">
                <a:cs typeface="B Nazanin" panose="00000400000000000000" pitchFamily="2" charset="-78"/>
              </a:rPr>
              <a:t>به صورت پريوديک، </a:t>
            </a:r>
            <a:r>
              <a:rPr lang="fa-IR" sz="2400" dirty="0" smtClean="0">
                <a:cs typeface="B Nazanin" panose="00000400000000000000" pitchFamily="2" charset="-78"/>
              </a:rPr>
              <a:t>و با </a:t>
            </a:r>
            <a:r>
              <a:rPr lang="fa-IR" sz="2400" dirty="0">
                <a:cs typeface="B Nazanin" panose="00000400000000000000" pitchFamily="2" charset="-78"/>
              </a:rPr>
              <a:t>انتخاب گزينه </a:t>
            </a:r>
            <a:r>
              <a:rPr lang="en-US" sz="2400" dirty="0" smtClean="0">
                <a:cs typeface="B Nazanin" panose="00000400000000000000" pitchFamily="2" charset="-78"/>
              </a:rPr>
              <a:t>Off ،</a:t>
            </a:r>
            <a:r>
              <a:rPr lang="fa-IR" sz="2400" dirty="0">
                <a:cs typeface="B Nazanin" panose="00000400000000000000" pitchFamily="2" charset="-78"/>
              </a:rPr>
              <a:t> ت</a:t>
            </a:r>
            <a:r>
              <a:rPr lang="fa-IR" sz="2400" dirty="0" smtClean="0">
                <a:cs typeface="B Nazanin" panose="00000400000000000000" pitchFamily="2" charset="-78"/>
              </a:rPr>
              <a:t>وقف </a:t>
            </a:r>
            <a:r>
              <a:rPr lang="fa-IR" sz="2400" dirty="0">
                <a:cs typeface="B Nazanin" panose="00000400000000000000" pitchFamily="2" charset="-78"/>
              </a:rPr>
              <a:t>پريوديک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en-US" sz="2400" dirty="0" smtClean="0">
                <a:cs typeface="B Nazanin" panose="00000400000000000000" pitchFamily="2" charset="-78"/>
              </a:rPr>
              <a:t>Repetition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en-US" sz="2400" dirty="0">
                <a:cs typeface="B Nazanin" panose="00000400000000000000" pitchFamily="2" charset="-78"/>
              </a:rPr>
              <a:t>Periodic </a:t>
            </a:r>
            <a:r>
              <a:rPr lang="en-US" sz="2400" dirty="0" smtClean="0">
                <a:cs typeface="B Nazanin" panose="00000400000000000000" pitchFamily="2" charset="-78"/>
              </a:rPr>
              <a:t>Rec</a:t>
            </a:r>
            <a:r>
              <a:rPr lang="en-US" sz="2400" dirty="0">
                <a:cs typeface="B Nazanin" panose="00000400000000000000" pitchFamily="2" charset="-78"/>
              </a:rPr>
              <a:t>.</a:t>
            </a:r>
            <a:r>
              <a:rPr lang="fa-IR" sz="2400" dirty="0">
                <a:cs typeface="B Nazanin" panose="00000400000000000000" pitchFamily="2" charset="-78"/>
              </a:rPr>
              <a:t>: </a:t>
            </a:r>
            <a:r>
              <a:rPr lang="fa-IR" sz="2400" dirty="0" smtClean="0">
                <a:cs typeface="B Nazanin" panose="00000400000000000000" pitchFamily="2" charset="-78"/>
              </a:rPr>
              <a:t>براي </a:t>
            </a:r>
            <a:r>
              <a:rPr lang="fa-IR" sz="2400" dirty="0">
                <a:cs typeface="B Nazanin" panose="00000400000000000000" pitchFamily="2" charset="-78"/>
              </a:rPr>
              <a:t>تعيين تعداد تكرار رکوردگيري از </a:t>
            </a:r>
            <a:r>
              <a:rPr lang="fa-IR" sz="2400" dirty="0" smtClean="0">
                <a:cs typeface="B Nazanin" panose="00000400000000000000" pitchFamily="2" charset="-78"/>
              </a:rPr>
              <a:t>1 </a:t>
            </a:r>
            <a:r>
              <a:rPr lang="fa-IR" sz="2400" dirty="0">
                <a:cs typeface="B Nazanin" panose="00000400000000000000" pitchFamily="2" charset="-78"/>
              </a:rPr>
              <a:t>تا </a:t>
            </a:r>
            <a:r>
              <a:rPr lang="fa-IR" sz="2400" dirty="0" smtClean="0">
                <a:cs typeface="B Nazanin" panose="00000400000000000000" pitchFamily="2" charset="-78"/>
              </a:rPr>
              <a:t>20 </a:t>
            </a:r>
            <a:r>
              <a:rPr lang="fa-IR" sz="2400" dirty="0">
                <a:cs typeface="B Nazanin" panose="00000400000000000000" pitchFamily="2" charset="-78"/>
              </a:rPr>
              <a:t>و ∞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en-US" sz="2400" dirty="0" smtClean="0">
                <a:cs typeface="B Nazanin" panose="00000400000000000000" pitchFamily="2" charset="-78"/>
              </a:rPr>
              <a:t>Sensitivity</a:t>
            </a:r>
            <a:r>
              <a:rPr lang="fa-IR" sz="2400" dirty="0">
                <a:cs typeface="B Nazanin" panose="00000400000000000000" pitchFamily="2" charset="-78"/>
              </a:rPr>
              <a:t>: براي تنظيم </a:t>
            </a:r>
            <a:r>
              <a:rPr lang="fa-IR" sz="2400" dirty="0" smtClean="0">
                <a:cs typeface="B Nazanin" panose="00000400000000000000" pitchFamily="2" charset="-78"/>
              </a:rPr>
              <a:t>دامنه </a:t>
            </a:r>
            <a:r>
              <a:rPr lang="fa-IR" sz="2400" dirty="0">
                <a:cs typeface="B Nazanin" panose="00000400000000000000" pitchFamily="2" charset="-78"/>
              </a:rPr>
              <a:t>شكل موج </a:t>
            </a:r>
            <a:r>
              <a:rPr lang="en-US" sz="2400" dirty="0">
                <a:cs typeface="B Nazanin" panose="00000400000000000000" pitchFamily="2" charset="-78"/>
              </a:rPr>
              <a:t>ECG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en-US" sz="2400" dirty="0">
                <a:cs typeface="B Nazanin" panose="00000400000000000000" pitchFamily="2" charset="-78"/>
              </a:rPr>
              <a:t>Paper Speed</a:t>
            </a:r>
            <a:r>
              <a:rPr lang="fa-IR" sz="2400" dirty="0" smtClean="0">
                <a:cs typeface="B Nazanin" panose="00000400000000000000" pitchFamily="2" charset="-78"/>
              </a:rPr>
              <a:t>: </a:t>
            </a:r>
            <a:r>
              <a:rPr lang="fa-IR" sz="2400" dirty="0">
                <a:cs typeface="B Nazanin" panose="00000400000000000000" pitchFamily="2" charset="-78"/>
              </a:rPr>
              <a:t>براي تنظيم </a:t>
            </a:r>
            <a:r>
              <a:rPr lang="fa-IR" sz="2400" dirty="0" smtClean="0">
                <a:cs typeface="B Nazanin" panose="00000400000000000000" pitchFamily="2" charset="-78"/>
              </a:rPr>
              <a:t>سرعت رکوردگيري</a:t>
            </a:r>
            <a:endParaRPr lang="fa-IR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4033359"/>
            <a:ext cx="3218616" cy="1877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646" y="201793"/>
            <a:ext cx="2228864" cy="128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66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4400" dirty="0">
                <a:cs typeface="B Nazanin" panose="00000400000000000000" pitchFamily="2" charset="-78"/>
              </a:rPr>
              <a:t>Filters </a:t>
            </a:r>
            <a:r>
              <a:rPr lang="en-US" sz="4400" dirty="0" smtClean="0">
                <a:cs typeface="B Nazanin" panose="00000400000000000000" pitchFamily="2" charset="-78"/>
              </a:rPr>
              <a:t>Menu</a:t>
            </a: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171977"/>
            <a:ext cx="8915400" cy="4739246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en-US" sz="2400" dirty="0">
                <a:cs typeface="B Nazanin" panose="00000400000000000000" pitchFamily="2" charset="-78"/>
              </a:rPr>
              <a:t>Low pass </a:t>
            </a:r>
            <a:r>
              <a:rPr lang="en-US" sz="2400" dirty="0" smtClean="0">
                <a:cs typeface="B Nazanin" panose="00000400000000000000" pitchFamily="2" charset="-78"/>
              </a:rPr>
              <a:t>filter </a:t>
            </a:r>
            <a:r>
              <a:rPr lang="fa-IR" sz="2400" dirty="0" smtClean="0">
                <a:cs typeface="B Nazanin" panose="00000400000000000000" pitchFamily="2" charset="-78"/>
              </a:rPr>
              <a:t> :کاربرد </a:t>
            </a:r>
            <a:r>
              <a:rPr lang="fa-IR" sz="2400" dirty="0">
                <a:cs typeface="B Nazanin" panose="00000400000000000000" pitchFamily="2" charset="-78"/>
              </a:rPr>
              <a:t>اين فيلتر براي حذف نويزهاي ماهيچه </a:t>
            </a:r>
            <a:r>
              <a:rPr lang="fa-IR" sz="2400" dirty="0" smtClean="0">
                <a:cs typeface="B Nazanin" panose="00000400000000000000" pitchFamily="2" charset="-78"/>
              </a:rPr>
              <a:t>ای </a:t>
            </a:r>
            <a:r>
              <a:rPr lang="fa-IR" sz="2400" dirty="0">
                <a:cs typeface="B Nazanin" panose="00000400000000000000" pitchFamily="2" charset="-78"/>
              </a:rPr>
              <a:t>و نويزهاي فرکانس بالا ،گزينه ها</a:t>
            </a:r>
            <a:r>
              <a:rPr lang="en-US" sz="2400" dirty="0">
                <a:cs typeface="B Nazanin" panose="00000400000000000000" pitchFamily="2" charset="-78"/>
              </a:rPr>
              <a:t>off </a:t>
            </a:r>
            <a:r>
              <a:rPr lang="fa-IR" sz="2400" dirty="0">
                <a:cs typeface="B Nazanin" panose="00000400000000000000" pitchFamily="2" charset="-78"/>
              </a:rPr>
              <a:t>و </a:t>
            </a:r>
            <a:r>
              <a:rPr lang="en-US" sz="2400" dirty="0" smtClean="0">
                <a:cs typeface="B Nazanin" panose="00000400000000000000" pitchFamily="2" charset="-78"/>
              </a:rPr>
              <a:t>Hz </a:t>
            </a:r>
            <a:r>
              <a:rPr lang="fa-IR" sz="2400" dirty="0" smtClean="0">
                <a:cs typeface="B Nazanin" panose="00000400000000000000" pitchFamily="2" charset="-78"/>
              </a:rPr>
              <a:t>150</a:t>
            </a:r>
            <a:r>
              <a:rPr lang="en-US" sz="2400" dirty="0" smtClean="0">
                <a:cs typeface="B Nazanin" panose="00000400000000000000" pitchFamily="2" charset="-78"/>
              </a:rPr>
              <a:t>, </a:t>
            </a:r>
            <a:r>
              <a:rPr lang="fa-IR" sz="2400" dirty="0" smtClean="0">
                <a:cs typeface="B Nazanin" panose="00000400000000000000" pitchFamily="2" charset="-78"/>
              </a:rPr>
              <a:t>75</a:t>
            </a:r>
            <a:r>
              <a:rPr lang="en-US" sz="2400" dirty="0" smtClean="0">
                <a:cs typeface="B Nazanin" panose="00000400000000000000" pitchFamily="2" charset="-78"/>
              </a:rPr>
              <a:t>, </a:t>
            </a:r>
            <a:r>
              <a:rPr lang="fa-IR" sz="2400" dirty="0" smtClean="0">
                <a:cs typeface="B Nazanin" panose="00000400000000000000" pitchFamily="2" charset="-78"/>
              </a:rPr>
              <a:t>35</a:t>
            </a:r>
            <a:r>
              <a:rPr lang="en-US" sz="2400" dirty="0" smtClean="0">
                <a:cs typeface="B Nazanin" panose="00000400000000000000" pitchFamily="2" charset="-78"/>
              </a:rPr>
              <a:t>, </a:t>
            </a:r>
            <a:r>
              <a:rPr lang="fa-IR" sz="2400" dirty="0" smtClean="0">
                <a:cs typeface="B Nazanin" panose="00000400000000000000" pitchFamily="2" charset="-78"/>
              </a:rPr>
              <a:t>25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/>
            <a:r>
              <a:rPr lang="en-US" sz="2400" dirty="0">
                <a:cs typeface="B Nazanin" panose="00000400000000000000" pitchFamily="2" charset="-78"/>
              </a:rPr>
              <a:t>EMG Filter</a:t>
            </a:r>
            <a:r>
              <a:rPr lang="fa-IR" sz="2400" dirty="0" smtClean="0">
                <a:cs typeface="B Nazanin" panose="00000400000000000000" pitchFamily="2" charset="-78"/>
              </a:rPr>
              <a:t> : مورد </a:t>
            </a:r>
            <a:r>
              <a:rPr lang="fa-IR" sz="2400" dirty="0">
                <a:cs typeface="B Nazanin" panose="00000400000000000000" pitchFamily="2" charset="-78"/>
              </a:rPr>
              <a:t>استفاده براي حذف نويزهاي ماهيچه اي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en-US" sz="2400" dirty="0">
                <a:cs typeface="B Nazanin" panose="00000400000000000000" pitchFamily="2" charset="-78"/>
              </a:rPr>
              <a:t>: </a:t>
            </a:r>
            <a:r>
              <a:rPr lang="en-US" sz="2400" dirty="0" smtClean="0">
                <a:cs typeface="B Nazanin" panose="00000400000000000000" pitchFamily="2" charset="-78"/>
              </a:rPr>
              <a:t>HUM Filter </a:t>
            </a:r>
            <a:r>
              <a:rPr lang="fa-IR" sz="2400" dirty="0" smtClean="0">
                <a:cs typeface="B Nazanin" panose="00000400000000000000" pitchFamily="2" charset="-78"/>
              </a:rPr>
              <a:t>حذف فرکانس نویز برق شهر(50/60) و حذف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هارمونيک </a:t>
            </a:r>
            <a:r>
              <a:rPr lang="fa-IR" sz="2400" dirty="0">
                <a:cs typeface="B Nazanin" panose="00000400000000000000" pitchFamily="2" charset="-78"/>
              </a:rPr>
              <a:t>سوم </a:t>
            </a:r>
            <a:r>
              <a:rPr lang="fa-IR" sz="2400" dirty="0" smtClean="0">
                <a:cs typeface="B Nazanin" panose="00000400000000000000" pitchFamily="2" charset="-78"/>
              </a:rPr>
              <a:t>آن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en-US" sz="2400" dirty="0">
                <a:cs typeface="B Nazanin" panose="00000400000000000000" pitchFamily="2" charset="-78"/>
              </a:rPr>
              <a:t>:Drift Filter  </a:t>
            </a:r>
            <a:r>
              <a:rPr lang="fa-IR" sz="2400" dirty="0" smtClean="0">
                <a:cs typeface="B Nazanin" panose="00000400000000000000" pitchFamily="2" charset="-78"/>
              </a:rPr>
              <a:t> باعث </a:t>
            </a:r>
            <a:r>
              <a:rPr lang="fa-IR" sz="2400" dirty="0">
                <a:cs typeface="B Nazanin" panose="00000400000000000000" pitchFamily="2" charset="-78"/>
              </a:rPr>
              <a:t>کاهش نوسانات ناشي از تنفس و تحرک </a:t>
            </a:r>
            <a:r>
              <a:rPr lang="fa-IR" sz="2400" dirty="0" smtClean="0">
                <a:cs typeface="B Nazanin" panose="00000400000000000000" pitchFamily="2" charset="-78"/>
              </a:rPr>
              <a:t>بيمار و حذف فرکانس های کمتر از </a:t>
            </a:r>
            <a:r>
              <a:rPr lang="en-US" sz="2400" dirty="0" smtClean="0">
                <a:cs typeface="B Nazanin" panose="00000400000000000000" pitchFamily="2" charset="-78"/>
              </a:rPr>
              <a:t>0.67 HZ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248" y="4252601"/>
            <a:ext cx="2967327" cy="1855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262" y="184141"/>
            <a:ext cx="2141449" cy="123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85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User Setting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796" y="2133600"/>
            <a:ext cx="9769816" cy="3777622"/>
          </a:xfrm>
        </p:spPr>
        <p:txBody>
          <a:bodyPr/>
          <a:lstStyle/>
          <a:p>
            <a:pPr lvl="0" algn="r" rtl="1">
              <a:buClr>
                <a:srgbClr val="A53010"/>
              </a:buClr>
            </a:pP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ذخيره کردن تمام سيگنال هاي مد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Auto</a:t>
            </a: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 و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 Rhythm </a:t>
            </a: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به همراه اطلاعات بيمار</a:t>
            </a:r>
          </a:p>
          <a:p>
            <a:pPr lvl="0" algn="r" rtl="1">
              <a:buClr>
                <a:srgbClr val="A53010"/>
              </a:buClr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Pace Detect</a:t>
            </a: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 : </a:t>
            </a: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حذف و جدا کردن سيگنال هاي ساخته شده </a:t>
            </a: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توسط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Pacemaker</a:t>
            </a:r>
            <a:endParaRPr lang="fa-IR" sz="2400" dirty="0">
              <a:solidFill>
                <a:prstClr val="black">
                  <a:lumMod val="75000"/>
                  <a:lumOff val="25000"/>
                </a:prst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en-US" sz="2400" dirty="0" smtClean="0">
                <a:cs typeface="B Nazanin" panose="00000400000000000000" pitchFamily="2" charset="-78"/>
              </a:rPr>
              <a:t>Measurement</a:t>
            </a:r>
            <a:r>
              <a:rPr lang="fa-IR" sz="2400" dirty="0" smtClean="0">
                <a:cs typeface="B Nazanin" panose="00000400000000000000" pitchFamily="2" charset="-78"/>
              </a:rPr>
              <a:t> : نمایش نتایج اندازه گیری وضعیت بیمار در انتهای رکوردر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497" y="4022411"/>
            <a:ext cx="3298222" cy="1981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646" y="201793"/>
            <a:ext cx="2228864" cy="128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59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Export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>
              <a:buClr>
                <a:srgbClr val="A53010"/>
              </a:buClr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: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Start</a:t>
            </a: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با </a:t>
            </a: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اتصال فلش مموري، </a:t>
            </a: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استخراج </a:t>
            </a: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تمام </a:t>
            </a: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رکوردهاي ذخيره شده </a:t>
            </a: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از </a:t>
            </a: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سيستم </a:t>
            </a:r>
          </a:p>
          <a:p>
            <a:pPr lvl="0" algn="r" rtl="1">
              <a:buClr>
                <a:srgbClr val="A53010"/>
              </a:buClr>
            </a:pP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پر </a:t>
            </a: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شدن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Progress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 bar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تا 100 %در اين منو ، نشان دهنده روند کامل استخراج </a:t>
            </a: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اطلاعات</a:t>
            </a:r>
          </a:p>
          <a:p>
            <a:pPr lvl="0" algn="r" rtl="1">
              <a:buClr>
                <a:srgbClr val="A53010"/>
              </a:buClr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:Upgrade </a:t>
            </a: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جهت بروزرساني سيستم با ورژن نرم افزاري </a:t>
            </a: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جديد</a:t>
            </a:r>
            <a:endParaRPr lang="fa-IR" sz="2400" dirty="0">
              <a:solidFill>
                <a:prstClr val="black">
                  <a:lumMod val="75000"/>
                  <a:lumOff val="25000"/>
                </a:prstClr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422" y="4182836"/>
            <a:ext cx="3724979" cy="1956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646" y="201793"/>
            <a:ext cx="2228864" cy="128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50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883" y="513015"/>
            <a:ext cx="8911687" cy="1280890"/>
          </a:xfrm>
        </p:spPr>
        <p:txBody>
          <a:bodyPr>
            <a:normAutofit/>
          </a:bodyPr>
          <a:lstStyle/>
          <a:p>
            <a:pPr algn="ctr" rtl="1"/>
            <a:r>
              <a:rPr lang="fa-IR" sz="4400" b="1" u="sng" dirty="0" smtClean="0">
                <a:cs typeface="B Nazanin" panose="00000400000000000000" pitchFamily="2" charset="-78"/>
              </a:rPr>
              <a:t>خصوصیات</a:t>
            </a:r>
            <a:endParaRPr lang="en-US" sz="4400" b="1" u="sng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77103" y="1697765"/>
            <a:ext cx="4313864" cy="3777622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کوچک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سبک 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قابل </a:t>
            </a:r>
            <a:r>
              <a:rPr lang="fa-IR" sz="2400" dirty="0" smtClean="0">
                <a:cs typeface="B Nazanin" panose="00000400000000000000" pitchFamily="2" charset="-78"/>
              </a:rPr>
              <a:t>حمل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امكان کار با </a:t>
            </a:r>
            <a:r>
              <a:rPr lang="fa-IR" sz="2400" dirty="0" smtClean="0">
                <a:cs typeface="B Nazanin" panose="00000400000000000000" pitchFamily="2" charset="-78"/>
              </a:rPr>
              <a:t>باتري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دارای صفحه </a:t>
            </a:r>
            <a:r>
              <a:rPr lang="fa-IR" sz="2400" dirty="0" smtClean="0">
                <a:cs typeface="B Nazanin" panose="00000400000000000000" pitchFamily="2" charset="-78"/>
              </a:rPr>
              <a:t>نمايش</a:t>
            </a:r>
            <a:r>
              <a:rPr lang="en-US" sz="2400" dirty="0" smtClean="0">
                <a:cs typeface="B Nazanin" panose="00000400000000000000" pitchFamily="2" charset="-78"/>
              </a:rPr>
              <a:t>TFT </a:t>
            </a:r>
            <a:r>
              <a:rPr lang="fa-IR" sz="2400" dirty="0" smtClean="0">
                <a:cs typeface="B Nazanin" panose="00000400000000000000" pitchFamily="2" charset="-78"/>
              </a:rPr>
              <a:t> رنگي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صفحه نمايش لمسي با دقت </a:t>
            </a:r>
            <a:r>
              <a:rPr lang="fa-IR" sz="2400" dirty="0" smtClean="0">
                <a:cs typeface="B Nazanin" panose="00000400000000000000" pitchFamily="2" charset="-78"/>
              </a:rPr>
              <a:t>بالا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0492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en-US" sz="4400" dirty="0">
                <a:cs typeface="B Nazanin" panose="00000400000000000000" pitchFamily="2" charset="-78"/>
              </a:rPr>
              <a:t>About Menu</a:t>
            </a:r>
            <a:br>
              <a:rPr lang="en-US" sz="4400" dirty="0">
                <a:cs typeface="B Nazanin" panose="00000400000000000000" pitchFamily="2" charset="-78"/>
              </a:rPr>
            </a:b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2400" dirty="0" smtClean="0">
                <a:cs typeface="B Nazanin" panose="00000400000000000000" pitchFamily="2" charset="-78"/>
              </a:rPr>
              <a:t>: About </a:t>
            </a:r>
            <a:r>
              <a:rPr lang="fa-IR" sz="2400" dirty="0" smtClean="0">
                <a:cs typeface="B Nazanin" panose="00000400000000000000" pitchFamily="2" charset="-78"/>
              </a:rPr>
              <a:t>اين گزينه اطلاعات مربوط </a:t>
            </a:r>
            <a:r>
              <a:rPr lang="fa-IR" sz="2400" dirty="0">
                <a:cs typeface="B Nazanin" panose="00000400000000000000" pitchFamily="2" charset="-78"/>
              </a:rPr>
              <a:t>به </a:t>
            </a:r>
            <a:r>
              <a:rPr lang="fa-IR" sz="2400" dirty="0" smtClean="0">
                <a:cs typeface="B Nazanin" panose="00000400000000000000" pitchFamily="2" charset="-78"/>
              </a:rPr>
              <a:t>سيستم </a:t>
            </a:r>
            <a:r>
              <a:rPr lang="fa-IR" sz="2400" dirty="0">
                <a:cs typeface="B Nazanin" panose="00000400000000000000" pitchFamily="2" charset="-78"/>
              </a:rPr>
              <a:t>و شرکت سازنده </a:t>
            </a:r>
            <a:r>
              <a:rPr lang="fa-IR" sz="2400" dirty="0" smtClean="0">
                <a:cs typeface="B Nazanin" panose="00000400000000000000" pitchFamily="2" charset="-78"/>
              </a:rPr>
              <a:t>است</a:t>
            </a:r>
            <a:r>
              <a:rPr lang="fa-IR" sz="2400" dirty="0">
                <a:cs typeface="B Nazanin" panose="00000400000000000000" pitchFamily="2" charset="-78"/>
              </a:rPr>
              <a:t>.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122" y="3074790"/>
            <a:ext cx="4509389" cy="2488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646" y="201793"/>
            <a:ext cx="2228864" cy="128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93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en-US" sz="4900" dirty="0">
                <a:cs typeface="B Nazanin" panose="00000400000000000000" pitchFamily="2" charset="-78"/>
              </a:rPr>
              <a:t>Setting Menu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وجود گزینه های </a:t>
            </a:r>
            <a:r>
              <a:rPr lang="en-US" sz="2400" dirty="0" smtClean="0">
                <a:cs typeface="B Nazanin" panose="00000400000000000000" pitchFamily="2" charset="-78"/>
              </a:rPr>
              <a:t>Date Time, Hospital Ward, Rec Test, Default Factory, Touch Sound, Language, Network</a:t>
            </a:r>
            <a:r>
              <a:rPr lang="fa-IR" sz="2400" dirty="0" smtClean="0">
                <a:cs typeface="B Nazanin" panose="00000400000000000000" pitchFamily="2" charset="-78"/>
              </a:rPr>
              <a:t> در </a:t>
            </a:r>
            <a:r>
              <a:rPr lang="en-US" sz="2400" dirty="0" smtClean="0">
                <a:cs typeface="B Nazanin" panose="00000400000000000000" pitchFamily="2" charset="-78"/>
              </a:rPr>
              <a:t>Setting menu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900" y="3134269"/>
            <a:ext cx="4563469" cy="2583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646" y="201793"/>
            <a:ext cx="2228864" cy="128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11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en-US" sz="4400" dirty="0">
                <a:cs typeface="B Nazanin" panose="00000400000000000000" pitchFamily="2" charset="-78"/>
              </a:rPr>
              <a:t>Time/Date</a:t>
            </a:r>
            <a:br>
              <a:rPr lang="en-US" sz="4400" dirty="0">
                <a:cs typeface="B Nazanin" panose="00000400000000000000" pitchFamily="2" charset="-78"/>
              </a:rPr>
            </a:b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2400" dirty="0">
                <a:cs typeface="B Nazanin" panose="00000400000000000000" pitchFamily="2" charset="-78"/>
              </a:rPr>
              <a:t>: Date</a:t>
            </a:r>
            <a:r>
              <a:rPr lang="fa-IR" sz="2400" dirty="0">
                <a:cs typeface="B Nazanin" panose="00000400000000000000" pitchFamily="2" charset="-78"/>
              </a:rPr>
              <a:t>تنظيم تاريخ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قابلیت تنظیم  </a:t>
            </a:r>
            <a:r>
              <a:rPr lang="en-US" sz="2400" dirty="0" smtClean="0">
                <a:cs typeface="B Nazanin" panose="00000400000000000000" pitchFamily="2" charset="-78"/>
              </a:rPr>
              <a:t>Solar</a:t>
            </a:r>
            <a:r>
              <a:rPr lang="fa-IR" sz="2400" dirty="0" smtClean="0">
                <a:cs typeface="B Nazanin" panose="00000400000000000000" pitchFamily="2" charset="-78"/>
              </a:rPr>
              <a:t> هجري شمسي و</a:t>
            </a:r>
            <a:r>
              <a:rPr lang="en-US" sz="2400" dirty="0" smtClean="0">
                <a:cs typeface="B Nazanin" panose="00000400000000000000" pitchFamily="2" charset="-78"/>
              </a:rPr>
              <a:t>Christian</a:t>
            </a:r>
            <a:r>
              <a:rPr lang="fa-IR" sz="2400" dirty="0" smtClean="0">
                <a:cs typeface="B Nazanin" panose="00000400000000000000" pitchFamily="2" charset="-78"/>
              </a:rPr>
              <a:t>  ميلادي</a:t>
            </a:r>
          </a:p>
          <a:p>
            <a:pPr algn="r" rtl="1"/>
            <a:r>
              <a:rPr lang="en-US" sz="2400" dirty="0" smtClean="0">
                <a:cs typeface="B Nazanin" panose="00000400000000000000" pitchFamily="2" charset="-78"/>
              </a:rPr>
              <a:t>: Time </a:t>
            </a:r>
            <a:r>
              <a:rPr lang="fa-IR" sz="2400" dirty="0" smtClean="0">
                <a:cs typeface="B Nazanin" panose="00000400000000000000" pitchFamily="2" charset="-78"/>
              </a:rPr>
              <a:t>تنظيم ساعت</a:t>
            </a: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181" y="4022411"/>
            <a:ext cx="2811587" cy="1996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936" y="4022411"/>
            <a:ext cx="2788636" cy="1996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254" y="554649"/>
            <a:ext cx="2788557" cy="1578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221" y="554649"/>
            <a:ext cx="2208033" cy="12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61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4400" dirty="0">
                <a:cs typeface="B Nazanin" panose="00000400000000000000" pitchFamily="2" charset="-78"/>
              </a:rPr>
              <a:t> Ward/Hospital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646349"/>
            <a:ext cx="8915400" cy="3777622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با </a:t>
            </a:r>
            <a:r>
              <a:rPr lang="fa-IR" sz="2400" dirty="0">
                <a:cs typeface="B Nazanin" panose="00000400000000000000" pitchFamily="2" charset="-78"/>
              </a:rPr>
              <a:t>انتخاب </a:t>
            </a:r>
            <a:r>
              <a:rPr lang="fa-IR" sz="2400" dirty="0" smtClean="0">
                <a:cs typeface="B Nazanin" panose="00000400000000000000" pitchFamily="2" charset="-78"/>
              </a:rPr>
              <a:t>این گزينه                  از</a:t>
            </a:r>
            <a:r>
              <a:rPr lang="en-US" sz="2400" dirty="0" smtClean="0">
                <a:cs typeface="B Nazanin" panose="00000400000000000000" pitchFamily="2" charset="-78"/>
              </a:rPr>
              <a:t>Menu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en-US" sz="2400" dirty="0" smtClean="0">
                <a:cs typeface="B Nazanin" panose="00000400000000000000" pitchFamily="2" charset="-78"/>
              </a:rPr>
              <a:t>Setting</a:t>
            </a:r>
            <a:r>
              <a:rPr lang="fa-IR" sz="2400" dirty="0" smtClean="0">
                <a:cs typeface="B Nazanin" panose="00000400000000000000" pitchFamily="2" charset="-78"/>
              </a:rPr>
              <a:t> می توان </a:t>
            </a:r>
            <a:r>
              <a:rPr lang="fa-IR" sz="2400" dirty="0">
                <a:cs typeface="B Nazanin" panose="00000400000000000000" pitchFamily="2" charset="-78"/>
              </a:rPr>
              <a:t>نام بيمارستان </a:t>
            </a:r>
            <a:r>
              <a:rPr lang="fa-IR" sz="2400" dirty="0" smtClean="0">
                <a:cs typeface="B Nazanin" panose="00000400000000000000" pitchFamily="2" charset="-78"/>
              </a:rPr>
              <a:t>يا</a:t>
            </a:r>
            <a:r>
              <a:rPr lang="en-US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بخش را وارد کرد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6284" y="2439213"/>
            <a:ext cx="1015594" cy="735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1804" y="3701541"/>
            <a:ext cx="4563112" cy="2553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254" y="554649"/>
            <a:ext cx="2788557" cy="1578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221" y="554649"/>
            <a:ext cx="2208033" cy="12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4400" dirty="0" smtClean="0">
                <a:cs typeface="B Nazanin" panose="00000400000000000000" pitchFamily="2" charset="-78"/>
              </a:rPr>
              <a:t>REC TEST</a:t>
            </a: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براي </a:t>
            </a:r>
            <a:r>
              <a:rPr lang="fa-IR" sz="2400" dirty="0">
                <a:cs typeface="B Nazanin" panose="00000400000000000000" pitchFamily="2" charset="-78"/>
              </a:rPr>
              <a:t>تست صحت عملكرد رکوردر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 انجام تست با انتخاب گزينه ی</a:t>
            </a:r>
            <a:r>
              <a:rPr lang="en-US" sz="2400" dirty="0">
                <a:cs typeface="B Nazanin" panose="00000400000000000000" pitchFamily="2" charset="-78"/>
              </a:rPr>
              <a:t>Test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en-US" sz="2400" dirty="0" smtClean="0">
                <a:cs typeface="B Nazanin" panose="00000400000000000000" pitchFamily="2" charset="-78"/>
              </a:rPr>
              <a:t> Start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936" y="3163263"/>
            <a:ext cx="4735036" cy="2529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254" y="554649"/>
            <a:ext cx="2788557" cy="1578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221" y="554649"/>
            <a:ext cx="2208033" cy="12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63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4400" dirty="0">
                <a:cs typeface="B Nazanin" panose="00000400000000000000" pitchFamily="2" charset="-78"/>
              </a:rPr>
              <a:t>Default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603619"/>
            <a:ext cx="8915400" cy="3777622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تنظيمات براساس پيشنهاد شرکت </a:t>
            </a:r>
            <a:r>
              <a:rPr lang="fa-IR" sz="2400" dirty="0" smtClean="0">
                <a:cs typeface="B Nazanin" panose="00000400000000000000" pitchFamily="2" charset="-78"/>
              </a:rPr>
              <a:t>سازنده با انتخاب بر روی گزینه ی </a:t>
            </a:r>
            <a:r>
              <a:rPr lang="en-US" sz="2400" dirty="0" smtClean="0">
                <a:cs typeface="B Nazanin" panose="00000400000000000000" pitchFamily="2" charset="-78"/>
              </a:rPr>
              <a:t>Default Factory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698" y="3496179"/>
            <a:ext cx="4124014" cy="2588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254" y="554649"/>
            <a:ext cx="2788557" cy="1578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221" y="554649"/>
            <a:ext cx="2208033" cy="12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626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4400" dirty="0">
                <a:cs typeface="B Nazanin" panose="00000400000000000000" pitchFamily="2" charset="-78"/>
              </a:rPr>
              <a:t>Factory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313063"/>
            <a:ext cx="8915400" cy="377762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با وارد کردن رمز ورود مي توان تنظيمات زیر را اعمال کرد: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تنظیم </a:t>
            </a:r>
            <a:r>
              <a:rPr lang="en-US" sz="2400" dirty="0" smtClean="0">
                <a:cs typeface="B Nazanin" panose="00000400000000000000" pitchFamily="2" charset="-78"/>
              </a:rPr>
              <a:t>Demo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انتخاب نام کمپانی</a:t>
            </a:r>
          </a:p>
          <a:p>
            <a:pPr algn="r" rtl="1"/>
            <a:r>
              <a:rPr lang="en-US" sz="2400" dirty="0" smtClean="0">
                <a:cs typeface="B Nazanin" panose="00000400000000000000" pitchFamily="2" charset="-78"/>
              </a:rPr>
              <a:t>Hardware Format</a:t>
            </a:r>
          </a:p>
          <a:p>
            <a:pPr algn="r" rtl="1"/>
            <a:r>
              <a:rPr lang="en-US" sz="2400" dirty="0" smtClean="0">
                <a:cs typeface="B Nazanin" panose="00000400000000000000" pitchFamily="2" charset="-78"/>
              </a:rPr>
              <a:t>Calibration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4912" y="3637820"/>
            <a:ext cx="4317593" cy="2581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254" y="554649"/>
            <a:ext cx="2788557" cy="1578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221" y="554649"/>
            <a:ext cx="2208033" cy="12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23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4400" dirty="0" smtClean="0">
                <a:cs typeface="B Nazanin" panose="00000400000000000000" pitchFamily="2" charset="-78"/>
              </a:rPr>
              <a:t>Touch Sound </a:t>
            </a: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براي </a:t>
            </a:r>
            <a:r>
              <a:rPr lang="fa-IR" sz="2400" dirty="0">
                <a:cs typeface="B Nazanin" panose="00000400000000000000" pitchFamily="2" charset="-78"/>
              </a:rPr>
              <a:t>تنظيم صداي </a:t>
            </a:r>
            <a:r>
              <a:rPr lang="fa-IR" sz="2400" dirty="0" smtClean="0">
                <a:cs typeface="B Nazanin" panose="00000400000000000000" pitchFamily="2" charset="-78"/>
              </a:rPr>
              <a:t>صفحه کليد </a:t>
            </a:r>
            <a:r>
              <a:rPr lang="fa-IR" sz="2400" dirty="0">
                <a:cs typeface="B Nazanin" panose="00000400000000000000" pitchFamily="2" charset="-78"/>
              </a:rPr>
              <a:t>و صفحه </a:t>
            </a:r>
            <a:r>
              <a:rPr lang="fa-IR" sz="2400" dirty="0" smtClean="0">
                <a:cs typeface="B Nazanin" panose="00000400000000000000" pitchFamily="2" charset="-78"/>
              </a:rPr>
              <a:t>لمسي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937" y="3165551"/>
            <a:ext cx="5281050" cy="1713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254" y="554649"/>
            <a:ext cx="2788557" cy="1578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221" y="554649"/>
            <a:ext cx="2208033" cy="12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51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4400" dirty="0">
                <a:cs typeface="B Nazanin" panose="00000400000000000000" pitchFamily="2" charset="-78"/>
              </a:rPr>
              <a:t>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براي </a:t>
            </a:r>
            <a:r>
              <a:rPr lang="fa-IR" sz="2400" dirty="0">
                <a:cs typeface="B Nazanin" panose="00000400000000000000" pitchFamily="2" charset="-78"/>
              </a:rPr>
              <a:t>تنظيم زبان </a:t>
            </a:r>
            <a:r>
              <a:rPr lang="fa-IR" sz="2400" dirty="0" smtClean="0">
                <a:cs typeface="B Nazanin" panose="00000400000000000000" pitchFamily="2" charset="-78"/>
              </a:rPr>
              <a:t>سيستم به انگلیسی یا فارسي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046" y="2860677"/>
            <a:ext cx="3815461" cy="2844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254" y="554649"/>
            <a:ext cx="2788557" cy="1578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221" y="554649"/>
            <a:ext cx="2208033" cy="12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139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4817" y="881537"/>
            <a:ext cx="26581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/>
            <a:r>
              <a:rPr lang="fa-IR" sz="4400" kern="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مشخصات فنی</a:t>
            </a:r>
            <a:endParaRPr lang="en-US" sz="4400" kern="0" dirty="0">
              <a:effectLst/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95" y="1766888"/>
            <a:ext cx="6652051" cy="33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26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4900" dirty="0">
                <a:cs typeface="B Nazanin" panose="00000400000000000000" pitchFamily="2" charset="-78"/>
              </a:rPr>
              <a:t>عمليات </a:t>
            </a:r>
            <a:r>
              <a:rPr lang="fa-IR" sz="4900" dirty="0" smtClean="0">
                <a:cs typeface="B Nazanin" panose="00000400000000000000" pitchFamily="2" charset="-78"/>
              </a:rPr>
              <a:t>رکوردگيري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سيستم الكتروکارديوگراف دنا </a:t>
            </a:r>
            <a:r>
              <a:rPr lang="fa-IR" sz="2400" dirty="0">
                <a:cs typeface="B Nazanin" panose="00000400000000000000" pitchFamily="2" charset="-78"/>
              </a:rPr>
              <a:t>داراي رکوردر حرارتي </a:t>
            </a:r>
            <a:r>
              <a:rPr lang="en-US" sz="2400" dirty="0" err="1" smtClean="0">
                <a:cs typeface="B Nazanin" panose="00000400000000000000" pitchFamily="2" charset="-78"/>
              </a:rPr>
              <a:t>Saadat</a:t>
            </a:r>
            <a:r>
              <a:rPr lang="fa-IR" sz="2400" dirty="0" smtClean="0">
                <a:cs typeface="B Nazanin" panose="00000400000000000000" pitchFamily="2" charset="-78"/>
              </a:rPr>
              <a:t> مي باشد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سرعت </a:t>
            </a:r>
            <a:r>
              <a:rPr lang="fa-IR" sz="2400" dirty="0">
                <a:cs typeface="B Nazanin" panose="00000400000000000000" pitchFamily="2" charset="-78"/>
              </a:rPr>
              <a:t>رکوردگيري قابل انتخاب </a:t>
            </a:r>
            <a:r>
              <a:rPr lang="fa-IR" sz="2400" dirty="0" smtClean="0">
                <a:cs typeface="B Nazanin" panose="00000400000000000000" pitchFamily="2" charset="-78"/>
              </a:rPr>
              <a:t>بين 50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en-US" sz="2400" dirty="0">
                <a:cs typeface="B Nazanin" panose="00000400000000000000" pitchFamily="2" charset="-78"/>
              </a:rPr>
              <a:t>mm/s , </a:t>
            </a:r>
            <a:r>
              <a:rPr lang="fa-IR" sz="2400" dirty="0" smtClean="0">
                <a:cs typeface="B Nazanin" panose="00000400000000000000" pitchFamily="2" charset="-78"/>
              </a:rPr>
              <a:t>25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en-US" sz="2400" dirty="0">
                <a:cs typeface="B Nazanin" panose="00000400000000000000" pitchFamily="2" charset="-78"/>
              </a:rPr>
              <a:t>mm/s </a:t>
            </a:r>
            <a:r>
              <a:rPr lang="en-US" sz="2400" dirty="0" smtClean="0">
                <a:cs typeface="B Nazanin" panose="00000400000000000000" pitchFamily="2" charset="-78"/>
              </a:rPr>
              <a:t>,</a:t>
            </a:r>
            <a:r>
              <a:rPr lang="fa-IR" sz="2400" dirty="0" smtClean="0">
                <a:cs typeface="B Nazanin" panose="00000400000000000000" pitchFamily="2" charset="-78"/>
              </a:rPr>
              <a:t>12.5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en-US" sz="2400" dirty="0">
                <a:cs typeface="B Nazanin" panose="00000400000000000000" pitchFamily="2" charset="-78"/>
              </a:rPr>
              <a:t>mm/s ، </a:t>
            </a:r>
            <a:r>
              <a:rPr lang="fa-IR" sz="2400" dirty="0" smtClean="0">
                <a:cs typeface="B Nazanin" panose="00000400000000000000" pitchFamily="2" charset="-78"/>
              </a:rPr>
              <a:t>6.25</a:t>
            </a:r>
            <a:r>
              <a:rPr lang="en-US" sz="2400" dirty="0" smtClean="0">
                <a:cs typeface="B Nazanin" panose="00000400000000000000" pitchFamily="2" charset="-78"/>
              </a:rPr>
              <a:t> mm/s </a:t>
            </a:r>
            <a:r>
              <a:rPr lang="fa-IR" sz="2400" dirty="0" smtClean="0">
                <a:cs typeface="B Nazanin" panose="00000400000000000000" pitchFamily="2" charset="-78"/>
              </a:rPr>
              <a:t>   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ح</a:t>
            </a:r>
            <a:r>
              <a:rPr lang="fa-IR" sz="2400" dirty="0" smtClean="0">
                <a:cs typeface="B Nazanin" panose="00000400000000000000" pitchFamily="2" charset="-78"/>
              </a:rPr>
              <a:t>داکثر رکوردگيري همزمان شش </a:t>
            </a:r>
            <a:r>
              <a:rPr lang="fa-IR" sz="2400" dirty="0">
                <a:cs typeface="B Nazanin" panose="00000400000000000000" pitchFamily="2" charset="-78"/>
              </a:rPr>
              <a:t>کانال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قابليت </a:t>
            </a:r>
            <a:r>
              <a:rPr lang="fa-IR" sz="2400" dirty="0">
                <a:cs typeface="B Nazanin" panose="00000400000000000000" pitchFamily="2" charset="-78"/>
              </a:rPr>
              <a:t>رکوردگيري به </a:t>
            </a:r>
            <a:r>
              <a:rPr lang="fa-IR" sz="2400" dirty="0" smtClean="0">
                <a:cs typeface="B Nazanin" panose="00000400000000000000" pitchFamily="2" charset="-78"/>
              </a:rPr>
              <a:t>صورت </a:t>
            </a:r>
            <a:r>
              <a:rPr lang="en-US" sz="2400" dirty="0" smtClean="0">
                <a:cs typeface="B Nazanin" panose="00000400000000000000" pitchFamily="2" charset="-78"/>
              </a:rPr>
              <a:t>time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en-US" sz="2400" dirty="0" smtClean="0">
                <a:cs typeface="B Nazanin" panose="00000400000000000000" pitchFamily="2" charset="-78"/>
              </a:rPr>
              <a:t>Real</a:t>
            </a:r>
            <a:r>
              <a:rPr lang="fa-IR" sz="2400" dirty="0" smtClean="0">
                <a:cs typeface="B Nazanin" panose="00000400000000000000" pitchFamily="2" charset="-78"/>
              </a:rPr>
              <a:t> يا </a:t>
            </a:r>
            <a:r>
              <a:rPr lang="en-US" sz="2400" dirty="0" smtClean="0">
                <a:cs typeface="B Nazanin" panose="00000400000000000000" pitchFamily="2" charset="-78"/>
              </a:rPr>
              <a:t>Sync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رکوردگيري </a:t>
            </a:r>
            <a:r>
              <a:rPr lang="fa-IR" sz="2400" dirty="0">
                <a:cs typeface="B Nazanin" panose="00000400000000000000" pitchFamily="2" charset="-78"/>
              </a:rPr>
              <a:t>پريوديک با فاصله هاي زماني قابل </a:t>
            </a:r>
            <a:r>
              <a:rPr lang="fa-IR" sz="2400" dirty="0" smtClean="0">
                <a:cs typeface="B Nazanin" panose="00000400000000000000" pitchFamily="2" charset="-78"/>
              </a:rPr>
              <a:t>تنظيم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0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567" y="588034"/>
            <a:ext cx="6652051" cy="552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9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778" y="699147"/>
            <a:ext cx="6652051" cy="539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55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4900" dirty="0" smtClean="0">
                <a:latin typeface="Baasem" pitchFamily="2" charset="2"/>
                <a:cs typeface="B Nazanin" panose="00000400000000000000" pitchFamily="2" charset="-78"/>
              </a:rPr>
              <a:t>انواع مد </a:t>
            </a:r>
            <a:r>
              <a:rPr lang="fa-IR" sz="4900" dirty="0">
                <a:latin typeface="Baasem" pitchFamily="2" charset="2"/>
                <a:cs typeface="B Nazanin" panose="00000400000000000000" pitchFamily="2" charset="-78"/>
              </a:rPr>
              <a:t>رکوردگيري</a:t>
            </a:r>
            <a:r>
              <a:rPr lang="fa-IR" dirty="0">
                <a:latin typeface="Baasem" pitchFamily="2" charset="2"/>
                <a:cs typeface="B Nazanin" panose="00000400000000000000" pitchFamily="2" charset="-78"/>
              </a:rPr>
              <a:t/>
            </a:r>
            <a:br>
              <a:rPr lang="fa-IR" dirty="0">
                <a:latin typeface="Baasem" pitchFamily="2" charset="2"/>
                <a:cs typeface="B Nazanin" panose="00000400000000000000" pitchFamily="2" charset="-78"/>
              </a:rPr>
            </a:br>
            <a:endParaRPr lang="en-US" dirty="0">
              <a:latin typeface="Baasem" pitchFamily="2" charset="2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25552" y="1905000"/>
            <a:ext cx="4342893" cy="3354060"/>
          </a:xfrm>
        </p:spPr>
        <p:txBody>
          <a:bodyPr/>
          <a:lstStyle/>
          <a:p>
            <a:pPr marL="0" indent="0" algn="r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رکوردگيري </a:t>
            </a:r>
            <a:r>
              <a:rPr lang="fa-IR" sz="2400" dirty="0">
                <a:cs typeface="B Nazanin" panose="00000400000000000000" pitchFamily="2" charset="-78"/>
              </a:rPr>
              <a:t>دستي </a:t>
            </a:r>
            <a:r>
              <a:rPr lang="en-US" sz="2400" dirty="0" smtClean="0">
                <a:cs typeface="B Nazanin" panose="00000400000000000000" pitchFamily="2" charset="-78"/>
              </a:rPr>
              <a:t>Manual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en-US" sz="2400" dirty="0">
                <a:cs typeface="B Nazanin" panose="00000400000000000000" pitchFamily="2" charset="-78"/>
              </a:rPr>
              <a:t>Manual 1+1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en-US" sz="2400" dirty="0">
                <a:cs typeface="B Nazanin" panose="00000400000000000000" pitchFamily="2" charset="-78"/>
              </a:rPr>
              <a:t>Manual </a:t>
            </a:r>
            <a:r>
              <a:rPr lang="en-US" sz="2400" dirty="0" smtClean="0">
                <a:cs typeface="B Nazanin" panose="00000400000000000000" pitchFamily="2" charset="-78"/>
              </a:rPr>
              <a:t>3</a:t>
            </a:r>
          </a:p>
          <a:p>
            <a:pPr algn="r" rtl="1"/>
            <a:r>
              <a:rPr lang="en-US" sz="2400" dirty="0" smtClean="0">
                <a:cs typeface="B Nazanin" panose="00000400000000000000" pitchFamily="2" charset="-78"/>
              </a:rPr>
              <a:t>Manual 3+1</a:t>
            </a:r>
          </a:p>
          <a:p>
            <a:pPr algn="r" rtl="1"/>
            <a:r>
              <a:rPr lang="en-US" sz="2400" dirty="0" smtClean="0">
                <a:cs typeface="B Nazanin" panose="00000400000000000000" pitchFamily="2" charset="-78"/>
              </a:rPr>
              <a:t>Manual6</a:t>
            </a: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505610" y="4653606"/>
            <a:ext cx="3999001" cy="1445943"/>
          </a:xfrm>
        </p:spPr>
        <p:txBody>
          <a:bodyPr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رکوردگيري </a:t>
            </a:r>
            <a:r>
              <a:rPr lang="fa-IR" dirty="0">
                <a:cs typeface="B Nazanin" panose="00000400000000000000" pitchFamily="2" charset="-78"/>
              </a:rPr>
              <a:t>در مد </a:t>
            </a:r>
            <a:r>
              <a:rPr lang="en-US" dirty="0">
                <a:cs typeface="B Nazanin" panose="00000400000000000000" pitchFamily="2" charset="-78"/>
              </a:rPr>
              <a:t>Rhythm</a:t>
            </a: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935817" y="1905000"/>
            <a:ext cx="4338674" cy="335406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رکوردگيري اتوماتيک </a:t>
            </a:r>
            <a:r>
              <a:rPr lang="en-US" sz="2400" dirty="0">
                <a:cs typeface="B Nazanin" panose="00000400000000000000" pitchFamily="2" charset="-78"/>
              </a:rPr>
              <a:t>Auto</a:t>
            </a:r>
          </a:p>
          <a:p>
            <a:pPr algn="r" rtl="1"/>
            <a:r>
              <a:rPr lang="en-US" sz="2400" dirty="0">
                <a:cs typeface="B Nazanin" panose="00000400000000000000" pitchFamily="2" charset="-78"/>
              </a:rPr>
              <a:t>Auto1+1</a:t>
            </a:r>
          </a:p>
          <a:p>
            <a:pPr algn="r" rtl="1"/>
            <a:r>
              <a:rPr lang="en-US" sz="2400" dirty="0" smtClean="0">
                <a:cs typeface="B Nazanin" panose="00000400000000000000" pitchFamily="2" charset="-78"/>
              </a:rPr>
              <a:t>Auto 3 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/>
            <a:r>
              <a:rPr lang="en-US" sz="2400" dirty="0" smtClean="0">
                <a:cs typeface="B Nazanin" panose="00000400000000000000" pitchFamily="2" charset="-78"/>
              </a:rPr>
              <a:t>Auto3+1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en-US" sz="2400" dirty="0" smtClean="0">
                <a:cs typeface="B Nazanin" panose="00000400000000000000" pitchFamily="2" charset="-78"/>
              </a:rPr>
              <a:t>Auto6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9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Nazanin" panose="00000400000000000000" pitchFamily="2" charset="-78"/>
              </a:rPr>
              <a:t>اطل</a:t>
            </a:r>
            <a:r>
              <a:rPr lang="fa-IR" sz="4400" dirty="0">
                <a:cs typeface="B Nazanin" panose="00000400000000000000" pitchFamily="2" charset="-78"/>
              </a:rPr>
              <a:t>ا</a:t>
            </a:r>
            <a:r>
              <a:rPr lang="fa-IR" sz="4400" dirty="0" smtClean="0">
                <a:cs typeface="B Nazanin" panose="00000400000000000000" pitchFamily="2" charset="-78"/>
              </a:rPr>
              <a:t>عات </a:t>
            </a:r>
            <a:r>
              <a:rPr lang="fa-IR" sz="4400" dirty="0">
                <a:cs typeface="B Nazanin" panose="00000400000000000000" pitchFamily="2" charset="-78"/>
              </a:rPr>
              <a:t>قابل مشاهده بر روي کاغذ رکوردر</a:t>
            </a: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ليد</a:t>
            </a:r>
            <a:r>
              <a:rPr lang="fa-IR" sz="2400" dirty="0">
                <a:cs typeface="B Nazanin" panose="00000400000000000000" pitchFamily="2" charset="-78"/>
              </a:rPr>
              <a:t>،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گين و فيلتر </a:t>
            </a:r>
            <a:r>
              <a:rPr lang="en-US" sz="2400" dirty="0" smtClean="0">
                <a:cs typeface="B Nazanin" panose="00000400000000000000" pitchFamily="2" charset="-78"/>
              </a:rPr>
              <a:t>ECG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نام بيمارستان/بخش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نام </a:t>
            </a:r>
            <a:r>
              <a:rPr lang="fa-IR" sz="2400" dirty="0" smtClean="0">
                <a:cs typeface="B Nazanin" panose="00000400000000000000" pitchFamily="2" charset="-78"/>
              </a:rPr>
              <a:t>پزشک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مدل </a:t>
            </a:r>
            <a:r>
              <a:rPr lang="fa-IR" sz="2400" dirty="0" smtClean="0">
                <a:cs typeface="B Nazanin" panose="00000400000000000000" pitchFamily="2" charset="-78"/>
              </a:rPr>
              <a:t>سيستم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ورژن نرم افزاري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نوع رکورد گیری  </a:t>
            </a:r>
            <a:r>
              <a:rPr lang="en-US" sz="2400" dirty="0">
                <a:cs typeface="B Nazanin" panose="00000400000000000000" pitchFamily="2" charset="-78"/>
              </a:rPr>
              <a:t>Auto, </a:t>
            </a:r>
            <a:r>
              <a:rPr lang="en-US" sz="2400" dirty="0" smtClean="0">
                <a:cs typeface="B Nazanin" panose="00000400000000000000" pitchFamily="2" charset="-78"/>
              </a:rPr>
              <a:t>Manual, Periodic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/>
            <a:r>
              <a:rPr lang="en-US" sz="24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مد رکوردگيري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تاريخ و ساعت رکوردگيري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مشخصات بيمار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مقدار عددي </a:t>
            </a:r>
            <a:r>
              <a:rPr lang="en-US" sz="2400" dirty="0">
                <a:cs typeface="B Nazanin" panose="00000400000000000000" pitchFamily="2" charset="-78"/>
              </a:rPr>
              <a:t>HR</a:t>
            </a:r>
          </a:p>
          <a:p>
            <a:pPr algn="r" rtl="1"/>
            <a:r>
              <a:rPr lang="en-US" sz="24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سرعت رکوردگيري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80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Nazanin" panose="00000400000000000000" pitchFamily="2" charset="-78"/>
              </a:rPr>
              <a:t>قابلیت دستگاه الکتروکاردیوگراف</a:t>
            </a:r>
            <a:r>
              <a:rPr lang="en-US" sz="4400" dirty="0" smtClean="0">
                <a:cs typeface="B Nazanin" panose="00000400000000000000" pitchFamily="2" charset="-78"/>
              </a:rPr>
              <a:t> </a:t>
            </a:r>
            <a:r>
              <a:rPr lang="fa-IR" sz="4400" dirty="0" smtClean="0">
                <a:cs typeface="B Nazanin" panose="00000400000000000000" pitchFamily="2" charset="-78"/>
              </a:rPr>
              <a:t>جديد </a:t>
            </a:r>
            <a:r>
              <a:rPr lang="en-US" sz="4400" dirty="0" smtClean="0">
                <a:cs typeface="B Nazanin" panose="00000400000000000000" pitchFamily="2" charset="-78"/>
              </a:rPr>
              <a:t>650L</a:t>
            </a: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قابليت ذخیره اطلاعات در حافظه ی داخلی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قابليت </a:t>
            </a:r>
            <a:r>
              <a:rPr lang="en-US" sz="2400" dirty="0" smtClean="0">
                <a:cs typeface="B Nazanin" panose="00000400000000000000" pitchFamily="2" charset="-78"/>
              </a:rPr>
              <a:t>Export</a:t>
            </a:r>
            <a:r>
              <a:rPr lang="fa-IR" sz="2400" dirty="0" smtClean="0">
                <a:cs typeface="B Nazanin" panose="00000400000000000000" pitchFamily="2" charset="-78"/>
              </a:rPr>
              <a:t> اطلاعات ذخیره شده از طریق </a:t>
            </a:r>
            <a:r>
              <a:rPr lang="en-US" sz="2400" dirty="0" smtClean="0">
                <a:cs typeface="B Nazanin" panose="00000400000000000000" pitchFamily="2" charset="-78"/>
              </a:rPr>
              <a:t>USB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قابليت پروگرام کردن نرم افزار از طریق </a:t>
            </a:r>
            <a:r>
              <a:rPr lang="en-US" sz="2400" dirty="0" smtClean="0">
                <a:cs typeface="B Nazanin" panose="00000400000000000000" pitchFamily="2" charset="-78"/>
              </a:rPr>
              <a:t>USB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استفاده از سیستم عامل </a:t>
            </a:r>
            <a:r>
              <a:rPr lang="en-US" sz="2400" dirty="0" smtClean="0">
                <a:cs typeface="B Nazanin" panose="00000400000000000000" pitchFamily="2" charset="-78"/>
              </a:rPr>
              <a:t>Linux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قابلیت تقسیم فضای کاغذ متناسب با دامنه سیگنال لیدها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قابلیت تحلیل سیگنال و تشخیص ناهنجاری های قلبی(اندازه گیری و تفسیر)</a:t>
            </a: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3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5307"/>
            <a:ext cx="8911687" cy="1040613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Nazanin" panose="00000400000000000000" pitchFamily="2" charset="-78"/>
              </a:rPr>
              <a:t>بخش های دستگاه الکتروکاردیوگراف</a:t>
            </a: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060620"/>
            <a:ext cx="8915400" cy="3954100"/>
          </a:xfrm>
        </p:spPr>
        <p:txBody>
          <a:bodyPr>
            <a:no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fa-IR" sz="2400" dirty="0">
                <a:latin typeface="Tahoma" panose="020B0604030504040204" pitchFamily="34" charset="0"/>
                <a:ea typeface="Tahoma" panose="020B0604030504040204" pitchFamily="34" charset="0"/>
                <a:cs typeface="B Nazanin" panose="00000400000000000000" pitchFamily="2" charset="-78"/>
              </a:rPr>
              <a:t>صفحه </a:t>
            </a:r>
            <a:r>
              <a:rPr lang="fa-IR" sz="2400" dirty="0" smtClean="0">
                <a:latin typeface="Tahoma" panose="020B0604030504040204" pitchFamily="34" charset="0"/>
                <a:ea typeface="Tahoma" panose="020B0604030504040204" pitchFamily="34" charset="0"/>
                <a:cs typeface="B Nazanin" panose="00000400000000000000" pitchFamily="2" charset="-78"/>
              </a:rPr>
              <a:t>نمايش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>
                <a:latin typeface="Tahoma" panose="020B0604030504040204" pitchFamily="34" charset="0"/>
                <a:ea typeface="Tahoma" panose="020B0604030504040204" pitchFamily="34" charset="0"/>
                <a:cs typeface="B Nazanin" panose="00000400000000000000" pitchFamily="2" charset="-78"/>
              </a:rPr>
              <a:t>کليد در </a:t>
            </a:r>
            <a:r>
              <a:rPr lang="fa-IR" sz="2400" dirty="0" smtClean="0">
                <a:latin typeface="Tahoma" panose="020B0604030504040204" pitchFamily="34" charset="0"/>
                <a:ea typeface="Tahoma" panose="020B0604030504040204" pitchFamily="34" charset="0"/>
                <a:cs typeface="B Nazanin" panose="00000400000000000000" pitchFamily="2" charset="-78"/>
              </a:rPr>
              <a:t>رکوردر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 smtClean="0">
                <a:latin typeface="Tahoma" panose="020B0604030504040204" pitchFamily="34" charset="0"/>
                <a:ea typeface="Tahoma" panose="020B0604030504040204" pitchFamily="34" charset="0"/>
                <a:cs typeface="B Nazanin" panose="00000400000000000000" pitchFamily="2" charset="-78"/>
              </a:rPr>
              <a:t>رکوردر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 smtClean="0">
                <a:latin typeface="Tahoma" panose="020B0604030504040204" pitchFamily="34" charset="0"/>
                <a:ea typeface="Tahoma" panose="020B0604030504040204" pitchFamily="34" charset="0"/>
                <a:cs typeface="B Nazanin" panose="00000400000000000000" pitchFamily="2" charset="-78"/>
              </a:rPr>
              <a:t>کليدهاي </a:t>
            </a:r>
            <a:r>
              <a:rPr lang="fa-IR" sz="2400" dirty="0">
                <a:latin typeface="Tahoma" panose="020B0604030504040204" pitchFamily="34" charset="0"/>
                <a:ea typeface="Tahoma" panose="020B0604030504040204" pitchFamily="34" charset="0"/>
                <a:cs typeface="B Nazanin" panose="00000400000000000000" pitchFamily="2" charset="-78"/>
              </a:rPr>
              <a:t>عملكردي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550" y="1880732"/>
            <a:ext cx="5057143" cy="3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4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400" dirty="0">
                <a:cs typeface="B Nazanin" panose="00000400000000000000" pitchFamily="2" charset="-78"/>
              </a:rPr>
              <a:t>باتري داخلي سيستم </a:t>
            </a: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داراي </a:t>
            </a:r>
            <a:r>
              <a:rPr lang="fa-IR" sz="2400" dirty="0">
                <a:cs typeface="B Nazanin" panose="00000400000000000000" pitchFamily="2" charset="-78"/>
              </a:rPr>
              <a:t>باتري قابل </a:t>
            </a:r>
            <a:r>
              <a:rPr lang="fa-IR" sz="2400" dirty="0" smtClean="0">
                <a:cs typeface="B Nazanin" panose="00000400000000000000" pitchFamily="2" charset="-78"/>
              </a:rPr>
              <a:t>شارژ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شارژ اتوماتيک </a:t>
            </a:r>
            <a:r>
              <a:rPr lang="fa-IR" sz="2400" dirty="0" smtClean="0">
                <a:cs typeface="B Nazanin" panose="00000400000000000000" pitchFamily="2" charset="-78"/>
              </a:rPr>
              <a:t>باتري با </a:t>
            </a:r>
            <a:r>
              <a:rPr lang="fa-IR" sz="2400" dirty="0">
                <a:cs typeface="B Nazanin" panose="00000400000000000000" pitchFamily="2" charset="-78"/>
              </a:rPr>
              <a:t>اتصال </a:t>
            </a:r>
            <a:r>
              <a:rPr lang="fa-IR" sz="2400" dirty="0" smtClean="0">
                <a:cs typeface="B Nazanin" panose="00000400000000000000" pitchFamily="2" charset="-78"/>
              </a:rPr>
              <a:t>به برق </a:t>
            </a:r>
            <a:r>
              <a:rPr lang="en-US" sz="2400" dirty="0" smtClean="0">
                <a:cs typeface="B Nazanin" panose="00000400000000000000" pitchFamily="2" charset="-78"/>
              </a:rPr>
              <a:t>AC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روشن و خاموش بودن </a:t>
            </a:r>
            <a:r>
              <a:rPr lang="fa-IR" sz="2400" dirty="0">
                <a:cs typeface="B Nazanin" panose="00000400000000000000" pitchFamily="2" charset="-78"/>
              </a:rPr>
              <a:t>الكتروکارديوگراف </a:t>
            </a:r>
            <a:r>
              <a:rPr lang="fa-IR" sz="2400" dirty="0" smtClean="0">
                <a:cs typeface="B Nazanin" panose="00000400000000000000" pitchFamily="2" charset="-78"/>
              </a:rPr>
              <a:t>در شارژ باتري تاثيري ندارد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زمان </a:t>
            </a:r>
            <a:r>
              <a:rPr lang="fa-IR" sz="2400" dirty="0" smtClean="0">
                <a:cs typeface="B Nazanin" panose="00000400000000000000" pitchFamily="2" charset="-78"/>
              </a:rPr>
              <a:t>شارژ و </a:t>
            </a:r>
            <a:r>
              <a:rPr lang="fa-IR" sz="2400" dirty="0">
                <a:cs typeface="B Nazanin" panose="00000400000000000000" pitchFamily="2" charset="-78"/>
              </a:rPr>
              <a:t>دشارژ </a:t>
            </a:r>
            <a:r>
              <a:rPr lang="fa-IR" sz="2400" dirty="0" smtClean="0">
                <a:cs typeface="B Nazanin" panose="00000400000000000000" pitchFamily="2" charset="-78"/>
              </a:rPr>
              <a:t>باتري حدود </a:t>
            </a:r>
            <a:r>
              <a:rPr lang="fa-IR" sz="2400" dirty="0">
                <a:cs typeface="B Nazanin" panose="00000400000000000000" pitchFamily="2" charset="-78"/>
              </a:rPr>
              <a:t>5 ساعت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در </a:t>
            </a:r>
            <a:r>
              <a:rPr lang="fa-IR" sz="2400" dirty="0">
                <a:cs typeface="B Nazanin" panose="00000400000000000000" pitchFamily="2" charset="-78"/>
              </a:rPr>
              <a:t>صورت شارژ </a:t>
            </a:r>
            <a:r>
              <a:rPr lang="fa-IR" sz="2400" dirty="0" smtClean="0">
                <a:cs typeface="B Nazanin" panose="00000400000000000000" pitchFamily="2" charset="-78"/>
              </a:rPr>
              <a:t>کامل باتري، </a:t>
            </a:r>
            <a:r>
              <a:rPr lang="fa-IR" sz="2400" dirty="0">
                <a:cs typeface="B Nazanin" panose="00000400000000000000" pitchFamily="2" charset="-78"/>
              </a:rPr>
              <a:t>سيستم </a:t>
            </a:r>
            <a:r>
              <a:rPr lang="fa-IR" sz="2400" dirty="0" smtClean="0">
                <a:cs typeface="B Nazanin" panose="00000400000000000000" pitchFamily="2" charset="-78"/>
              </a:rPr>
              <a:t>بدون اتصال به </a:t>
            </a:r>
            <a:r>
              <a:rPr lang="fa-IR" sz="2400" dirty="0">
                <a:cs typeface="B Nazanin" panose="00000400000000000000" pitchFamily="2" charset="-78"/>
              </a:rPr>
              <a:t>برق کار </a:t>
            </a:r>
            <a:r>
              <a:rPr lang="fa-IR" sz="2400" dirty="0" smtClean="0">
                <a:cs typeface="B Nazanin" panose="00000400000000000000" pitchFamily="2" charset="-78"/>
              </a:rPr>
              <a:t>می کند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باتری در صورت دشارژ کم تر از 1 ساعت </a:t>
            </a:r>
            <a:r>
              <a:rPr lang="fa-IR" sz="2400" dirty="0">
                <a:cs typeface="B Nazanin" panose="00000400000000000000" pitchFamily="2" charset="-78"/>
              </a:rPr>
              <a:t>معیوب </a:t>
            </a:r>
            <a:r>
              <a:rPr lang="fa-IR" sz="2400" dirty="0" smtClean="0">
                <a:cs typeface="B Nazanin" panose="00000400000000000000" pitchFamily="2" charset="-78"/>
              </a:rPr>
              <a:t>است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خاموش شدن اتوماتیک الکتروکاردیوگراف </a:t>
            </a:r>
            <a:r>
              <a:rPr lang="fa-IR" sz="2400" dirty="0">
                <a:cs typeface="B Nazanin" panose="00000400000000000000" pitchFamily="2" charset="-78"/>
              </a:rPr>
              <a:t>درصورت کم </a:t>
            </a:r>
            <a:r>
              <a:rPr lang="fa-IR" sz="2400" dirty="0" smtClean="0">
                <a:cs typeface="B Nazanin" panose="00000400000000000000" pitchFamily="2" charset="-78"/>
              </a:rPr>
              <a:t>بودن شارژ باتری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4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3089</TotalTime>
  <Words>1296</Words>
  <Application>Microsoft Office PowerPoint</Application>
  <PresentationFormat>Custom</PresentationFormat>
  <Paragraphs>206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Wisp</vt:lpstr>
      <vt:lpstr>Picture</vt:lpstr>
      <vt:lpstr>Slide 1</vt:lpstr>
      <vt:lpstr>الکتروکاردیوگراف دنا650 لینوکسی</vt:lpstr>
      <vt:lpstr>خصوصیات</vt:lpstr>
      <vt:lpstr>عمليات رکوردگيري </vt:lpstr>
      <vt:lpstr>انواع مد رکوردگيري </vt:lpstr>
      <vt:lpstr>اطلاعات قابل مشاهده بر روي کاغذ رکوردر</vt:lpstr>
      <vt:lpstr>قابلیت دستگاه الکتروکاردیوگراف جديد 650L</vt:lpstr>
      <vt:lpstr>بخش های دستگاه الکتروکاردیوگراف</vt:lpstr>
      <vt:lpstr>باتري داخلي سيستم </vt:lpstr>
      <vt:lpstr>صفحه نمايش</vt:lpstr>
      <vt:lpstr>Header Area </vt:lpstr>
      <vt:lpstr>پیغام ها (Message Area)</vt:lpstr>
      <vt:lpstr>Quick menu</vt:lpstr>
      <vt:lpstr>lock </vt:lpstr>
      <vt:lpstr>کليدهاي صفحه نمايش</vt:lpstr>
      <vt:lpstr>کليدهاي صفحه نمايش</vt:lpstr>
      <vt:lpstr>کليدهاي صفحه نمايش</vt:lpstr>
      <vt:lpstr>کليدهاي صفحه نمايش</vt:lpstr>
      <vt:lpstr>نشانگر ها </vt:lpstr>
      <vt:lpstr>منوی اصلی (Main Menu) </vt:lpstr>
      <vt:lpstr>Patient</vt:lpstr>
      <vt:lpstr>Archive Menu</vt:lpstr>
      <vt:lpstr>Archive Menu</vt:lpstr>
      <vt:lpstr>Print Mode Menu </vt:lpstr>
      <vt:lpstr>Print Mode Menu</vt:lpstr>
      <vt:lpstr>Recorder Setting Menu </vt:lpstr>
      <vt:lpstr>Filters Menu</vt:lpstr>
      <vt:lpstr>User Setting Menu</vt:lpstr>
      <vt:lpstr>Export menu</vt:lpstr>
      <vt:lpstr>About Menu </vt:lpstr>
      <vt:lpstr>Setting Menu </vt:lpstr>
      <vt:lpstr>Time/Date </vt:lpstr>
      <vt:lpstr> Ward/Hospital</vt:lpstr>
      <vt:lpstr>REC TEST</vt:lpstr>
      <vt:lpstr>Default</vt:lpstr>
      <vt:lpstr>Factory</vt:lpstr>
      <vt:lpstr>Touch Sound </vt:lpstr>
      <vt:lpstr>Language</vt:lpstr>
      <vt:lpstr>Slide 39</vt:lpstr>
      <vt:lpstr>Slide 40</vt:lpstr>
      <vt:lpstr>Slide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الکتروکاردیوگراف دنا</dc:title>
  <dc:creator>saeed ghasemi</dc:creator>
  <cp:lastModifiedBy>m.majdabadi</cp:lastModifiedBy>
  <cp:revision>788</cp:revision>
  <dcterms:created xsi:type="dcterms:W3CDTF">2019-07-22T05:43:53Z</dcterms:created>
  <dcterms:modified xsi:type="dcterms:W3CDTF">2020-06-28T09:53:52Z</dcterms:modified>
</cp:coreProperties>
</file>