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sldIdLst>
    <p:sldId id="256" r:id="rId2"/>
    <p:sldId id="258" r:id="rId3"/>
    <p:sldId id="259" r:id="rId4"/>
    <p:sldId id="260" r:id="rId5"/>
    <p:sldId id="261" r:id="rId6"/>
    <p:sldId id="262" r:id="rId7"/>
    <p:sldId id="266" r:id="rId8"/>
    <p:sldId id="263" r:id="rId9"/>
    <p:sldId id="264" r:id="rId10"/>
    <p:sldId id="384" r:id="rId11"/>
    <p:sldId id="389" r:id="rId12"/>
    <p:sldId id="390" r:id="rId13"/>
    <p:sldId id="265" r:id="rId14"/>
    <p:sldId id="391" r:id="rId15"/>
    <p:sldId id="392" r:id="rId16"/>
    <p:sldId id="393" r:id="rId17"/>
    <p:sldId id="394" r:id="rId18"/>
    <p:sldId id="395" r:id="rId19"/>
    <p:sldId id="396" r:id="rId20"/>
    <p:sldId id="397" r:id="rId21"/>
    <p:sldId id="398" r:id="rId22"/>
    <p:sldId id="399" r:id="rId23"/>
    <p:sldId id="639" r:id="rId24"/>
    <p:sldId id="400" r:id="rId25"/>
    <p:sldId id="401" r:id="rId26"/>
    <p:sldId id="402" r:id="rId27"/>
    <p:sldId id="332" r:id="rId28"/>
    <p:sldId id="335" r:id="rId29"/>
    <p:sldId id="405" r:id="rId30"/>
    <p:sldId id="403" r:id="rId31"/>
    <p:sldId id="404" r:id="rId32"/>
    <p:sldId id="406" r:id="rId33"/>
    <p:sldId id="407" r:id="rId34"/>
    <p:sldId id="410" r:id="rId35"/>
    <p:sldId id="411" r:id="rId36"/>
    <p:sldId id="412" r:id="rId37"/>
    <p:sldId id="408" r:id="rId38"/>
    <p:sldId id="409" r:id="rId39"/>
    <p:sldId id="413" r:id="rId40"/>
    <p:sldId id="415" r:id="rId41"/>
    <p:sldId id="414" r:id="rId42"/>
    <p:sldId id="416" r:id="rId43"/>
    <p:sldId id="417" r:id="rId44"/>
    <p:sldId id="418" r:id="rId45"/>
    <p:sldId id="419" r:id="rId46"/>
    <p:sldId id="420" r:id="rId47"/>
    <p:sldId id="663" r:id="rId48"/>
    <p:sldId id="422" r:id="rId49"/>
    <p:sldId id="664" r:id="rId50"/>
    <p:sldId id="421"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9" r:id="rId66"/>
    <p:sldId id="438" r:id="rId67"/>
    <p:sldId id="440" r:id="rId68"/>
    <p:sldId id="441" r:id="rId69"/>
    <p:sldId id="628" r:id="rId70"/>
    <p:sldId id="442" r:id="rId71"/>
    <p:sldId id="627" r:id="rId72"/>
    <p:sldId id="629" r:id="rId73"/>
    <p:sldId id="630" r:id="rId74"/>
    <p:sldId id="631" r:id="rId75"/>
    <p:sldId id="632" r:id="rId76"/>
    <p:sldId id="633" r:id="rId77"/>
    <p:sldId id="635" r:id="rId78"/>
    <p:sldId id="636" r:id="rId79"/>
    <p:sldId id="637" r:id="rId80"/>
    <p:sldId id="638" r:id="rId81"/>
    <p:sldId id="640" r:id="rId82"/>
    <p:sldId id="641" r:id="rId83"/>
    <p:sldId id="642" r:id="rId84"/>
    <p:sldId id="643" r:id="rId85"/>
    <p:sldId id="644" r:id="rId86"/>
    <p:sldId id="645" r:id="rId87"/>
    <p:sldId id="646" r:id="rId88"/>
    <p:sldId id="647" r:id="rId89"/>
    <p:sldId id="648" r:id="rId90"/>
    <p:sldId id="649" r:id="rId91"/>
    <p:sldId id="650" r:id="rId92"/>
    <p:sldId id="651" r:id="rId93"/>
    <p:sldId id="652" r:id="rId94"/>
    <p:sldId id="653" r:id="rId95"/>
    <p:sldId id="654" r:id="rId96"/>
    <p:sldId id="655" r:id="rId97"/>
    <p:sldId id="656" r:id="rId98"/>
    <p:sldId id="657" r:id="rId99"/>
    <p:sldId id="658" r:id="rId100"/>
    <p:sldId id="659" r:id="rId101"/>
    <p:sldId id="660" r:id="rId102"/>
    <p:sldId id="661" r:id="rId103"/>
    <p:sldId id="280"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temeh Cheraghi" initials="FC" lastIdx="5" clrIdx="0">
    <p:extLst>
      <p:ext uri="{19B8F6BF-5375-455C-9EA6-DF929625EA0E}">
        <p15:presenceInfo xmlns:p15="http://schemas.microsoft.com/office/powerpoint/2012/main" userId="S-1-5-21-2224218203-2488293615-1446403901-17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4660"/>
  </p:normalViewPr>
  <p:slideViewPr>
    <p:cSldViewPr snapToGrid="0">
      <p:cViewPr varScale="1">
        <p:scale>
          <a:sx n="63" d="100"/>
          <a:sy n="63" d="100"/>
        </p:scale>
        <p:origin x="74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04T15:39:48.539" idx="1">
    <p:pos x="7766" y="96"/>
    <p:text/>
    <p:extLst>
      <p:ext uri="{C676402C-5697-4E1C-873F-D02D1690AC5C}">
        <p15:threadingInfo xmlns:p15="http://schemas.microsoft.com/office/powerpoint/2012/main" timeZoneBias="-27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7-04T15:39:48.539" idx="4">
    <p:pos x="7766" y="96"/>
    <p:text/>
    <p:extLst>
      <p:ext uri="{C676402C-5697-4E1C-873F-D02D1690AC5C}">
        <p15:threadingInfo xmlns:p15="http://schemas.microsoft.com/office/powerpoint/2012/main" timeZoneBias="-27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7-04T15:39:48.539" idx="3">
    <p:pos x="7766" y="96"/>
    <p:text/>
    <p:extLst>
      <p:ext uri="{C676402C-5697-4E1C-873F-D02D1690AC5C}">
        <p15:threadingInfo xmlns:p15="http://schemas.microsoft.com/office/powerpoint/2012/main" timeZoneBias="-27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7-04T15:39:48.539" idx="5">
    <p:pos x="7766" y="96"/>
    <p:text/>
    <p:extLst>
      <p:ext uri="{C676402C-5697-4E1C-873F-D02D1690AC5C}">
        <p15:threadingInfo xmlns:p15="http://schemas.microsoft.com/office/powerpoint/2012/main" timeZoneBias="-27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7-04T15:39:48.539" idx="2">
    <p:pos x="7766" y="96"/>
    <p:text/>
    <p:extLst>
      <p:ext uri="{C676402C-5697-4E1C-873F-D02D1690AC5C}">
        <p15:threadingInfo xmlns:p15="http://schemas.microsoft.com/office/powerpoint/2012/main" timeZoneBias="-27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B5CF-3701-C1BF-00E4-AE9FF68B3C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8CD22F-B6F1-2BAB-047B-A6FC66D29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7A2FF2-492C-10E4-DBE0-01E60020A7CA}"/>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5" name="Footer Placeholder 4">
            <a:extLst>
              <a:ext uri="{FF2B5EF4-FFF2-40B4-BE49-F238E27FC236}">
                <a16:creationId xmlns:a16="http://schemas.microsoft.com/office/drawing/2014/main" id="{C2B94DB8-FB3F-7E73-5750-12549673B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31593-B0D9-2A42-BE94-C38AA9DE62A5}"/>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212524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E246-2A1B-D51E-EBCA-4E2A423984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07F0B-87A4-3891-50D6-1125EAFF1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9DE7C-488A-4A08-C5D9-B4D3986C4217}"/>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5" name="Footer Placeholder 4">
            <a:extLst>
              <a:ext uri="{FF2B5EF4-FFF2-40B4-BE49-F238E27FC236}">
                <a16:creationId xmlns:a16="http://schemas.microsoft.com/office/drawing/2014/main" id="{1029F30D-BFF8-5525-B1AF-1D51BE453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BCE63-B0EC-A96A-7830-13E0B99AB171}"/>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1591769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77B88-9DF7-BDAD-8DF8-5399C9179F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630C24-C89E-A247-4D1E-51E0664687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2E843-2A1B-5A3E-1D9B-743CC81B3B16}"/>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5" name="Footer Placeholder 4">
            <a:extLst>
              <a:ext uri="{FF2B5EF4-FFF2-40B4-BE49-F238E27FC236}">
                <a16:creationId xmlns:a16="http://schemas.microsoft.com/office/drawing/2014/main" id="{357E0A26-2C06-5EA3-8B1C-50CA52071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253AC-51CA-F077-7F02-9ED44C2055AA}"/>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369795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4C34-FC85-7400-5CC9-ADBA792C0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A4403-5C1E-33F9-9A2F-027A354EB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FBE44-035F-F905-3A68-BD0D7733F0CE}"/>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5" name="Footer Placeholder 4">
            <a:extLst>
              <a:ext uri="{FF2B5EF4-FFF2-40B4-BE49-F238E27FC236}">
                <a16:creationId xmlns:a16="http://schemas.microsoft.com/office/drawing/2014/main" id="{495EFADF-43E4-4CA4-06CD-7899E499D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EBF46-566C-CD8C-3394-81109B717279}"/>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413005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5A32-354A-81C8-0F28-DB2DEA454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7DBB4-F617-7371-1B2A-B7020382D8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6BA82-9B9D-2F25-067D-FB170689D4A3}"/>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5" name="Footer Placeholder 4">
            <a:extLst>
              <a:ext uri="{FF2B5EF4-FFF2-40B4-BE49-F238E27FC236}">
                <a16:creationId xmlns:a16="http://schemas.microsoft.com/office/drawing/2014/main" id="{C3B0F76B-90A4-54AD-3706-7FEA25345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6CF03-F040-E2E8-5F37-2DEB8CF64410}"/>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157322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AFE8-9318-FBA1-F55E-ABC280869E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E1FA8-4E27-951C-20C4-4590406344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CC65-4074-9253-7288-FAC8D0252E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6BEAA-CF9F-997F-6324-95EA07E3E574}"/>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6" name="Footer Placeholder 5">
            <a:extLst>
              <a:ext uri="{FF2B5EF4-FFF2-40B4-BE49-F238E27FC236}">
                <a16:creationId xmlns:a16="http://schemas.microsoft.com/office/drawing/2014/main" id="{93A0D008-D6BF-657D-D3A8-0165D631B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C1ABC-7355-3F07-BF3B-EB586EA78BC9}"/>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2349523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0B9A-40B6-C3D7-086B-36DC11EE0A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57053-09ED-D8FE-D949-BDF18BD98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D9CA36-E108-0AAB-CB2F-C82607EF8E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4C7C81-8A31-8F55-211C-C8B23E7DF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39B1A7-1FC7-D583-24C5-A1BFA1497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3BD2E-8211-DF95-1E6B-2603BA9D8C0C}"/>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8" name="Footer Placeholder 7">
            <a:extLst>
              <a:ext uri="{FF2B5EF4-FFF2-40B4-BE49-F238E27FC236}">
                <a16:creationId xmlns:a16="http://schemas.microsoft.com/office/drawing/2014/main" id="{BBAD9C99-202A-E5BA-799F-DF905E4FF1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F68642-5A1E-5920-E4DA-A0062E6FC396}"/>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147625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EA79-DCFB-C395-1925-F0A8A7793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5590C-2B94-D27A-62ED-B882E52EA2E3}"/>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4" name="Footer Placeholder 3">
            <a:extLst>
              <a:ext uri="{FF2B5EF4-FFF2-40B4-BE49-F238E27FC236}">
                <a16:creationId xmlns:a16="http://schemas.microsoft.com/office/drawing/2014/main" id="{2632EF1A-0CF5-ACDD-F454-5AC8B40D0D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9DA348-74C6-F59A-9D35-E7753E46756E}"/>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386055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2CA7C-35A8-BD98-AFFB-A7467904328F}"/>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3" name="Footer Placeholder 2">
            <a:extLst>
              <a:ext uri="{FF2B5EF4-FFF2-40B4-BE49-F238E27FC236}">
                <a16:creationId xmlns:a16="http://schemas.microsoft.com/office/drawing/2014/main" id="{7B945E00-816D-0342-BD67-DF78FF130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3013E-BA73-0D95-7885-BB88D1ADD892}"/>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302070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6F5B-2FF9-A30F-77BC-640391926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7CFEF4-39D5-CD55-C5B2-8357811FD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3B344-3AEE-C988-384B-513D4F042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0C3B8-8335-BC9A-B6AE-601F6EA9904B}"/>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6" name="Footer Placeholder 5">
            <a:extLst>
              <a:ext uri="{FF2B5EF4-FFF2-40B4-BE49-F238E27FC236}">
                <a16:creationId xmlns:a16="http://schemas.microsoft.com/office/drawing/2014/main" id="{7D129E30-130C-3902-4023-C74AB50B1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98B4C-A5EB-47C9-3B1C-CE3F00F0B07D}"/>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32984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9F85-A6CF-EC17-4674-78CA93DB1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C9F716-A1BD-97A1-1E2C-F5D050731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3F4405-7C0F-B8A1-683C-F8AAA76FA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144B4-5E9E-89F1-48AE-A9F0AFBE8F8A}"/>
              </a:ext>
            </a:extLst>
          </p:cNvPr>
          <p:cNvSpPr>
            <a:spLocks noGrp="1"/>
          </p:cNvSpPr>
          <p:nvPr>
            <p:ph type="dt" sz="half" idx="10"/>
          </p:nvPr>
        </p:nvSpPr>
        <p:spPr/>
        <p:txBody>
          <a:bodyPr/>
          <a:lstStyle/>
          <a:p>
            <a:fld id="{1519A978-1A0E-438F-A85D-C5F22F8E8B92}" type="datetimeFigureOut">
              <a:rPr lang="en-US" smtClean="0"/>
              <a:t>7/23/2023</a:t>
            </a:fld>
            <a:endParaRPr lang="en-US"/>
          </a:p>
        </p:txBody>
      </p:sp>
      <p:sp>
        <p:nvSpPr>
          <p:cNvPr id="6" name="Footer Placeholder 5">
            <a:extLst>
              <a:ext uri="{FF2B5EF4-FFF2-40B4-BE49-F238E27FC236}">
                <a16:creationId xmlns:a16="http://schemas.microsoft.com/office/drawing/2014/main" id="{2E5DBC59-B409-FABF-116C-4FC8CE005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F7112-36D0-1F6E-5B3C-FF62A5E92C1F}"/>
              </a:ext>
            </a:extLst>
          </p:cNvPr>
          <p:cNvSpPr>
            <a:spLocks noGrp="1"/>
          </p:cNvSpPr>
          <p:nvPr>
            <p:ph type="sldNum" sz="quarter" idx="12"/>
          </p:nvPr>
        </p:nvSpPr>
        <p:spPr/>
        <p:txBody>
          <a:bodyPr/>
          <a:lstStyle/>
          <a:p>
            <a:fld id="{23DB2C68-DBA6-403F-B3C6-B469FEF26A12}" type="slidenum">
              <a:rPr lang="en-US" smtClean="0"/>
              <a:t>‹#›</a:t>
            </a:fld>
            <a:endParaRPr lang="en-US"/>
          </a:p>
        </p:txBody>
      </p:sp>
    </p:spTree>
    <p:extLst>
      <p:ext uri="{BB962C8B-B14F-4D97-AF65-F5344CB8AC3E}">
        <p14:creationId xmlns:p14="http://schemas.microsoft.com/office/powerpoint/2010/main" val="467345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93440F-60A6-D549-D9C7-B024117F4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1F5B6-B056-6AB6-E88D-E43A469D74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17685-BF3F-35EC-2C05-094BA3E9DE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9A978-1A0E-438F-A85D-C5F22F8E8B92}" type="datetimeFigureOut">
              <a:rPr lang="en-US" smtClean="0"/>
              <a:t>7/23/2023</a:t>
            </a:fld>
            <a:endParaRPr lang="en-US"/>
          </a:p>
        </p:txBody>
      </p:sp>
      <p:sp>
        <p:nvSpPr>
          <p:cNvPr id="5" name="Footer Placeholder 4">
            <a:extLst>
              <a:ext uri="{FF2B5EF4-FFF2-40B4-BE49-F238E27FC236}">
                <a16:creationId xmlns:a16="http://schemas.microsoft.com/office/drawing/2014/main" id="{D6A84FC1-A20A-288D-AF42-B71DF8361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14478-C411-F49B-4C9D-98BC7BD2B5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B2C68-DBA6-403F-B3C6-B469FEF26A12}" type="slidenum">
              <a:rPr lang="en-US" smtClean="0"/>
              <a:t>‹#›</a:t>
            </a:fld>
            <a:endParaRPr lang="en-US"/>
          </a:p>
        </p:txBody>
      </p:sp>
    </p:spTree>
    <p:extLst>
      <p:ext uri="{BB962C8B-B14F-4D97-AF65-F5344CB8AC3E}">
        <p14:creationId xmlns:p14="http://schemas.microsoft.com/office/powerpoint/2010/main" val="893268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4350D-6E20-6480-08E3-97E17065A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3" name="Subtitle 2">
            <a:extLst>
              <a:ext uri="{FF2B5EF4-FFF2-40B4-BE49-F238E27FC236}">
                <a16:creationId xmlns:a16="http://schemas.microsoft.com/office/drawing/2014/main" id="{8B4D67CA-16BA-20C0-43A4-497B944DE16B}"/>
              </a:ext>
            </a:extLst>
          </p:cNvPr>
          <p:cNvSpPr>
            <a:spLocks noGrp="1"/>
          </p:cNvSpPr>
          <p:nvPr>
            <p:ph type="subTitle" idx="1"/>
          </p:nvPr>
        </p:nvSpPr>
        <p:spPr>
          <a:xfrm>
            <a:off x="464319" y="3226021"/>
            <a:ext cx="4492239" cy="3072227"/>
          </a:xfrm>
        </p:spPr>
        <p:txBody>
          <a:bodyPr>
            <a:normAutofit fontScale="92500" lnSpcReduction="20000"/>
          </a:bodyPr>
          <a:lstStyle/>
          <a:p>
            <a:pPr>
              <a:lnSpc>
                <a:spcPct val="150000"/>
              </a:lnSpc>
            </a:pPr>
            <a:r>
              <a:rPr lang="fa-IR" altLang="en-US" sz="3200" b="1" dirty="0">
                <a:solidFill>
                  <a:schemeClr val="accent3">
                    <a:lumMod val="50000"/>
                  </a:schemeClr>
                </a:solidFill>
                <a:latin typeface="Arial" panose="020B0604020202020204" pitchFamily="34" charset="0"/>
                <a:cs typeface="B Nazanin" panose="00000400000000000000" pitchFamily="2" charset="-78"/>
              </a:rPr>
              <a:t>دوره آموزشی مانیتورینگ شرکت پویندگان راه سعادت</a:t>
            </a:r>
            <a:endParaRPr lang="en-US" altLang="en-US" sz="3200" b="1" dirty="0">
              <a:solidFill>
                <a:schemeClr val="accent3">
                  <a:lumMod val="50000"/>
                </a:schemeClr>
              </a:solidFill>
              <a:latin typeface="Arial" panose="020B0604020202020204" pitchFamily="34" charset="0"/>
              <a:cs typeface="B Nazanin" panose="00000400000000000000" pitchFamily="2" charset="-78"/>
            </a:endParaRPr>
          </a:p>
          <a:p>
            <a:pPr>
              <a:lnSpc>
                <a:spcPct val="150000"/>
              </a:lnSpc>
            </a:pPr>
            <a:endParaRPr lang="fa-IR" dirty="0">
              <a:solidFill>
                <a:schemeClr val="accent2">
                  <a:lumMod val="75000"/>
                </a:schemeClr>
              </a:solidFill>
            </a:endParaRPr>
          </a:p>
          <a:p>
            <a:endParaRPr lang="en-US" dirty="0">
              <a:solidFill>
                <a:schemeClr val="bg2">
                  <a:lumMod val="50000"/>
                </a:schemeClr>
              </a:solidFill>
            </a:endParaRPr>
          </a:p>
          <a:p>
            <a:r>
              <a:rPr lang="fa-IR" b="1" dirty="0">
                <a:solidFill>
                  <a:schemeClr val="bg2">
                    <a:lumMod val="50000"/>
                  </a:schemeClr>
                </a:solidFill>
                <a:latin typeface="Arial" panose="020B0604020202020204" pitchFamily="34" charset="0"/>
                <a:cs typeface="B Nazanin" panose="00000400000000000000" pitchFamily="2" charset="-78"/>
              </a:rPr>
              <a:t>تهیه کننده : </a:t>
            </a:r>
          </a:p>
          <a:p>
            <a:r>
              <a:rPr lang="fa-IR" b="1" dirty="0">
                <a:solidFill>
                  <a:schemeClr val="bg2">
                    <a:lumMod val="50000"/>
                  </a:schemeClr>
                </a:solidFill>
                <a:latin typeface="Arial" panose="020B0604020202020204" pitchFamily="34" charset="0"/>
                <a:cs typeface="B Nazanin" panose="00000400000000000000" pitchFamily="2" charset="-78"/>
              </a:rPr>
              <a:t>مهرداد مجدآبادی</a:t>
            </a:r>
            <a:endParaRPr lang="en-US" b="1" dirty="0">
              <a:solidFill>
                <a:schemeClr val="bg2">
                  <a:lumMod val="50000"/>
                </a:schemeClr>
              </a:solidFill>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64489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6D0EA-5896-03BB-ACFD-D9EE7CF99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24578" name="Rectangle 2">
            <a:extLst>
              <a:ext uri="{FF2B5EF4-FFF2-40B4-BE49-F238E27FC236}">
                <a16:creationId xmlns:a16="http://schemas.microsoft.com/office/drawing/2014/main" id="{FB31DBA4-29FE-EB41-5860-EAB6807E924E}"/>
              </a:ext>
            </a:extLst>
          </p:cNvPr>
          <p:cNvSpPr>
            <a:spLocks noChangeArrowheads="1"/>
          </p:cNvSpPr>
          <p:nvPr/>
        </p:nvSpPr>
        <p:spPr bwMode="auto">
          <a:xfrm>
            <a:off x="7117358" y="2823456"/>
            <a:ext cx="4111305" cy="225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rtl="1">
              <a:lnSpc>
                <a:spcPct val="150000"/>
              </a:lnSpc>
              <a:spcBef>
                <a:spcPct val="0"/>
              </a:spcBef>
              <a:buClrTx/>
              <a:buSzTx/>
              <a:buFontTx/>
              <a:buNone/>
            </a:pPr>
            <a:r>
              <a:rPr lang="fa-IR" altLang="en-US" sz="2000" b="1" dirty="0">
                <a:latin typeface="Traffic" panose="00000400000000000000" pitchFamily="2" charset="-78"/>
                <a:ea typeface="Times New Roman" panose="02020603050405020304" pitchFamily="18" charset="0"/>
                <a:cs typeface="B Nazanin" panose="00000400000000000000" pitchFamily="2" charset="-78"/>
              </a:rPr>
              <a:t>سيستم قابليت ذخيره­سازي  سيگنال </a:t>
            </a:r>
            <a:r>
              <a:rPr lang="en-US" altLang="en-US" sz="2000" b="1" dirty="0">
                <a:latin typeface="+mn-lt"/>
                <a:ea typeface="Times New Roman" panose="02020603050405020304" pitchFamily="18" charset="0"/>
                <a:cs typeface="B Nazanin" panose="00000400000000000000" pitchFamily="2" charset="-78"/>
              </a:rPr>
              <a:t>ECG</a:t>
            </a:r>
            <a:r>
              <a:rPr lang="fa-IR" altLang="en-US" sz="2000" b="1" dirty="0">
                <a:latin typeface="Traffic" panose="00000400000000000000" pitchFamily="2" charset="-78"/>
                <a:ea typeface="Times New Roman" panose="02020603050405020304" pitchFamily="18" charset="0"/>
                <a:cs typeface="B Nazanin" panose="00000400000000000000" pitchFamily="2" charset="-78"/>
              </a:rPr>
              <a:t> را به صورت 10 خط در پنجره </a:t>
            </a:r>
            <a:r>
              <a:rPr lang="en-US" altLang="en-US" sz="2000" b="1" dirty="0">
                <a:latin typeface="+mn-lt"/>
                <a:cs typeface="B Nazanin" panose="00000400000000000000" pitchFamily="2" charset="-78"/>
              </a:rPr>
              <a:t>SIGMA</a:t>
            </a:r>
            <a:r>
              <a:rPr lang="en-US" altLang="en-US" sz="2000" b="1" dirty="0">
                <a:latin typeface="Arial" panose="020B0604020202020204" pitchFamily="34" charset="0"/>
                <a:ea typeface="Times New Roman" panose="02020603050405020304" pitchFamily="18" charset="0"/>
                <a:cs typeface="B Nazanin" panose="00000400000000000000" pitchFamily="2" charset="-78"/>
              </a:rPr>
              <a:t> </a:t>
            </a:r>
            <a:r>
              <a:rPr lang="en-US" altLang="en-US" sz="2000" b="1" dirty="0">
                <a:latin typeface="+mn-lt"/>
                <a:cs typeface="B Nazanin" panose="00000400000000000000" pitchFamily="2" charset="-78"/>
              </a:rPr>
              <a:t>WINDOW</a:t>
            </a:r>
            <a:r>
              <a:rPr lang="en-US" altLang="en-US" sz="2000" b="1" dirty="0">
                <a:latin typeface="Arial" panose="020B0604020202020204" pitchFamily="34" charset="0"/>
                <a:ea typeface="Times New Roman" panose="02020603050405020304" pitchFamily="18" charset="0"/>
                <a:cs typeface="B Nazanin" panose="00000400000000000000" pitchFamily="2" charset="-78"/>
              </a:rPr>
              <a:t> </a:t>
            </a:r>
            <a:r>
              <a:rPr lang="fa-IR" altLang="en-US" sz="2000" b="1" dirty="0">
                <a:latin typeface="Traffic" panose="00000400000000000000" pitchFamily="2" charset="-78"/>
                <a:ea typeface="Times New Roman" panose="02020603050405020304" pitchFamily="18" charset="0"/>
                <a:cs typeface="B Nazanin" panose="00000400000000000000" pitchFamily="2" charset="-78"/>
              </a:rPr>
              <a:t> دارد. مدت زمان نمايش سيگنال </a:t>
            </a:r>
            <a:r>
              <a:rPr lang="en-US" altLang="en-US" sz="2000" b="1" dirty="0">
                <a:latin typeface="+mn-lt"/>
                <a:cs typeface="B Nazanin" panose="00000400000000000000" pitchFamily="2" charset="-78"/>
              </a:rPr>
              <a:t>ECG</a:t>
            </a:r>
            <a:r>
              <a:rPr lang="fa-IR" altLang="en-US" sz="2000" b="1" dirty="0">
                <a:latin typeface="Traffic" panose="00000400000000000000" pitchFamily="2" charset="-78"/>
                <a:ea typeface="Times New Roman" panose="02020603050405020304" pitchFamily="18" charset="0"/>
                <a:cs typeface="B Nazanin" panose="00000400000000000000" pitchFamily="2" charset="-78"/>
              </a:rPr>
              <a:t> در پنجره </a:t>
            </a:r>
            <a:r>
              <a:rPr lang="en-US" altLang="en-US" sz="2000" b="1" dirty="0">
                <a:latin typeface="+mn-lt"/>
                <a:cs typeface="B Nazanin" panose="00000400000000000000" pitchFamily="2" charset="-78"/>
              </a:rPr>
              <a:t>SIGMA</a:t>
            </a:r>
            <a:r>
              <a:rPr lang="fa-IR" altLang="en-US" sz="2000" b="1" dirty="0">
                <a:latin typeface="Traffic" panose="00000400000000000000" pitchFamily="2" charset="-78"/>
                <a:ea typeface="Times New Roman" panose="02020603050405020304" pitchFamily="18" charset="0"/>
                <a:cs typeface="B Nazanin" panose="00000400000000000000" pitchFamily="2" charset="-78"/>
              </a:rPr>
              <a:t> براي مدل­هاي البرز</a:t>
            </a:r>
            <a:r>
              <a:rPr lang="fa-IR" altLang="en-US" sz="2000" b="1" dirty="0">
                <a:latin typeface="Arial" panose="020B0604020202020204" pitchFamily="34" charset="0"/>
                <a:ea typeface="Times New Roman" panose="02020603050405020304" pitchFamily="18" charset="0"/>
                <a:cs typeface="B Nazanin" panose="00000400000000000000" pitchFamily="2" charset="-78"/>
              </a:rPr>
              <a:t> </a:t>
            </a:r>
            <a:r>
              <a:rPr lang="fa-IR" altLang="en-US" sz="2000" b="1" dirty="0">
                <a:latin typeface="Traffic" panose="00000400000000000000" pitchFamily="2" charset="-78"/>
                <a:ea typeface="Times New Roman" panose="02020603050405020304" pitchFamily="18" charset="0"/>
                <a:cs typeface="B Nazanin" panose="00000400000000000000" pitchFamily="2" charset="-78"/>
              </a:rPr>
              <a:t>260  ثانيه مي­باشد.</a:t>
            </a:r>
            <a:endParaRPr lang="en-US" altLang="en-US" sz="2000" b="1" dirty="0">
              <a:latin typeface="Arial" panose="020B0604020202020204" pitchFamily="34" charset="0"/>
              <a:cs typeface="B Nazanin" panose="00000400000000000000" pitchFamily="2" charset="-78"/>
            </a:endParaRPr>
          </a:p>
          <a:p>
            <a:pPr algn="just" rtl="1">
              <a:lnSpc>
                <a:spcPct val="150000"/>
              </a:lnSpc>
              <a:spcBef>
                <a:spcPct val="0"/>
              </a:spcBef>
              <a:buClrTx/>
              <a:buSzTx/>
              <a:buFontTx/>
              <a:buNone/>
            </a:pPr>
            <a:endParaRPr lang="en-US" altLang="en-US" sz="2000" b="1" dirty="0">
              <a:latin typeface="Arial" panose="020B0604020202020204" pitchFamily="34" charset="0"/>
              <a:cs typeface="B Nazanin" panose="00000400000000000000" pitchFamily="2" charset="-78"/>
            </a:endParaRPr>
          </a:p>
        </p:txBody>
      </p:sp>
      <p:sp>
        <p:nvSpPr>
          <p:cNvPr id="4" name="TextBox 3">
            <a:extLst>
              <a:ext uri="{FF2B5EF4-FFF2-40B4-BE49-F238E27FC236}">
                <a16:creationId xmlns:a16="http://schemas.microsoft.com/office/drawing/2014/main" id="{0B4E672D-3535-F24B-3C3C-BB115AAD8EB1}"/>
              </a:ext>
            </a:extLst>
          </p:cNvPr>
          <p:cNvSpPr txBox="1"/>
          <p:nvPr/>
        </p:nvSpPr>
        <p:spPr>
          <a:xfrm>
            <a:off x="5079533" y="1076704"/>
            <a:ext cx="6149130" cy="671851"/>
          </a:xfrm>
          <a:prstGeom prst="rect">
            <a:avLst/>
          </a:prstGeom>
          <a:noFill/>
        </p:spPr>
        <p:txBody>
          <a:bodyPr wrap="square">
            <a:spAutoFit/>
          </a:bodyPr>
          <a:lstStyle/>
          <a:p>
            <a:pPr algn="just" rtl="1">
              <a:lnSpc>
                <a:spcPct val="150000"/>
              </a:lnSpc>
              <a:spcBef>
                <a:spcPct val="0"/>
              </a:spcBef>
              <a:buClrTx/>
              <a:buSzTx/>
              <a:buFontTx/>
              <a:buNone/>
            </a:pPr>
            <a:r>
              <a:rPr lang="en-US" altLang="en-US" sz="2800" b="1" dirty="0">
                <a:ea typeface="Times New Roman" panose="02020603050405020304" pitchFamily="18" charset="0"/>
                <a:cs typeface="B Mitra" panose="00000400000000000000" pitchFamily="2" charset="-78"/>
              </a:rPr>
              <a:t>SIGMA</a:t>
            </a:r>
            <a:r>
              <a:rPr lang="en-US" altLang="en-US" sz="1800" b="1" dirty="0">
                <a:latin typeface="Arial" panose="020B0604020202020204" pitchFamily="34" charset="0"/>
                <a:ea typeface="Times New Roman" panose="02020603050405020304" pitchFamily="18" charset="0"/>
                <a:cs typeface="B Mitra" panose="00000400000000000000" pitchFamily="2" charset="-78"/>
              </a:rPr>
              <a:t> </a:t>
            </a:r>
            <a:endParaRPr lang="en-US" altLang="en-US" sz="1800" dirty="0">
              <a:latin typeface="Arial" panose="020B0604020202020204" pitchFamily="34" charset="0"/>
              <a:ea typeface="Times New Roman" panose="02020603050405020304" pitchFamily="18" charset="0"/>
              <a:cs typeface="B Mitra" panose="00000400000000000000" pitchFamily="2" charset="-78"/>
            </a:endParaRPr>
          </a:p>
        </p:txBody>
      </p:sp>
      <p:pic>
        <p:nvPicPr>
          <p:cNvPr id="3" name="Picture 2" descr="Sigma">
            <a:extLst>
              <a:ext uri="{FF2B5EF4-FFF2-40B4-BE49-F238E27FC236}">
                <a16:creationId xmlns:a16="http://schemas.microsoft.com/office/drawing/2014/main" id="{85D6FC92-9C8E-4F4B-F14C-C2893638B0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259" y="2044117"/>
            <a:ext cx="5935980" cy="381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استریل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100</a:t>
            </a:fld>
            <a:endParaRPr lang="en-US"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138ED5EC-524A-014F-8B45-645E2E11A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116" y="1937520"/>
            <a:ext cx="6155684" cy="303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51BD6CB3-8E0A-375C-2C99-93D05E697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443" y="4976154"/>
            <a:ext cx="6051129" cy="105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72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Titr" panose="00000700000000000000" pitchFamily="2" charset="-78"/>
              </a:rPr>
              <a:t>ضدعفوني کردن</a:t>
            </a:r>
            <a:endParaRPr lang="en-US" altLang="en-US" sz="2800" dirty="0">
              <a:latin typeface="Arial" panose="020B0604020202020204" pitchFamily="34" charset="0"/>
              <a:cs typeface="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101</a:t>
            </a:fld>
            <a:endParaRPr lang="en-US" dirty="0">
              <a:latin typeface="Times New Roman" pitchFamily="18" charset="0"/>
              <a:cs typeface="Times New Roman" pitchFamily="18" charset="0"/>
            </a:endParaRPr>
          </a:p>
        </p:txBody>
      </p:sp>
      <p:pic>
        <p:nvPicPr>
          <p:cNvPr id="5" name="Picture 2">
            <a:extLst>
              <a:ext uri="{FF2B5EF4-FFF2-40B4-BE49-F238E27FC236}">
                <a16:creationId xmlns:a16="http://schemas.microsoft.com/office/drawing/2014/main" id="{DD99F3A0-ED95-7DA7-5002-89B9FB339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6965" y="2078724"/>
            <a:ext cx="8126835" cy="374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18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Titr" panose="00000700000000000000" pitchFamily="2" charset="-78"/>
              </a:rPr>
              <a:t>ضدعفوني کردن</a:t>
            </a:r>
            <a:endParaRPr lang="en-US" altLang="en-US" sz="2800" dirty="0">
              <a:latin typeface="Arial" panose="020B0604020202020204" pitchFamily="34" charset="0"/>
              <a:cs typeface="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102</a:t>
            </a:fld>
            <a:endParaRPr lang="en-US"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B454EB4D-44A8-BFBF-1CEB-33B59A12D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380" y="1907262"/>
            <a:ext cx="5623420" cy="41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14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7749" y="6283354"/>
            <a:ext cx="2637983" cy="46598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8691"/>
          <a:stretch/>
        </p:blipFill>
        <p:spPr>
          <a:xfrm flipH="1">
            <a:off x="1245589" y="265174"/>
            <a:ext cx="5671265" cy="5580000"/>
          </a:xfrm>
          <a:prstGeom prst="rect">
            <a:avLst/>
          </a:prstGeom>
        </p:spPr>
      </p:pic>
      <p:pic>
        <p:nvPicPr>
          <p:cNvPr id="2" name="Picture 1">
            <a:extLst>
              <a:ext uri="{FF2B5EF4-FFF2-40B4-BE49-F238E27FC236}">
                <a16:creationId xmlns:a16="http://schemas.microsoft.com/office/drawing/2014/main" id="{BE482292-C1E1-EA57-124F-2528D3D8BCF0}"/>
              </a:ext>
            </a:extLst>
          </p:cNvPr>
          <p:cNvPicPr>
            <a:picLocks noChangeAspect="1"/>
          </p:cNvPicPr>
          <p:nvPr/>
        </p:nvPicPr>
        <p:blipFill>
          <a:blip r:embed="rId5"/>
          <a:stretch>
            <a:fillRect/>
          </a:stretch>
        </p:blipFill>
        <p:spPr>
          <a:xfrm>
            <a:off x="158495" y="152400"/>
            <a:ext cx="12179809" cy="6858000"/>
          </a:xfrm>
          <a:prstGeom prst="rect">
            <a:avLst/>
          </a:prstGeom>
        </p:spPr>
      </p:pic>
    </p:spTree>
    <p:extLst>
      <p:ext uri="{BB962C8B-B14F-4D97-AF65-F5344CB8AC3E}">
        <p14:creationId xmlns:p14="http://schemas.microsoft.com/office/powerpoint/2010/main" val="219233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DFC30-0E3D-EF72-6C76-0EE1F652C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25602" name="Rectangle 1">
            <a:extLst>
              <a:ext uri="{FF2B5EF4-FFF2-40B4-BE49-F238E27FC236}">
                <a16:creationId xmlns:a16="http://schemas.microsoft.com/office/drawing/2014/main" id="{676B5B77-B29F-7540-058B-686804A17C4B}"/>
              </a:ext>
            </a:extLst>
          </p:cNvPr>
          <p:cNvSpPr>
            <a:spLocks noChangeArrowheads="1"/>
          </p:cNvSpPr>
          <p:nvPr/>
        </p:nvSpPr>
        <p:spPr bwMode="auto">
          <a:xfrm>
            <a:off x="7292554" y="2198358"/>
            <a:ext cx="3866900" cy="226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Low" rtl="1">
              <a:lnSpc>
                <a:spcPct val="150000"/>
              </a:lnSpc>
              <a:spcBef>
                <a:spcPct val="0"/>
              </a:spcBef>
              <a:buClrTx/>
              <a:buSzTx/>
              <a:buFontTx/>
              <a:buNone/>
            </a:pPr>
            <a:r>
              <a:rPr lang="fa-IR" altLang="en-US" sz="2000" b="1" dirty="0">
                <a:latin typeface="+mn-lt"/>
                <a:ea typeface="Times New Roman" panose="02020603050405020304" pitchFamily="18" charset="0"/>
                <a:cs typeface="B Nazanin" panose="00000400000000000000" pitchFamily="2" charset="-78"/>
              </a:rPr>
              <a:t>سيستم مانيتور داراي قابليت ذخيره سازي 96 ساعت گذشته مقدارهاي عددي کليه پارامترها در هر ثانيه مي باشد. بر روي </a:t>
            </a:r>
            <a:r>
              <a:rPr lang="en-US" altLang="en-US" sz="2000" b="1" dirty="0">
                <a:latin typeface="+mn-lt"/>
                <a:ea typeface="Times New Roman" panose="02020603050405020304" pitchFamily="18" charset="0"/>
                <a:cs typeface="B Nazanin" panose="00000400000000000000" pitchFamily="2" charset="-78"/>
              </a:rPr>
              <a:t>TREND</a:t>
            </a:r>
            <a:r>
              <a:rPr lang="fa-IR" altLang="en-US" sz="2000" b="1" dirty="0">
                <a:latin typeface="+mn-lt"/>
                <a:ea typeface="Times New Roman" panose="02020603050405020304" pitchFamily="18" charset="0"/>
                <a:cs typeface="B Nazanin" panose="00000400000000000000" pitchFamily="2" charset="-78"/>
              </a:rPr>
              <a:t> از پنجره </a:t>
            </a:r>
            <a:r>
              <a:rPr lang="en-US" altLang="en-US" sz="2000" b="1" dirty="0">
                <a:latin typeface="+mn-lt"/>
                <a:ea typeface="Times New Roman" panose="02020603050405020304" pitchFamily="18" charset="0"/>
                <a:cs typeface="B Nazanin" panose="00000400000000000000" pitchFamily="2" charset="-78"/>
              </a:rPr>
              <a:t>HOME WINDOW</a:t>
            </a:r>
            <a:r>
              <a:rPr lang="fa-IR" altLang="en-US" sz="2000" b="1" dirty="0">
                <a:latin typeface="+mn-lt"/>
                <a:ea typeface="Times New Roman" panose="02020603050405020304" pitchFamily="18" charset="0"/>
                <a:cs typeface="B Nazanin" panose="00000400000000000000" pitchFamily="2" charset="-78"/>
              </a:rPr>
              <a:t> کليک کنيد تا پنجره روبرو باز شود.</a:t>
            </a:r>
            <a:endParaRPr lang="fa-IR" altLang="en-US" sz="2000" b="1" dirty="0">
              <a:latin typeface="+mn-lt"/>
              <a:cs typeface="B Nazanin" panose="00000400000000000000" pitchFamily="2" charset="-78"/>
            </a:endParaRPr>
          </a:p>
        </p:txBody>
      </p:sp>
      <p:sp>
        <p:nvSpPr>
          <p:cNvPr id="3" name="TextBox 2">
            <a:extLst>
              <a:ext uri="{FF2B5EF4-FFF2-40B4-BE49-F238E27FC236}">
                <a16:creationId xmlns:a16="http://schemas.microsoft.com/office/drawing/2014/main" id="{BB9BEC50-61EE-4CA6-9DF1-2F650BDD4CAB}"/>
              </a:ext>
            </a:extLst>
          </p:cNvPr>
          <p:cNvSpPr txBox="1"/>
          <p:nvPr/>
        </p:nvSpPr>
        <p:spPr>
          <a:xfrm>
            <a:off x="5079533" y="1076704"/>
            <a:ext cx="6149130" cy="671851"/>
          </a:xfrm>
          <a:prstGeom prst="rect">
            <a:avLst/>
          </a:prstGeom>
          <a:noFill/>
        </p:spPr>
        <p:txBody>
          <a:bodyPr wrap="square">
            <a:spAutoFit/>
          </a:bodyPr>
          <a:lstStyle/>
          <a:p>
            <a:pPr algn="just" rtl="1">
              <a:lnSpc>
                <a:spcPct val="150000"/>
              </a:lnSpc>
              <a:spcBef>
                <a:spcPct val="0"/>
              </a:spcBef>
              <a:buClrTx/>
              <a:buSzTx/>
              <a:buFontTx/>
              <a:buNone/>
            </a:pPr>
            <a:r>
              <a:rPr lang="en-US" altLang="en-US" sz="2800" b="1" dirty="0">
                <a:ea typeface="Times New Roman" panose="02020603050405020304" pitchFamily="18" charset="0"/>
                <a:cs typeface="B Mitra" panose="00000400000000000000" pitchFamily="2" charset="-78"/>
              </a:rPr>
              <a:t>TREND</a:t>
            </a:r>
            <a:r>
              <a:rPr lang="en-US" altLang="en-US" sz="1800" b="1" dirty="0">
                <a:latin typeface="Arial" panose="020B0604020202020204" pitchFamily="34" charset="0"/>
                <a:ea typeface="Times New Roman" panose="02020603050405020304" pitchFamily="18" charset="0"/>
                <a:cs typeface="B Mitra" panose="00000400000000000000" pitchFamily="2" charset="-78"/>
              </a:rPr>
              <a:t> </a:t>
            </a:r>
            <a:endParaRPr lang="en-US" altLang="en-US" sz="1800" dirty="0">
              <a:latin typeface="Arial" panose="020B0604020202020204" pitchFamily="34" charset="0"/>
              <a:ea typeface="Times New Roman" panose="02020603050405020304" pitchFamily="18" charset="0"/>
              <a:cs typeface="B Mitra" panose="00000400000000000000" pitchFamily="2" charset="-78"/>
            </a:endParaRPr>
          </a:p>
        </p:txBody>
      </p:sp>
      <p:pic>
        <p:nvPicPr>
          <p:cNvPr id="4" name="Picture 3">
            <a:extLst>
              <a:ext uri="{FF2B5EF4-FFF2-40B4-BE49-F238E27FC236}">
                <a16:creationId xmlns:a16="http://schemas.microsoft.com/office/drawing/2014/main" id="{F5FE35C1-0516-61F9-EC44-F95699971A7F}"/>
              </a:ext>
            </a:extLst>
          </p:cNvPr>
          <p:cNvPicPr>
            <a:picLocks noChangeAspect="1"/>
          </p:cNvPicPr>
          <p:nvPr/>
        </p:nvPicPr>
        <p:blipFill rotWithShape="1">
          <a:blip r:embed="rId3"/>
          <a:srcRect l="388" t="25404" r="76566" b="25291"/>
          <a:stretch/>
        </p:blipFill>
        <p:spPr>
          <a:xfrm>
            <a:off x="795127" y="1990349"/>
            <a:ext cx="6299096" cy="3697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097A5-169F-4067-8DE0-B7CFD6A95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26626" name="Rectangle 1">
            <a:extLst>
              <a:ext uri="{FF2B5EF4-FFF2-40B4-BE49-F238E27FC236}">
                <a16:creationId xmlns:a16="http://schemas.microsoft.com/office/drawing/2014/main" id="{AB42E1DD-5730-A91C-C6E6-C039161A6D9D}"/>
              </a:ext>
            </a:extLst>
          </p:cNvPr>
          <p:cNvSpPr>
            <a:spLocks noChangeArrowheads="1"/>
          </p:cNvSpPr>
          <p:nvPr/>
        </p:nvSpPr>
        <p:spPr bwMode="auto">
          <a:xfrm>
            <a:off x="8858774" y="2242105"/>
            <a:ext cx="2457974" cy="13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fa-IR" altLang="en-US" sz="2000" b="1" dirty="0">
                <a:cs typeface="B Nazanin" panose="00000400000000000000" pitchFamily="2" charset="-78"/>
              </a:rPr>
              <a:t>بافشردن </a:t>
            </a:r>
            <a:r>
              <a:rPr lang="fa-IR" altLang="en-US" sz="2000" b="1" dirty="0">
                <a:latin typeface="+mn-lt"/>
                <a:cs typeface="B Nazanin" panose="00000400000000000000" pitchFamily="2" charset="-78"/>
              </a:rPr>
              <a:t>"</a:t>
            </a:r>
            <a:r>
              <a:rPr lang="en-US" altLang="en-US" sz="2000" b="1" dirty="0">
                <a:latin typeface="+mn-lt"/>
                <a:cs typeface="B Nazanin" panose="00000400000000000000" pitchFamily="2" charset="-78"/>
              </a:rPr>
              <a:t>"ALARM</a:t>
            </a:r>
            <a:r>
              <a:rPr lang="fa-IR" altLang="en-US" sz="2000" b="1" dirty="0">
                <a:latin typeface="+mn-lt"/>
                <a:cs typeface="B Nazanin" panose="00000400000000000000" pitchFamily="2" charset="-78"/>
              </a:rPr>
              <a:t> </a:t>
            </a:r>
            <a:r>
              <a:rPr lang="fa-IR" altLang="en-US" sz="2000" b="1" dirty="0">
                <a:cs typeface="B Nazanin" panose="00000400000000000000" pitchFamily="2" charset="-78"/>
              </a:rPr>
              <a:t>از پنجره</a:t>
            </a:r>
            <a:r>
              <a:rPr lang="en-US" altLang="en-US" sz="2000" b="1" dirty="0">
                <a:latin typeface="+mn-lt"/>
                <a:cs typeface="B Nazanin" panose="00000400000000000000" pitchFamily="2" charset="-78"/>
              </a:rPr>
              <a:t>HOME WINDOW </a:t>
            </a:r>
            <a:endParaRPr lang="fa-IR" altLang="en-US" sz="2000" b="1" dirty="0">
              <a:latin typeface="+mn-lt"/>
              <a:cs typeface="B Nazanin" panose="00000400000000000000" pitchFamily="2" charset="-78"/>
            </a:endParaRPr>
          </a:p>
          <a:p>
            <a:pPr algn="r" rtl="1">
              <a:lnSpc>
                <a:spcPct val="150000"/>
              </a:lnSpc>
              <a:spcBef>
                <a:spcPct val="0"/>
              </a:spcBef>
              <a:buClrTx/>
              <a:buSzTx/>
              <a:buFontTx/>
              <a:buNone/>
            </a:pPr>
            <a:r>
              <a:rPr lang="fa-IR" altLang="en-US" sz="2000" b="1" dirty="0">
                <a:cs typeface="B Nazanin" panose="00000400000000000000" pitchFamily="2" charset="-78"/>
              </a:rPr>
              <a:t>پنجره روبرو باز مي شود.</a:t>
            </a:r>
          </a:p>
        </p:txBody>
      </p:sp>
      <p:pic>
        <p:nvPicPr>
          <p:cNvPr id="26628" name="Picture 19" descr="SIGNAL">
            <a:extLst>
              <a:ext uri="{FF2B5EF4-FFF2-40B4-BE49-F238E27FC236}">
                <a16:creationId xmlns:a16="http://schemas.microsoft.com/office/drawing/2014/main" id="{84BA5093-C886-2A26-84A5-3F84B0D04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791201"/>
            <a:ext cx="8305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55E5307-E6CB-EF81-BB31-FF03F7DC1F89}"/>
              </a:ext>
            </a:extLst>
          </p:cNvPr>
          <p:cNvSpPr txBox="1"/>
          <p:nvPr/>
        </p:nvSpPr>
        <p:spPr>
          <a:xfrm>
            <a:off x="5079533" y="1076704"/>
            <a:ext cx="6149130" cy="671851"/>
          </a:xfrm>
          <a:prstGeom prst="rect">
            <a:avLst/>
          </a:prstGeom>
          <a:noFill/>
        </p:spPr>
        <p:txBody>
          <a:bodyPr wrap="square">
            <a:spAutoFit/>
          </a:bodyPr>
          <a:lstStyle/>
          <a:p>
            <a:pPr algn="just" rtl="1">
              <a:lnSpc>
                <a:spcPct val="150000"/>
              </a:lnSpc>
              <a:spcBef>
                <a:spcPct val="0"/>
              </a:spcBef>
              <a:buClrTx/>
              <a:buSzTx/>
              <a:buFontTx/>
              <a:buNone/>
            </a:pPr>
            <a:r>
              <a:rPr lang="en-US" altLang="en-US" sz="2800" b="1" dirty="0">
                <a:ea typeface="Times New Roman" panose="02020603050405020304" pitchFamily="18" charset="0"/>
                <a:cs typeface="B Mitra" panose="00000400000000000000" pitchFamily="2" charset="-78"/>
              </a:rPr>
              <a:t>ALARM</a:t>
            </a:r>
            <a:r>
              <a:rPr lang="en-US" altLang="en-US" sz="1800" b="1" dirty="0">
                <a:latin typeface="Arial" panose="020B0604020202020204" pitchFamily="34" charset="0"/>
                <a:ea typeface="Times New Roman" panose="02020603050405020304" pitchFamily="18" charset="0"/>
                <a:cs typeface="B Mitra" panose="00000400000000000000" pitchFamily="2" charset="-78"/>
              </a:rPr>
              <a:t> </a:t>
            </a:r>
            <a:endParaRPr lang="en-US" altLang="en-US" sz="1800" dirty="0">
              <a:latin typeface="Arial" panose="020B0604020202020204" pitchFamily="34" charset="0"/>
              <a:ea typeface="Times New Roman" panose="02020603050405020304" pitchFamily="18" charset="0"/>
              <a:cs typeface="B Mitra" panose="00000400000000000000" pitchFamily="2" charset="-78"/>
            </a:endParaRPr>
          </a:p>
        </p:txBody>
      </p:sp>
      <p:pic>
        <p:nvPicPr>
          <p:cNvPr id="1026" name="Picture 2">
            <a:extLst>
              <a:ext uri="{FF2B5EF4-FFF2-40B4-BE49-F238E27FC236}">
                <a16:creationId xmlns:a16="http://schemas.microsoft.com/office/drawing/2014/main" id="{8D2B8910-CBAD-DAB9-C062-61E8F71DA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29" y="2051676"/>
            <a:ext cx="7876371" cy="328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CA48C-A05B-B1F1-3E72-DF865EA5E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4" name="TextBox 3">
            <a:extLst>
              <a:ext uri="{FF2B5EF4-FFF2-40B4-BE49-F238E27FC236}">
                <a16:creationId xmlns:a16="http://schemas.microsoft.com/office/drawing/2014/main" id="{9C89B940-3003-29E7-08D2-1CDF9B0A54D8}"/>
              </a:ext>
            </a:extLst>
          </p:cNvPr>
          <p:cNvSpPr txBox="1"/>
          <p:nvPr/>
        </p:nvSpPr>
        <p:spPr>
          <a:xfrm>
            <a:off x="4844642" y="1207906"/>
            <a:ext cx="6149130" cy="523220"/>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 تنظيمات پيکربندي</a:t>
            </a:r>
            <a:r>
              <a:rPr lang="en-US" sz="2800" b="1" kern="0" dirty="0">
                <a:cs typeface="B Nazanin" panose="00000400000000000000" pitchFamily="2" charset="-78"/>
              </a:rPr>
              <a:t>(HOME WINDOW) </a:t>
            </a:r>
          </a:p>
        </p:txBody>
      </p:sp>
      <p:pic>
        <p:nvPicPr>
          <p:cNvPr id="1026" name="Picture 2">
            <a:extLst>
              <a:ext uri="{FF2B5EF4-FFF2-40B4-BE49-F238E27FC236}">
                <a16:creationId xmlns:a16="http://schemas.microsoft.com/office/drawing/2014/main" id="{403464A9-B7EC-82AE-3444-EF05AFD3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47" y="2423500"/>
            <a:ext cx="10845027" cy="309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4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4844642" y="1207906"/>
            <a:ext cx="6149130" cy="523220"/>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 تنظيمات پيکربندي</a:t>
            </a:r>
            <a:r>
              <a:rPr lang="en-US" sz="2800" b="1" kern="0" dirty="0">
                <a:cs typeface="B Nazanin" panose="00000400000000000000" pitchFamily="2" charset="-78"/>
              </a:rPr>
              <a:t>(HOME WINDOW) </a:t>
            </a:r>
          </a:p>
        </p:txBody>
      </p:sp>
      <p:graphicFrame>
        <p:nvGraphicFramePr>
          <p:cNvPr id="10" name="Table 9">
            <a:extLst>
              <a:ext uri="{FF2B5EF4-FFF2-40B4-BE49-F238E27FC236}">
                <a16:creationId xmlns:a16="http://schemas.microsoft.com/office/drawing/2014/main" id="{724D7A6C-22EA-FA4E-E2E9-1F44A13FA8E4}"/>
              </a:ext>
            </a:extLst>
          </p:cNvPr>
          <p:cNvGraphicFramePr>
            <a:graphicFrameLocks noGrp="1"/>
          </p:cNvGraphicFramePr>
          <p:nvPr>
            <p:extLst>
              <p:ext uri="{D42A27DB-BD31-4B8C-83A1-F6EECF244321}">
                <p14:modId xmlns:p14="http://schemas.microsoft.com/office/powerpoint/2010/main" val="1457193386"/>
              </p:ext>
            </p:extLst>
          </p:nvPr>
        </p:nvGraphicFramePr>
        <p:xfrm>
          <a:off x="517110" y="2308662"/>
          <a:ext cx="11157777" cy="3228071"/>
        </p:xfrm>
        <a:graphic>
          <a:graphicData uri="http://schemas.openxmlformats.org/drawingml/2006/table">
            <a:tbl>
              <a:tblPr rtl="1" firstRow="1" firstCol="1" bandRow="1">
                <a:tableStyleId>{5C22544A-7EE6-4342-B048-85BDC9FD1C3A}</a:tableStyleId>
              </a:tblPr>
              <a:tblGrid>
                <a:gridCol w="1283935">
                  <a:extLst>
                    <a:ext uri="{9D8B030D-6E8A-4147-A177-3AD203B41FA5}">
                      <a16:colId xmlns:a16="http://schemas.microsoft.com/office/drawing/2014/main" val="2432979606"/>
                    </a:ext>
                  </a:extLst>
                </a:gridCol>
                <a:gridCol w="9873842">
                  <a:extLst>
                    <a:ext uri="{9D8B030D-6E8A-4147-A177-3AD203B41FA5}">
                      <a16:colId xmlns:a16="http://schemas.microsoft.com/office/drawing/2014/main" val="4105313502"/>
                    </a:ext>
                  </a:extLst>
                </a:gridCol>
              </a:tblGrid>
              <a:tr h="251145">
                <a:tc>
                  <a:txBody>
                    <a:bodyPr/>
                    <a:lstStyle/>
                    <a:p>
                      <a:pPr algn="justLow" rtl="1"/>
                      <a:r>
                        <a:rPr lang="en-US" sz="1100" b="1" dirty="0">
                          <a:effectLst/>
                          <a:latin typeface="+mn-lt"/>
                          <a:cs typeface="B Nazanin" panose="00000400000000000000" pitchFamily="2" charset="-78"/>
                        </a:rPr>
                        <a:t>CALENDAR</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تنظيم نوع تاریخ</a:t>
                      </a:r>
                      <a:r>
                        <a:rPr lang="en-US" sz="1100" b="1" dirty="0">
                          <a:effectLst/>
                          <a:latin typeface="+mn-lt"/>
                          <a:cs typeface="B Nazanin" panose="00000400000000000000" pitchFamily="2" charset="-78"/>
                        </a:rPr>
                        <a:t>; </a:t>
                      </a:r>
                      <a:r>
                        <a:rPr lang="fa-IR" sz="1100" b="1" dirty="0">
                          <a:effectLst/>
                          <a:latin typeface="+mn-lt"/>
                          <a:cs typeface="B Nazanin" panose="00000400000000000000" pitchFamily="2" charset="-78"/>
                        </a:rPr>
                        <a:t>انتخاب­هاي در دسترس:"</a:t>
                      </a:r>
                      <a:r>
                        <a:rPr lang="en-US" sz="1100" b="1" dirty="0">
                          <a:effectLst/>
                          <a:latin typeface="+mn-lt"/>
                          <a:cs typeface="B Nazanin" panose="00000400000000000000" pitchFamily="2" charset="-78"/>
                        </a:rPr>
                        <a:t>SOLAR</a:t>
                      </a:r>
                      <a:r>
                        <a:rPr lang="fa-IR" sz="1100" b="1" dirty="0">
                          <a:effectLst/>
                          <a:latin typeface="+mn-lt"/>
                          <a:cs typeface="B Nazanin" panose="00000400000000000000" pitchFamily="2" charset="-78"/>
                        </a:rPr>
                        <a:t>"(هجري شمسي) و"</a:t>
                      </a:r>
                      <a:r>
                        <a:rPr lang="en-US" sz="1100" b="1" dirty="0">
                          <a:effectLst/>
                          <a:latin typeface="+mn-lt"/>
                          <a:cs typeface="B Nazanin" panose="00000400000000000000" pitchFamily="2" charset="-78"/>
                        </a:rPr>
                        <a:t>CHRISTIAN</a:t>
                      </a:r>
                      <a:r>
                        <a:rPr lang="fa-IR" sz="1100" b="1" dirty="0">
                          <a:effectLst/>
                          <a:latin typeface="+mn-lt"/>
                          <a:cs typeface="B Nazanin" panose="00000400000000000000" pitchFamily="2" charset="-78"/>
                        </a:rPr>
                        <a:t>"(ميلادي).</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124547439"/>
                  </a:ext>
                </a:extLst>
              </a:tr>
              <a:tr h="223901">
                <a:tc>
                  <a:txBody>
                    <a:bodyPr/>
                    <a:lstStyle/>
                    <a:p>
                      <a:pPr algn="justLow" rtl="1"/>
                      <a:r>
                        <a:rPr lang="en-US" sz="1100" b="1">
                          <a:effectLst/>
                          <a:latin typeface="+mn-lt"/>
                          <a:cs typeface="B Nazanin" panose="00000400000000000000" pitchFamily="2" charset="-78"/>
                        </a:rPr>
                        <a:t>DATE</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تنظيم تاريخ</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266039108"/>
                  </a:ext>
                </a:extLst>
              </a:tr>
              <a:tr h="223901">
                <a:tc>
                  <a:txBody>
                    <a:bodyPr/>
                    <a:lstStyle/>
                    <a:p>
                      <a:pPr algn="justLow" rtl="1"/>
                      <a:r>
                        <a:rPr lang="en-US" sz="1100" b="1">
                          <a:effectLst/>
                          <a:latin typeface="+mn-lt"/>
                          <a:cs typeface="B Nazanin" panose="00000400000000000000" pitchFamily="2" charset="-78"/>
                        </a:rPr>
                        <a:t>TIME</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تنظيم زمان</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4090625369"/>
                  </a:ext>
                </a:extLst>
              </a:tr>
              <a:tr h="223901">
                <a:tc>
                  <a:txBody>
                    <a:bodyPr/>
                    <a:lstStyle/>
                    <a:p>
                      <a:pPr algn="justLow" rtl="1"/>
                      <a:r>
                        <a:rPr lang="en-US" sz="1100" b="1">
                          <a:effectLst/>
                          <a:latin typeface="+mn-lt"/>
                          <a:cs typeface="B Nazanin" panose="00000400000000000000" pitchFamily="2" charset="-78"/>
                        </a:rPr>
                        <a:t>BED NUMBER</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تنظیم شماره تخت بيمار </a:t>
                      </a:r>
                      <a:r>
                        <a:rPr lang="en-US" sz="1100" b="1" dirty="0">
                          <a:effectLst/>
                          <a:latin typeface="+mn-lt"/>
                          <a:cs typeface="B Nazanin" panose="00000400000000000000" pitchFamily="2" charset="-78"/>
                        </a:rPr>
                        <a:t>;</a:t>
                      </a:r>
                      <a:r>
                        <a:rPr lang="fa-IR" sz="1100" b="1" dirty="0">
                          <a:effectLst/>
                          <a:latin typeface="+mn-lt"/>
                          <a:cs typeface="B Nazanin" panose="00000400000000000000" pitchFamily="2" charset="-78"/>
                        </a:rPr>
                        <a:t> انتخاب­هاي در دسترس : 1تا150</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4255009718"/>
                  </a:ext>
                </a:extLst>
              </a:tr>
              <a:tr h="373413">
                <a:tc>
                  <a:txBody>
                    <a:bodyPr/>
                    <a:lstStyle/>
                    <a:p>
                      <a:pPr algn="justLow" rtl="1"/>
                      <a:r>
                        <a:rPr lang="en-US" sz="1100" b="1" dirty="0">
                          <a:effectLst/>
                          <a:latin typeface="+mn-lt"/>
                          <a:cs typeface="B Nazanin" panose="00000400000000000000" pitchFamily="2" charset="-78"/>
                        </a:rPr>
                        <a:t>PATIENT CAT.</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a:effectLst/>
                          <a:latin typeface="+mn-lt"/>
                          <a:cs typeface="B Nazanin" panose="00000400000000000000" pitchFamily="2" charset="-78"/>
                        </a:rPr>
                        <a:t>تنظیم مد بیمار </a:t>
                      </a:r>
                      <a:r>
                        <a:rPr lang="en-US" sz="1100" b="1">
                          <a:effectLst/>
                          <a:latin typeface="+mn-lt"/>
                          <a:cs typeface="B Nazanin" panose="00000400000000000000" pitchFamily="2" charset="-78"/>
                        </a:rPr>
                        <a:t>; </a:t>
                      </a:r>
                      <a:r>
                        <a:rPr lang="fa-IR" sz="1100" b="1">
                          <a:effectLst/>
                          <a:latin typeface="+mn-lt"/>
                          <a:cs typeface="B Nazanin" panose="00000400000000000000" pitchFamily="2" charset="-78"/>
                        </a:rPr>
                        <a:t>انتخاب هاي در دسترس:</a:t>
                      </a:r>
                      <a:r>
                        <a:rPr lang="en-US" sz="1100" b="1">
                          <a:effectLst/>
                          <a:latin typeface="+mn-lt"/>
                          <a:cs typeface="B Nazanin" panose="00000400000000000000" pitchFamily="2" charset="-78"/>
                        </a:rPr>
                        <a:t>ADULT</a:t>
                      </a:r>
                      <a:r>
                        <a:rPr lang="fa-IR" sz="1100" b="1">
                          <a:effectLst/>
                          <a:latin typeface="+mn-lt"/>
                          <a:cs typeface="B Nazanin" panose="00000400000000000000" pitchFamily="2" charset="-78"/>
                        </a:rPr>
                        <a:t> (بزرگسال)، </a:t>
                      </a:r>
                      <a:r>
                        <a:rPr lang="en-US" sz="1100" b="1">
                          <a:effectLst/>
                          <a:latin typeface="+mn-lt"/>
                          <a:cs typeface="B Nazanin" panose="00000400000000000000" pitchFamily="2" charset="-78"/>
                        </a:rPr>
                        <a:t>NEONATE</a:t>
                      </a:r>
                      <a:r>
                        <a:rPr lang="fa-IR" sz="1100" b="1">
                          <a:effectLst/>
                          <a:latin typeface="+mn-lt"/>
                          <a:cs typeface="B Nazanin" panose="00000400000000000000" pitchFamily="2" charset="-78"/>
                        </a:rPr>
                        <a:t> (نوزاد)،</a:t>
                      </a:r>
                      <a:r>
                        <a:rPr lang="en-US" sz="1100" b="1">
                          <a:effectLst/>
                          <a:latin typeface="+mn-lt"/>
                          <a:cs typeface="B Nazanin" panose="00000400000000000000" pitchFamily="2" charset="-78"/>
                        </a:rPr>
                        <a:t>PEDIATRIC</a:t>
                      </a:r>
                      <a:r>
                        <a:rPr lang="fa-IR" sz="1100" b="1">
                          <a:effectLst/>
                          <a:latin typeface="+mn-lt"/>
                          <a:cs typeface="B Nazanin" panose="00000400000000000000" pitchFamily="2" charset="-78"/>
                        </a:rPr>
                        <a:t> (کودک) مي باشد.</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066178166"/>
                  </a:ext>
                </a:extLst>
              </a:tr>
              <a:tr h="447803">
                <a:tc>
                  <a:txBody>
                    <a:bodyPr/>
                    <a:lstStyle/>
                    <a:p>
                      <a:pPr algn="justLow" rtl="1"/>
                      <a:r>
                        <a:rPr lang="en-US" sz="1100" b="1" dirty="0">
                          <a:effectLst/>
                          <a:latin typeface="+mn-lt"/>
                          <a:cs typeface="B Nazanin" panose="00000400000000000000" pitchFamily="2" charset="-78"/>
                        </a:rPr>
                        <a:t>BACKLIGHT</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تنظیم نور صفحه نمایش </a:t>
                      </a:r>
                      <a:r>
                        <a:rPr lang="en-US" sz="1100" b="1" dirty="0">
                          <a:effectLst/>
                          <a:latin typeface="+mn-lt"/>
                          <a:cs typeface="B Nazanin" panose="00000400000000000000" pitchFamily="2" charset="-78"/>
                        </a:rPr>
                        <a:t>;  </a:t>
                      </a:r>
                      <a:r>
                        <a:rPr lang="fa-IR" sz="1100" b="1" dirty="0">
                          <a:effectLst/>
                          <a:latin typeface="+mn-lt"/>
                          <a:cs typeface="B Nazanin" panose="00000400000000000000" pitchFamily="2" charset="-78"/>
                        </a:rPr>
                        <a:t>انتخاب هاي در دسترس براي مانيتور 18اینچ از 1 تا 8</a:t>
                      </a:r>
                      <a:endParaRPr lang="en-US" sz="1200" b="1" dirty="0">
                        <a:effectLst/>
                        <a:latin typeface="+mn-lt"/>
                        <a:cs typeface="B Nazanin" panose="00000400000000000000" pitchFamily="2" charset="-78"/>
                      </a:endParaRPr>
                    </a:p>
                    <a:p>
                      <a:pPr algn="r" rtl="1"/>
                      <a:r>
                        <a:rPr lang="fa-IR" sz="1100" b="1" dirty="0">
                          <a:effectLst/>
                          <a:latin typeface="+mn-lt"/>
                          <a:cs typeface="B Nazanin" panose="00000400000000000000" pitchFamily="2" charset="-78"/>
                        </a:rPr>
                        <a:t> براي سيستم  12و10اینچ از 1 تا 6 </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300187890"/>
                  </a:ext>
                </a:extLst>
              </a:tr>
              <a:tr h="259215">
                <a:tc>
                  <a:txBody>
                    <a:bodyPr/>
                    <a:lstStyle/>
                    <a:p>
                      <a:pPr algn="justLow" rtl="1"/>
                      <a:r>
                        <a:rPr lang="en-US" sz="1100" b="1" dirty="0">
                          <a:effectLst/>
                          <a:latin typeface="+mn-lt"/>
                          <a:cs typeface="B Nazanin" panose="00000400000000000000" pitchFamily="2" charset="-78"/>
                        </a:rPr>
                        <a:t>MAIN DISPLAY</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انتخاب صفحه </a:t>
                      </a:r>
                      <a:r>
                        <a:rPr lang="en-US" sz="1100" b="1" dirty="0">
                          <a:effectLst/>
                          <a:latin typeface="+mn-lt"/>
                          <a:cs typeface="B Nazanin" panose="00000400000000000000" pitchFamily="2" charset="-78"/>
                        </a:rPr>
                        <a:t>; </a:t>
                      </a:r>
                      <a:r>
                        <a:rPr lang="fa-IR" sz="1100" b="1" dirty="0">
                          <a:effectLst/>
                          <a:latin typeface="+mn-lt"/>
                          <a:cs typeface="B Nazanin" panose="00000400000000000000" pitchFamily="2" charset="-78"/>
                        </a:rPr>
                        <a:t>در زمان غير فعال بودن ماژول </a:t>
                      </a:r>
                      <a:r>
                        <a:rPr lang="en-US" sz="1100" b="1" dirty="0">
                          <a:effectLst/>
                          <a:latin typeface="+mn-lt"/>
                          <a:cs typeface="B Nazanin" panose="00000400000000000000" pitchFamily="2" charset="-78"/>
                        </a:rPr>
                        <a:t>IBP </a:t>
                      </a:r>
                      <a:r>
                        <a:rPr lang="fa-IR" sz="1100" b="1" dirty="0">
                          <a:effectLst/>
                          <a:latin typeface="+mn-lt"/>
                          <a:cs typeface="B Nazanin" panose="00000400000000000000" pitchFamily="2" charset="-78"/>
                        </a:rPr>
                        <a:t> صفحات قابل انتخاب:  </a:t>
                      </a:r>
                      <a:r>
                        <a:rPr lang="en-US" sz="1100" b="1" dirty="0">
                          <a:effectLst/>
                          <a:latin typeface="+mn-lt"/>
                          <a:cs typeface="B Nazanin" panose="00000400000000000000" pitchFamily="2" charset="-78"/>
                        </a:rPr>
                        <a:t>PAGE1  </a:t>
                      </a:r>
                      <a:r>
                        <a:rPr lang="fa-IR" sz="1100" b="1" dirty="0">
                          <a:effectLst/>
                          <a:latin typeface="+mn-lt"/>
                          <a:cs typeface="B Nazanin" panose="00000400000000000000" pitchFamily="2" charset="-78"/>
                        </a:rPr>
                        <a:t>تا </a:t>
                      </a:r>
                      <a:r>
                        <a:rPr lang="en-US" sz="1100" b="1" dirty="0">
                          <a:effectLst/>
                          <a:latin typeface="+mn-lt"/>
                          <a:cs typeface="B Nazanin" panose="00000400000000000000" pitchFamily="2" charset="-78"/>
                        </a:rPr>
                        <a:t>PAGE 6 </a:t>
                      </a:r>
                      <a:r>
                        <a:rPr lang="fa-IR" sz="1100" b="1" dirty="0">
                          <a:effectLst/>
                          <a:latin typeface="+mn-lt"/>
                          <a:cs typeface="B Nazanin" panose="00000400000000000000" pitchFamily="2" charset="-78"/>
                        </a:rPr>
                        <a:t>مي باشد. در زمان فعال بودن ماژول </a:t>
                      </a:r>
                      <a:r>
                        <a:rPr lang="en-US" sz="1100" b="1" dirty="0">
                          <a:effectLst/>
                          <a:latin typeface="+mn-lt"/>
                          <a:cs typeface="B Nazanin" panose="00000400000000000000" pitchFamily="2" charset="-78"/>
                        </a:rPr>
                        <a:t>IBP</a:t>
                      </a:r>
                      <a:r>
                        <a:rPr lang="fa-IR" sz="1100" b="1" dirty="0">
                          <a:effectLst/>
                          <a:latin typeface="+mn-lt"/>
                          <a:cs typeface="B Nazanin" panose="00000400000000000000" pitchFamily="2" charset="-78"/>
                        </a:rPr>
                        <a:t>  صفحات قابل انتخاب: </a:t>
                      </a:r>
                      <a:r>
                        <a:rPr lang="en-US" sz="1100" b="1" dirty="0">
                          <a:effectLst/>
                          <a:latin typeface="+mn-lt"/>
                          <a:cs typeface="B Nazanin" panose="00000400000000000000" pitchFamily="2" charset="-78"/>
                        </a:rPr>
                        <a:t>PAGE1</a:t>
                      </a:r>
                      <a:r>
                        <a:rPr lang="fa-IR" sz="1100" b="1" dirty="0">
                          <a:effectLst/>
                          <a:latin typeface="+mn-lt"/>
                          <a:cs typeface="B Nazanin" panose="00000400000000000000" pitchFamily="2" charset="-78"/>
                        </a:rPr>
                        <a:t> تا </a:t>
                      </a:r>
                      <a:r>
                        <a:rPr lang="en-US" sz="1100" b="1" dirty="0">
                          <a:effectLst/>
                          <a:latin typeface="+mn-lt"/>
                          <a:cs typeface="B Nazanin" panose="00000400000000000000" pitchFamily="2" charset="-78"/>
                        </a:rPr>
                        <a:t>PAGE9 </a:t>
                      </a:r>
                      <a:r>
                        <a:rPr lang="fa-IR" sz="1100" b="1" dirty="0">
                          <a:effectLst/>
                          <a:latin typeface="+mn-lt"/>
                          <a:cs typeface="B Nazanin" panose="00000400000000000000" pitchFamily="2" charset="-78"/>
                        </a:rPr>
                        <a:t>و</a:t>
                      </a:r>
                      <a:r>
                        <a:rPr lang="en-US" sz="1100" b="1" dirty="0">
                          <a:effectLst/>
                          <a:latin typeface="+mn-lt"/>
                          <a:cs typeface="B Nazanin" panose="00000400000000000000" pitchFamily="2" charset="-78"/>
                        </a:rPr>
                        <a:t>PUMP PAGE </a:t>
                      </a:r>
                      <a:r>
                        <a:rPr lang="fa-IR" sz="1100" b="1" dirty="0">
                          <a:effectLst/>
                          <a:latin typeface="+mn-lt"/>
                          <a:cs typeface="B Nazanin" panose="00000400000000000000" pitchFamily="2" charset="-78"/>
                        </a:rPr>
                        <a:t>مي باشد.</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887047386"/>
                  </a:ext>
                </a:extLst>
              </a:tr>
              <a:tr h="276836">
                <a:tc>
                  <a:txBody>
                    <a:bodyPr/>
                    <a:lstStyle/>
                    <a:p>
                      <a:pPr algn="justLow" rtl="1"/>
                      <a:r>
                        <a:rPr lang="en-US" sz="1100" b="1">
                          <a:effectLst/>
                          <a:latin typeface="+mn-lt"/>
                          <a:cs typeface="B Nazanin" panose="00000400000000000000" pitchFamily="2" charset="-78"/>
                        </a:rPr>
                        <a:t>DISPLAY OFF</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خاموش کردن نور صفحه نمایش </a:t>
                      </a:r>
                      <a:r>
                        <a:rPr lang="en-US" sz="1100" b="1" dirty="0">
                          <a:effectLst/>
                          <a:latin typeface="+mn-lt"/>
                          <a:cs typeface="B Nazanin" panose="00000400000000000000" pitchFamily="2" charset="-78"/>
                        </a:rPr>
                        <a:t>;</a:t>
                      </a:r>
                      <a:r>
                        <a:rPr lang="fa-IR" sz="1100" b="1" dirty="0">
                          <a:effectLst/>
                          <a:latin typeface="+mn-lt"/>
                          <a:cs typeface="B Nazanin" panose="00000400000000000000" pitchFamily="2" charset="-78"/>
                        </a:rPr>
                        <a:t>  نمايشگر تا زماني که کليدي فشرده نشده و يا آلارمي اتفاق نيفتاده است، خاموش مي­شود. اگر</a:t>
                      </a:r>
                      <a:r>
                        <a:rPr lang="en-US" sz="1100" b="1" dirty="0">
                          <a:effectLst/>
                          <a:latin typeface="+mn-lt"/>
                          <a:cs typeface="B Nazanin" panose="00000400000000000000" pitchFamily="2" charset="-78"/>
                        </a:rPr>
                        <a:t>Alarm Silence</a:t>
                      </a:r>
                      <a:r>
                        <a:rPr lang="fa-IR" sz="1100" b="1" dirty="0">
                          <a:effectLst/>
                          <a:latin typeface="+mn-lt"/>
                          <a:cs typeface="B Nazanin" panose="00000400000000000000" pitchFamily="2" charset="-78"/>
                        </a:rPr>
                        <a:t> فعال باشد، </a:t>
                      </a:r>
                      <a:r>
                        <a:rPr lang="en-US" sz="1100" b="1" dirty="0">
                          <a:effectLst/>
                          <a:latin typeface="+mn-lt"/>
                          <a:cs typeface="B Nazanin" panose="00000400000000000000" pitchFamily="2" charset="-78"/>
                        </a:rPr>
                        <a:t>Display</a:t>
                      </a:r>
                      <a:r>
                        <a:rPr lang="fa-IR" sz="1100" b="1" dirty="0">
                          <a:effectLst/>
                          <a:latin typeface="+mn-lt"/>
                          <a:cs typeface="B Nazanin" panose="00000400000000000000" pitchFamily="2" charset="-78"/>
                        </a:rPr>
                        <a:t> خاموش نمي شود.</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275681180"/>
                  </a:ext>
                </a:extLst>
              </a:tr>
              <a:tr h="223901">
                <a:tc>
                  <a:txBody>
                    <a:bodyPr/>
                    <a:lstStyle/>
                    <a:p>
                      <a:pPr algn="justLow" rtl="1"/>
                      <a:r>
                        <a:rPr lang="en-US" sz="1100" b="1">
                          <a:effectLst/>
                          <a:latin typeface="+mn-lt"/>
                          <a:cs typeface="B Nazanin" panose="00000400000000000000" pitchFamily="2" charset="-78"/>
                        </a:rPr>
                        <a:t>TOUCH SOUND</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صداي مربوط به عملکرد </a:t>
                      </a:r>
                      <a:r>
                        <a:rPr lang="en-US" sz="1100" b="1" dirty="0">
                          <a:effectLst/>
                          <a:latin typeface="+mn-lt"/>
                          <a:cs typeface="B Nazanin" panose="00000400000000000000" pitchFamily="2" charset="-78"/>
                        </a:rPr>
                        <a:t>Touch ; </a:t>
                      </a:r>
                      <a:r>
                        <a:rPr lang="fa-IR" sz="1100" b="1" dirty="0">
                          <a:effectLst/>
                          <a:latin typeface="+mn-lt"/>
                          <a:cs typeface="B Nazanin" panose="00000400000000000000" pitchFamily="2" charset="-78"/>
                        </a:rPr>
                        <a:t>انتخاب هاي قابل دسترس 1تا 3 و </a:t>
                      </a:r>
                      <a:r>
                        <a:rPr lang="en-US" sz="1100" b="1" dirty="0">
                          <a:effectLst/>
                          <a:latin typeface="+mn-lt"/>
                          <a:cs typeface="B Nazanin" panose="00000400000000000000" pitchFamily="2" charset="-78"/>
                        </a:rPr>
                        <a:t>OFF</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1484325542"/>
                  </a:ext>
                </a:extLst>
              </a:tr>
              <a:tr h="489163">
                <a:tc>
                  <a:txBody>
                    <a:bodyPr/>
                    <a:lstStyle/>
                    <a:p>
                      <a:pPr algn="justLow" rtl="1"/>
                      <a:r>
                        <a:rPr lang="en-US" sz="1100" b="1">
                          <a:effectLst/>
                          <a:latin typeface="+mn-lt"/>
                          <a:cs typeface="B Nazanin" panose="00000400000000000000" pitchFamily="2" charset="-78"/>
                        </a:rPr>
                        <a:t>LOAD DEFAULT</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بازگردانی  تنظیمات کارخانه </a:t>
                      </a:r>
                      <a:r>
                        <a:rPr lang="en-US" sz="1100" b="1" dirty="0">
                          <a:effectLst/>
                          <a:latin typeface="+mn-lt"/>
                          <a:cs typeface="B Nazanin" panose="00000400000000000000" pitchFamily="2" charset="-78"/>
                        </a:rPr>
                        <a:t>; </a:t>
                      </a:r>
                      <a:endParaRPr lang="en-US" sz="1200" b="1" dirty="0">
                        <a:effectLst/>
                        <a:latin typeface="+mn-lt"/>
                        <a:cs typeface="B Nazanin" panose="00000400000000000000" pitchFamily="2" charset="-78"/>
                      </a:endParaRPr>
                    </a:p>
                    <a:p>
                      <a:pPr algn="justLow" rtl="1"/>
                      <a:r>
                        <a:rPr lang="fa-IR" sz="1100" b="1" dirty="0">
                          <a:effectLst/>
                          <a:latin typeface="+mn-lt"/>
                          <a:cs typeface="B Nazanin" panose="00000400000000000000" pitchFamily="2" charset="-78"/>
                        </a:rPr>
                        <a:t>اگر هر کدام از اين موارد انتخاب شود، کليه تنظيمات بر اساس پيشنهاد شرکت سازنده براي پارامتر مورد نظر انتخاب مي­شود. (براي آشنايي با تنظيمات پيش فرض به </a:t>
                      </a:r>
                      <a:r>
                        <a:rPr lang="en-US" sz="1100" b="1" dirty="0">
                          <a:effectLst/>
                          <a:latin typeface="+mn-lt"/>
                          <a:cs typeface="B Nazanin" panose="00000400000000000000" pitchFamily="2" charset="-78"/>
                        </a:rPr>
                        <a:t>APPENDIX I</a:t>
                      </a:r>
                      <a:r>
                        <a:rPr lang="fa-IR" sz="1100" b="1" dirty="0">
                          <a:effectLst/>
                          <a:latin typeface="+mn-lt"/>
                          <a:cs typeface="B Nazanin" panose="00000400000000000000" pitchFamily="2" charset="-78"/>
                        </a:rPr>
                        <a:t> مراجعه کنيد).</a:t>
                      </a:r>
                      <a:endParaRPr lang="en-US" sz="1200" b="1"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1824448514"/>
                  </a:ext>
                </a:extLst>
              </a:tr>
              <a:tr h="234892">
                <a:tc>
                  <a:txBody>
                    <a:bodyPr/>
                    <a:lstStyle/>
                    <a:p>
                      <a:pPr algn="justLow" rtl="1"/>
                      <a:r>
                        <a:rPr lang="en-US" sz="1100" b="1">
                          <a:effectLst/>
                          <a:latin typeface="+mn-lt"/>
                          <a:cs typeface="B Nazanin" panose="00000400000000000000" pitchFamily="2" charset="-78"/>
                        </a:rPr>
                        <a:t>CLEAR MEMORY</a:t>
                      </a:r>
                      <a:endParaRPr lang="en-US" sz="1200" b="1">
                        <a:effectLst/>
                        <a:latin typeface="+mn-lt"/>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100" b="1" dirty="0">
                          <a:effectLst/>
                          <a:latin typeface="+mn-lt"/>
                          <a:cs typeface="B Nazanin" panose="00000400000000000000" pitchFamily="2" charset="-78"/>
                        </a:rPr>
                        <a:t>حذف اطلاعات ذخيره شده در سيستم </a:t>
                      </a:r>
                      <a:endParaRPr lang="en-US" sz="1200" b="1" dirty="0">
                        <a:effectLst/>
                        <a:latin typeface="+mn-lt"/>
                        <a:cs typeface="B Nazanin" panose="00000400000000000000" pitchFamily="2" charset="-78"/>
                      </a:endParaRPr>
                    </a:p>
                  </a:txBody>
                  <a:tcPr marL="68580" marR="68580" marT="0" marB="0"/>
                </a:tc>
                <a:extLst>
                  <a:ext uri="{0D108BD9-81ED-4DB2-BD59-A6C34878D82A}">
                    <a16:rowId xmlns:a16="http://schemas.microsoft.com/office/drawing/2014/main" val="3025744167"/>
                  </a:ext>
                </a:extLst>
              </a:tr>
            </a:tbl>
          </a:graphicData>
        </a:graphic>
      </p:graphicFrame>
    </p:spTree>
    <p:extLst>
      <p:ext uri="{BB962C8B-B14F-4D97-AF65-F5344CB8AC3E}">
        <p14:creationId xmlns:p14="http://schemas.microsoft.com/office/powerpoint/2010/main" val="160720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4853031" y="1207906"/>
            <a:ext cx="6149130" cy="523220"/>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مشخصات بیمار  </a:t>
            </a:r>
            <a:r>
              <a:rPr lang="en-US" sz="2800" dirty="0">
                <a:latin typeface="Arial" panose="020B0604020202020204" pitchFamily="34" charset="0"/>
                <a:cs typeface="B Titr" panose="00000700000000000000" pitchFamily="2" charset="-78"/>
              </a:rPr>
              <a:t>(</a:t>
            </a:r>
            <a:r>
              <a:rPr lang="en-US" sz="2800" b="1" kern="0" dirty="0">
                <a:cs typeface="B Nazanin" panose="00000400000000000000" pitchFamily="2" charset="-78"/>
              </a:rPr>
              <a:t>PATIENT INFORMATION)</a:t>
            </a:r>
          </a:p>
        </p:txBody>
      </p:sp>
      <p:pic>
        <p:nvPicPr>
          <p:cNvPr id="7" name="Picture 6">
            <a:extLst>
              <a:ext uri="{FF2B5EF4-FFF2-40B4-BE49-F238E27FC236}">
                <a16:creationId xmlns:a16="http://schemas.microsoft.com/office/drawing/2014/main" id="{BD668F66-F4E7-5030-A121-FC8A29A39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525" y="1969097"/>
            <a:ext cx="6354583" cy="1816759"/>
          </a:xfrm>
          <a:prstGeom prst="rect">
            <a:avLst/>
          </a:prstGeom>
          <a:noFill/>
          <a:ln>
            <a:noFill/>
          </a:ln>
        </p:spPr>
      </p:pic>
      <p:pic>
        <p:nvPicPr>
          <p:cNvPr id="8" name="Picture 7">
            <a:extLst>
              <a:ext uri="{FF2B5EF4-FFF2-40B4-BE49-F238E27FC236}">
                <a16:creationId xmlns:a16="http://schemas.microsoft.com/office/drawing/2014/main" id="{27920B5A-33C7-1F48-A07A-3AB04990F4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8672" y="3938194"/>
            <a:ext cx="6346436" cy="1816759"/>
          </a:xfrm>
          <a:prstGeom prst="rect">
            <a:avLst/>
          </a:prstGeom>
          <a:noFill/>
          <a:ln>
            <a:noFill/>
          </a:ln>
        </p:spPr>
      </p:pic>
    </p:spTree>
    <p:extLst>
      <p:ext uri="{BB962C8B-B14F-4D97-AF65-F5344CB8AC3E}">
        <p14:creationId xmlns:p14="http://schemas.microsoft.com/office/powerpoint/2010/main" val="2577099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0E23-E801-3F2F-691D-30D7370B62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74E14A-437D-FDD4-0C92-FDBB0D4430D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E84802-9BB2-02D1-0DA5-52694A882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7" name="TextBox 6">
            <a:extLst>
              <a:ext uri="{FF2B5EF4-FFF2-40B4-BE49-F238E27FC236}">
                <a16:creationId xmlns:a16="http://schemas.microsoft.com/office/drawing/2014/main" id="{1C39C3C6-C828-3928-6460-1DABAC2AC4C5}"/>
              </a:ext>
            </a:extLst>
          </p:cNvPr>
          <p:cNvSpPr txBox="1"/>
          <p:nvPr/>
        </p:nvSpPr>
        <p:spPr>
          <a:xfrm>
            <a:off x="4853031" y="1207906"/>
            <a:ext cx="6149130" cy="523220"/>
          </a:xfrm>
          <a:prstGeom prst="rect">
            <a:avLst/>
          </a:prstGeom>
          <a:noFill/>
        </p:spPr>
        <p:txBody>
          <a:bodyPr wrap="square">
            <a:spAutoFit/>
          </a:bodyPr>
          <a:lstStyle/>
          <a:p>
            <a:pPr algn="r" rtl="1"/>
            <a:r>
              <a:rPr lang="en-US" sz="2800" b="1" kern="0" dirty="0">
                <a:cs typeface="B Nazanin" panose="00000400000000000000" pitchFamily="2" charset="-78"/>
              </a:rPr>
              <a:t>ALARM Recall</a:t>
            </a:r>
          </a:p>
        </p:txBody>
      </p:sp>
      <p:pic>
        <p:nvPicPr>
          <p:cNvPr id="8" name="Picture 7">
            <a:extLst>
              <a:ext uri="{FF2B5EF4-FFF2-40B4-BE49-F238E27FC236}">
                <a16:creationId xmlns:a16="http://schemas.microsoft.com/office/drawing/2014/main" id="{AABD4A11-7552-802A-2C36-A741E9AF2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567" y="1971415"/>
            <a:ext cx="9018864" cy="2111146"/>
          </a:xfrm>
          <a:prstGeom prst="rect">
            <a:avLst/>
          </a:prstGeom>
        </p:spPr>
      </p:pic>
      <p:sp>
        <p:nvSpPr>
          <p:cNvPr id="9" name="Rectangle 2">
            <a:extLst>
              <a:ext uri="{FF2B5EF4-FFF2-40B4-BE49-F238E27FC236}">
                <a16:creationId xmlns:a16="http://schemas.microsoft.com/office/drawing/2014/main" id="{D96D95A0-2531-35C4-F3CA-683A5D827D8C}"/>
              </a:ext>
            </a:extLst>
          </p:cNvPr>
          <p:cNvSpPr>
            <a:spLocks noChangeArrowheads="1"/>
          </p:cNvSpPr>
          <p:nvPr/>
        </p:nvSpPr>
        <p:spPr bwMode="auto">
          <a:xfrm>
            <a:off x="838200" y="4228351"/>
            <a:ext cx="10214884" cy="181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rtl="1">
              <a:lnSpc>
                <a:spcPct val="150000"/>
              </a:lnSpc>
              <a:spcBef>
                <a:spcPct val="0"/>
              </a:spcBef>
              <a:buClrTx/>
              <a:buSzTx/>
              <a:buFontTx/>
              <a:buNone/>
            </a:pPr>
            <a:r>
              <a:rPr lang="fa-IR" altLang="en-US" sz="1800" dirty="0">
                <a:solidFill>
                  <a:srgbClr val="000000"/>
                </a:solidFill>
                <a:latin typeface="Times New Roman" panose="02020603050405020304" pitchFamily="18" charset="0"/>
                <a:cs typeface="B Nazanin" panose="00000400000000000000" pitchFamily="2" charset="-78"/>
              </a:rPr>
              <a:t>به طور کلی در این پنجره  اطلاعات مربوط به 20 آلارم گذشته ذخیره می شود که در هر صفحه قابليت مشاهده حداکثر هفت آلارم وجود دارد.</a:t>
            </a:r>
            <a:endParaRPr lang="en-US" altLang="en-US" sz="1800" dirty="0">
              <a:solidFill>
                <a:srgbClr val="000000"/>
              </a:solidFill>
              <a:latin typeface="Times New Roman" panose="02020603050405020304" pitchFamily="18" charset="0"/>
              <a:cs typeface="B Nazanin" panose="00000400000000000000" pitchFamily="2" charset="-78"/>
            </a:endParaRPr>
          </a:p>
          <a:p>
            <a:pPr marL="285750" indent="-285750" algn="just" rtl="1">
              <a:tabLst>
                <a:tab pos="-3810" algn="ctr"/>
                <a:tab pos="2969895" algn="ctr"/>
              </a:tabLst>
            </a:pPr>
            <a:r>
              <a:rPr lang="fa-IR" sz="1800"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rPr>
              <a:t>مقدار پارامتري که باعث بوجود آمدن آلارم شده است، به رنگ قرمز نمايش داده می شود .</a:t>
            </a:r>
            <a:endParaRPr lang="en-US" sz="1800" dirty="0">
              <a:effectLst/>
              <a:latin typeface="Times New Roman" panose="02020603050405020304" pitchFamily="18" charset="0"/>
              <a:ea typeface="Times New Roman" panose="02020603050405020304" pitchFamily="18" charset="0"/>
            </a:endParaRPr>
          </a:p>
          <a:p>
            <a:pPr marL="285750" indent="-285750" algn="just" rtl="1">
              <a:tabLst>
                <a:tab pos="-3810" algn="ctr"/>
                <a:tab pos="2969895" algn="ctr"/>
              </a:tabLst>
            </a:pPr>
            <a:r>
              <a:rPr lang="fa-IR" sz="1800"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rPr>
              <a:t>مقدار پارامتري که قبلا از محدوده مجاز خارج شده و همچنان آلارم آن باقي مانده، در آلارم جديد با رنگ زرد نشان داده</a:t>
            </a:r>
            <a:r>
              <a:rPr lang="en-US" sz="1800"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rPr>
              <a:t> </a:t>
            </a:r>
            <a:r>
              <a:rPr lang="fa-IR" sz="1800" dirty="0">
                <a:solidFill>
                  <a:srgbClr val="000000"/>
                </a:solidFill>
                <a:effectLst/>
                <a:latin typeface="B Nazanin" panose="00000400000000000000" pitchFamily="2" charset="-78"/>
                <a:ea typeface="Times New Roman" panose="02020603050405020304" pitchFamily="18" charset="0"/>
              </a:rPr>
              <a:t>می شود.</a:t>
            </a:r>
            <a:endParaRPr lang="en-US" sz="1800" dirty="0">
              <a:effectLst/>
              <a:latin typeface="Times New Roman" panose="02020603050405020304" pitchFamily="18" charset="0"/>
              <a:ea typeface="Times New Roman" panose="02020603050405020304" pitchFamily="18" charset="0"/>
            </a:endParaRPr>
          </a:p>
          <a:p>
            <a:pPr marL="285750" indent="-285750" algn="just" rtl="1">
              <a:tabLst>
                <a:tab pos="-3810" algn="ctr"/>
                <a:tab pos="2969895" algn="ctr"/>
              </a:tabLst>
            </a:pPr>
            <a:r>
              <a:rPr lang="fa-IR" sz="1800" dirty="0">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rPr>
              <a:t>مقدار پارامتری که آلارم آن غير فعال است به رنگ سفيد نشان داده می شود.</a:t>
            </a:r>
            <a:endParaRPr lang="en-US" sz="1800" dirty="0">
              <a:effectLst/>
              <a:latin typeface="Times New Roman" panose="02020603050405020304" pitchFamily="18" charset="0"/>
              <a:ea typeface="Times New Roman" panose="02020603050405020304" pitchFamily="18" charset="0"/>
            </a:endParaRPr>
          </a:p>
          <a:p>
            <a:pPr algn="just" rtl="1">
              <a:lnSpc>
                <a:spcPct val="150000"/>
              </a:lnSpc>
              <a:spcBef>
                <a:spcPct val="0"/>
              </a:spcBef>
              <a:buClrTx/>
              <a:buSzTx/>
              <a:buFontTx/>
              <a:buNone/>
            </a:pPr>
            <a:endParaRPr lang="en-US" altLang="en-US" sz="2000" b="1" dirty="0">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245499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9068499" y="1207906"/>
            <a:ext cx="1933662" cy="523220"/>
          </a:xfrm>
          <a:prstGeom prst="rect">
            <a:avLst/>
          </a:prstGeom>
          <a:noFill/>
        </p:spPr>
        <p:txBody>
          <a:bodyPr wrap="square">
            <a:spAutoFit/>
          </a:bodyPr>
          <a:lstStyle/>
          <a:p>
            <a:pPr algn="r" rtl="1"/>
            <a:r>
              <a:rPr lang="en-US" sz="2800" b="1" kern="0" dirty="0">
                <a:cs typeface="B Nazanin" panose="00000400000000000000" pitchFamily="2" charset="-78"/>
              </a:rPr>
              <a:t>EVENT LOG</a:t>
            </a:r>
          </a:p>
        </p:txBody>
      </p:sp>
      <p:pic>
        <p:nvPicPr>
          <p:cNvPr id="2" name="Picture 1">
            <a:extLst>
              <a:ext uri="{FF2B5EF4-FFF2-40B4-BE49-F238E27FC236}">
                <a16:creationId xmlns:a16="http://schemas.microsoft.com/office/drawing/2014/main" id="{70EE4889-AEFB-BF96-EF44-E96F88C5CA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810" y="1961193"/>
            <a:ext cx="9060958" cy="2587245"/>
          </a:xfrm>
          <a:prstGeom prst="rect">
            <a:avLst/>
          </a:prstGeom>
          <a:noFill/>
          <a:ln>
            <a:noFill/>
          </a:ln>
        </p:spPr>
      </p:pic>
      <p:sp>
        <p:nvSpPr>
          <p:cNvPr id="6" name="TextBox 5">
            <a:extLst>
              <a:ext uri="{FF2B5EF4-FFF2-40B4-BE49-F238E27FC236}">
                <a16:creationId xmlns:a16="http://schemas.microsoft.com/office/drawing/2014/main" id="{5936306C-0F57-04C2-1B30-41CC40BDD045}"/>
              </a:ext>
            </a:extLst>
          </p:cNvPr>
          <p:cNvSpPr txBox="1"/>
          <p:nvPr/>
        </p:nvSpPr>
        <p:spPr>
          <a:xfrm>
            <a:off x="3602338" y="4628472"/>
            <a:ext cx="7089430" cy="1200329"/>
          </a:xfrm>
          <a:prstGeom prst="rect">
            <a:avLst/>
          </a:prstGeom>
          <a:noFill/>
        </p:spPr>
        <p:txBody>
          <a:bodyPr wrap="square">
            <a:spAutoFit/>
          </a:bodyPr>
          <a:lstStyle/>
          <a:p>
            <a:pPr algn="r" rtl="1"/>
            <a:r>
              <a:rPr lang="fa-IR" dirty="0">
                <a:solidFill>
                  <a:srgbClr val="000000"/>
                </a:solidFill>
                <a:latin typeface="Times New Roman" panose="02020603050405020304" pitchFamily="18" charset="0"/>
                <a:cs typeface="B Nazanin" panose="00000400000000000000" pitchFamily="2" charset="-78"/>
              </a:rPr>
              <a:t>در این پنجره ، لیست برخی از  تغییرات انجام شده در تنظیمات ماژول ها ، بهمراه ساعت و تاریخ انجام تغییر نمایش داده می شود . </a:t>
            </a:r>
            <a:endParaRPr lang="en-US" dirty="0">
              <a:solidFill>
                <a:srgbClr val="000000"/>
              </a:solidFill>
              <a:latin typeface="Times New Roman" panose="02020603050405020304" pitchFamily="18" charset="0"/>
              <a:cs typeface="B Nazanin" panose="00000400000000000000" pitchFamily="2" charset="-78"/>
            </a:endParaRPr>
          </a:p>
          <a:p>
            <a:pPr algn="r" rtl="1"/>
            <a:endParaRPr lang="en-US" dirty="0">
              <a:solidFill>
                <a:srgbClr val="000000"/>
              </a:solidFill>
              <a:latin typeface="Times New Roman" panose="02020603050405020304" pitchFamily="18" charset="0"/>
              <a:cs typeface="B Nazanin" panose="00000400000000000000" pitchFamily="2" charset="-78"/>
            </a:endParaRPr>
          </a:p>
          <a:p>
            <a:pPr marL="285750" indent="-285750" algn="r" rtl="1">
              <a:buFont typeface="Arial" panose="020B0604020202020204" pitchFamily="34" charset="0"/>
              <a:buChar char="•"/>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نکته : تعداد 100 رکورد در پنجره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EVENT LOG</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ذخیره می شود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6043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9068499" y="1207906"/>
            <a:ext cx="1933662" cy="461665"/>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پنجره رکوردر</a:t>
            </a:r>
            <a:endParaRPr lang="en-US" sz="2400" dirty="0">
              <a:latin typeface="Arial" panose="020B0604020202020204" pitchFamily="34" charset="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5863905" y="1945901"/>
            <a:ext cx="5666762" cy="2966197"/>
          </a:xfrm>
          <a:prstGeom prst="rect">
            <a:avLst/>
          </a:prstGeom>
          <a:noFill/>
        </p:spPr>
        <p:txBody>
          <a:bodyPr wrap="square">
            <a:spAutoFit/>
          </a:bodyPr>
          <a:lstStyle/>
          <a:p>
            <a:pPr algn="r" rtl="1">
              <a:lnSpc>
                <a:spcPct val="150000"/>
              </a:lnSpc>
            </a:pPr>
            <a:r>
              <a:rPr lang="fa-IR" dirty="0">
                <a:solidFill>
                  <a:srgbClr val="000000"/>
                </a:solidFill>
                <a:cs typeface="B Nazanin" panose="00000400000000000000" pitchFamily="2" charset="-78"/>
              </a:rPr>
              <a:t>قابليت</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هاي رکوردگيري در سيستم:</a:t>
            </a:r>
          </a:p>
          <a:p>
            <a:pPr algn="r" rtl="1">
              <a:lnSpc>
                <a:spcPct val="150000"/>
              </a:lnSpc>
            </a:pPr>
            <a:r>
              <a:rPr lang="fa-IR" dirty="0">
                <a:solidFill>
                  <a:srgbClr val="000000"/>
                </a:solidFill>
                <a:cs typeface="B Nazanin" panose="00000400000000000000" pitchFamily="2" charset="-78"/>
              </a:rPr>
              <a:t>■ سرعت رکوردگيري قابل انتخاب بين </a:t>
            </a:r>
            <a:r>
              <a:rPr lang="en-US" dirty="0">
                <a:solidFill>
                  <a:srgbClr val="000000"/>
                </a:solidFill>
                <a:cs typeface="B Nazanin" panose="00000400000000000000" pitchFamily="2" charset="-78"/>
              </a:rPr>
              <a:t>6mm/s , 12.5mm/s , 25mm/s</a:t>
            </a:r>
          </a:p>
          <a:p>
            <a:pPr algn="r" rtl="1">
              <a:lnSpc>
                <a:spcPct val="150000"/>
              </a:lnSpc>
            </a:pP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حداکثر 3 کانال رکوردگيري از شکل موج</a:t>
            </a:r>
          </a:p>
          <a:p>
            <a:pPr algn="r" rtl="1">
              <a:lnSpc>
                <a:spcPct val="150000"/>
              </a:lnSpc>
            </a:pPr>
            <a:r>
              <a:rPr lang="fa-IR" dirty="0">
                <a:solidFill>
                  <a:srgbClr val="000000"/>
                </a:solidFill>
                <a:cs typeface="B Nazanin" panose="00000400000000000000" pitchFamily="2" charset="-78"/>
              </a:rPr>
              <a:t>■ قابليت رکوردگيري به صورت</a:t>
            </a:r>
            <a:r>
              <a:rPr lang="en-US" dirty="0">
                <a:solidFill>
                  <a:srgbClr val="000000"/>
                </a:solidFill>
                <a:cs typeface="B Nazanin" panose="00000400000000000000" pitchFamily="2" charset="-78"/>
              </a:rPr>
              <a:t> real time </a:t>
            </a:r>
            <a:r>
              <a:rPr lang="fa-IR" dirty="0">
                <a:solidFill>
                  <a:srgbClr val="000000"/>
                </a:solidFill>
                <a:cs typeface="B Nazanin" panose="00000400000000000000" pitchFamily="2" charset="-78"/>
              </a:rPr>
              <a:t>يا حالت</a:t>
            </a:r>
            <a:r>
              <a:rPr lang="en-US" dirty="0">
                <a:solidFill>
                  <a:srgbClr val="000000"/>
                </a:solidFill>
                <a:cs typeface="B Nazanin" panose="00000400000000000000" pitchFamily="2" charset="-78"/>
              </a:rPr>
              <a:t>freeze </a:t>
            </a:r>
          </a:p>
          <a:p>
            <a:pPr algn="r" rtl="1">
              <a:lnSpc>
                <a:spcPct val="150000"/>
              </a:lnSpc>
            </a:pP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رکوردگيري اتوماتيک با فاصله</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هاي زماني قابل تنظيم</a:t>
            </a:r>
          </a:p>
          <a:p>
            <a:pPr algn="r" rtl="1">
              <a:lnSpc>
                <a:spcPct val="150000"/>
              </a:lnSpc>
            </a:pPr>
            <a:r>
              <a:rPr lang="fa-IR" dirty="0">
                <a:solidFill>
                  <a:srgbClr val="000000"/>
                </a:solidFill>
                <a:cs typeface="B Nazanin" panose="00000400000000000000" pitchFamily="2" charset="-78"/>
              </a:rPr>
              <a:t>■ قابليت تنظيم رکوردگيري اتوماتيک در هنگام وقوع آلارم </a:t>
            </a:r>
          </a:p>
          <a:p>
            <a:pPr algn="r" rtl="1">
              <a:lnSpc>
                <a:spcPct val="150000"/>
              </a:lnSpc>
            </a:pPr>
            <a:r>
              <a:rPr lang="fa-IR" dirty="0">
                <a:solidFill>
                  <a:srgbClr val="000000"/>
                </a:solidFill>
                <a:cs typeface="B Nazanin" panose="00000400000000000000" pitchFamily="2" charset="-78"/>
              </a:rPr>
              <a:t>■ قابليت ايجاد تاخير در رکوردگيري دستی</a:t>
            </a:r>
          </a:p>
        </p:txBody>
      </p:sp>
      <p:pic>
        <p:nvPicPr>
          <p:cNvPr id="4098" name="Picture 2">
            <a:extLst>
              <a:ext uri="{FF2B5EF4-FFF2-40B4-BE49-F238E27FC236}">
                <a16:creationId xmlns:a16="http://schemas.microsoft.com/office/drawing/2014/main" id="{66405E6D-26D3-16DF-BD59-315605FAB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57" y="3934437"/>
            <a:ext cx="6735132" cy="19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6156AAB-78C2-210A-0DF6-233420F22DAE}"/>
              </a:ext>
            </a:extLst>
          </p:cNvPr>
          <p:cNvSpPr txBox="1"/>
          <p:nvPr/>
        </p:nvSpPr>
        <p:spPr>
          <a:xfrm>
            <a:off x="7056909" y="5107021"/>
            <a:ext cx="4693639" cy="754053"/>
          </a:xfrm>
          <a:prstGeom prst="rect">
            <a:avLst/>
          </a:prstGeom>
          <a:noFill/>
        </p:spPr>
        <p:txBody>
          <a:bodyPr wrap="square">
            <a:spAutoFit/>
          </a:bodyPr>
          <a:lstStyle/>
          <a:p>
            <a:pPr marL="285750" indent="-285750" algn="justLow" rtl="1">
              <a:lnSpc>
                <a:spcPct val="150000"/>
              </a:lnSpc>
              <a:buFont typeface="Wingdings" panose="05000000000000000000" pitchFamily="2" charset="2"/>
              <a:buChar char="ü"/>
              <a:tabLst>
                <a:tab pos="2969895" algn="ctr"/>
              </a:tabLst>
            </a:pPr>
            <a:r>
              <a:rPr lang="fa-IR" sz="1400" b="1" dirty="0">
                <a:solidFill>
                  <a:srgbClr val="00B050"/>
                </a:solidFill>
                <a:effectLst/>
                <a:ea typeface="Times New Roman" panose="02020603050405020304" pitchFamily="18" charset="0"/>
                <a:cs typeface="B Titr" panose="00000700000000000000" pitchFamily="2" charset="-78"/>
              </a:rPr>
              <a:t>فقط بايد از کاغذ سفيد رکوردر حساس به حرارت 57 ميليمتري</a:t>
            </a:r>
          </a:p>
          <a:p>
            <a:pPr algn="justLow" rtl="1">
              <a:lnSpc>
                <a:spcPct val="150000"/>
              </a:lnSpc>
              <a:tabLst>
                <a:tab pos="2969895" algn="ctr"/>
              </a:tabLst>
            </a:pPr>
            <a:r>
              <a:rPr lang="fa-IR" sz="1400" b="1" dirty="0">
                <a:solidFill>
                  <a:srgbClr val="00B050"/>
                </a:solidFill>
                <a:ea typeface="Times New Roman" panose="02020603050405020304" pitchFamily="18" charset="0"/>
                <a:cs typeface="B Titr" panose="00000700000000000000" pitchFamily="2" charset="-78"/>
              </a:rPr>
              <a:t>        </a:t>
            </a:r>
            <a:r>
              <a:rPr lang="fa-IR" sz="1400" b="1" dirty="0">
                <a:solidFill>
                  <a:srgbClr val="00B050"/>
                </a:solidFill>
                <a:effectLst/>
                <a:ea typeface="Times New Roman" panose="02020603050405020304" pitchFamily="18" charset="0"/>
                <a:cs typeface="B Titr" panose="00000700000000000000" pitchFamily="2" charset="-78"/>
              </a:rPr>
              <a:t>براي رکوردر </a:t>
            </a:r>
            <a:r>
              <a:rPr lang="en-US" sz="1600" b="1" dirty="0">
                <a:solidFill>
                  <a:srgbClr val="00B050"/>
                </a:solidFill>
                <a:effectLst/>
                <a:ea typeface="Times New Roman" panose="02020603050405020304" pitchFamily="18" charset="0"/>
                <a:cs typeface="B Titr" panose="00000700000000000000" pitchFamily="2" charset="-78"/>
              </a:rPr>
              <a:t>SAADAT</a:t>
            </a:r>
            <a:r>
              <a:rPr lang="fa-IR" sz="1400" b="1" dirty="0">
                <a:solidFill>
                  <a:srgbClr val="00B050"/>
                </a:solidFill>
                <a:effectLst/>
                <a:ea typeface="Times New Roman" panose="02020603050405020304" pitchFamily="18" charset="0"/>
                <a:cs typeface="B Titr" panose="00000700000000000000" pitchFamily="2" charset="-78"/>
              </a:rPr>
              <a:t> استفاده شود.</a:t>
            </a:r>
            <a:endParaRPr lang="en-US" sz="1400" b="1" dirty="0">
              <a:solidFill>
                <a:srgbClr val="00B050"/>
              </a:solidFill>
              <a:effectLst/>
              <a:ea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993808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CALCULATIONS</a:t>
            </a:r>
            <a:r>
              <a:rPr lang="en-US" sz="2400" dirty="0">
                <a:latin typeface="Arial" panose="020B0604020202020204" pitchFamily="34" charset="0"/>
                <a:cs typeface="B Titr" panose="00000700000000000000" pitchFamily="2" charset="-78"/>
              </a:rPr>
              <a:t> </a:t>
            </a:r>
          </a:p>
        </p:txBody>
      </p:sp>
      <p:pic>
        <p:nvPicPr>
          <p:cNvPr id="2" name="Picture 1">
            <a:extLst>
              <a:ext uri="{FF2B5EF4-FFF2-40B4-BE49-F238E27FC236}">
                <a16:creationId xmlns:a16="http://schemas.microsoft.com/office/drawing/2014/main" id="{E42E1462-1060-38C2-F219-AB562B6691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670" y="1981898"/>
            <a:ext cx="9646401" cy="2757881"/>
          </a:xfrm>
          <a:prstGeom prst="rect">
            <a:avLst/>
          </a:prstGeom>
          <a:noFill/>
          <a:ln>
            <a:noFill/>
          </a:ln>
        </p:spPr>
      </p:pic>
    </p:spTree>
    <p:extLst>
      <p:ext uri="{BB962C8B-B14F-4D97-AF65-F5344CB8AC3E}">
        <p14:creationId xmlns:p14="http://schemas.microsoft.com/office/powerpoint/2010/main" val="1082397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CCBBE-4F46-C60F-01FD-9D4CB1827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Tree>
    <p:extLst>
      <p:ext uri="{BB962C8B-B14F-4D97-AF65-F5344CB8AC3E}">
        <p14:creationId xmlns:p14="http://schemas.microsoft.com/office/powerpoint/2010/main" val="66405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8"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DRUG CALC</a:t>
            </a:r>
            <a:r>
              <a:rPr lang="en-US" sz="2800" dirty="0">
                <a:latin typeface="Arial" panose="020B0604020202020204" pitchFamily="34" charset="0"/>
                <a:cs typeface="B Titr" panose="00000700000000000000" pitchFamily="2" charset="-78"/>
              </a:rPr>
              <a:t> </a:t>
            </a:r>
          </a:p>
        </p:txBody>
      </p:sp>
      <p:pic>
        <p:nvPicPr>
          <p:cNvPr id="3" name="Picture 2">
            <a:extLst>
              <a:ext uri="{FF2B5EF4-FFF2-40B4-BE49-F238E27FC236}">
                <a16:creationId xmlns:a16="http://schemas.microsoft.com/office/drawing/2014/main" id="{80E8C2C0-E435-2155-2898-046186FB2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08" y="1983681"/>
            <a:ext cx="7451328" cy="3063324"/>
          </a:xfrm>
          <a:prstGeom prst="rect">
            <a:avLst/>
          </a:prstGeom>
        </p:spPr>
      </p:pic>
      <p:sp>
        <p:nvSpPr>
          <p:cNvPr id="6" name="TextBox 5">
            <a:extLst>
              <a:ext uri="{FF2B5EF4-FFF2-40B4-BE49-F238E27FC236}">
                <a16:creationId xmlns:a16="http://schemas.microsoft.com/office/drawing/2014/main" id="{C6429BCE-E07A-805B-3C61-804AE1A4C659}"/>
              </a:ext>
            </a:extLst>
          </p:cNvPr>
          <p:cNvSpPr txBox="1"/>
          <p:nvPr/>
        </p:nvSpPr>
        <p:spPr>
          <a:xfrm>
            <a:off x="3540154" y="5299560"/>
            <a:ext cx="8105861" cy="923330"/>
          </a:xfrm>
          <a:prstGeom prst="rect">
            <a:avLst/>
          </a:prstGeom>
          <a:noFill/>
        </p:spPr>
        <p:txBody>
          <a:bodyPr wrap="square" rtlCol="0">
            <a:spAutoFit/>
          </a:bodyPr>
          <a:lstStyle/>
          <a:p>
            <a:pPr algn="just" rtl="1"/>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اين قابلیت به منظور محاسبه نرخ تزريق دارو، دوز دارو، مقدار يا حجم دارو، ظرفيت،  مدت زمان تزريق، نرخ تزريق بر اساس واحد قطره </a:t>
            </a:r>
            <a:r>
              <a:rPr lang="fa-IR" sz="1800" dirty="0">
                <a:effectLst/>
                <a:ea typeface="Times New Roman" panose="02020603050405020304" pitchFamily="18" charset="0"/>
                <a:cs typeface="B Nazanin" panose="00000400000000000000" pitchFamily="2" charset="-78"/>
              </a:rPr>
              <a:t>(</a:t>
            </a:r>
            <a:r>
              <a:rPr lang="en-US" sz="1800" dirty="0">
                <a:effectLst/>
                <a:ea typeface="Times New Roman" panose="02020603050405020304" pitchFamily="18" charset="0"/>
                <a:cs typeface="B Nazanin" panose="00000400000000000000" pitchFamily="2" charset="-78"/>
              </a:rPr>
              <a:t>Drip Rate</a:t>
            </a:r>
            <a:r>
              <a:rPr lang="fa-IR" sz="1800" dirty="0">
                <a:effectLst/>
                <a:ea typeface="Times New Roman" panose="02020603050405020304" pitchFamily="18" charset="0"/>
                <a:cs typeface="B Nazanin" panose="00000400000000000000" pitchFamily="2" charset="-78"/>
              </a:rPr>
              <a:t>)</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وقتي سايز هر قطره مشخص است </a:t>
            </a:r>
            <a:r>
              <a:rPr lang="fa-IR" sz="1800" dirty="0">
                <a:effectLst/>
                <a:ea typeface="Times New Roman" panose="02020603050405020304" pitchFamily="18" charset="0"/>
                <a:cs typeface="B Nazanin" panose="00000400000000000000" pitchFamily="2" charset="-78"/>
              </a:rPr>
              <a:t>(</a:t>
            </a:r>
            <a:r>
              <a:rPr lang="en-US" sz="1800" dirty="0">
                <a:effectLst/>
                <a:ea typeface="Times New Roman" panose="02020603050405020304" pitchFamily="18" charset="0"/>
                <a:cs typeface="B Nazanin" panose="00000400000000000000" pitchFamily="2" charset="-78"/>
              </a:rPr>
              <a:t>Drop Size</a:t>
            </a:r>
            <a:r>
              <a:rPr lang="fa-IR" sz="1800" dirty="0">
                <a:effectLst/>
                <a:ea typeface="Times New Roman" panose="02020603050405020304" pitchFamily="18" charset="0"/>
                <a:cs typeface="B Nazanin" panose="00000400000000000000" pitchFamily="2" charset="-78"/>
              </a:rPr>
              <a:t>)</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مورد استفاده قرار مي گيرد.</a:t>
            </a:r>
            <a:endParaRPr lang="en-US" sz="1800" dirty="0">
              <a:effectLst/>
              <a:latin typeface="Times New Roman" panose="02020603050405020304" pitchFamily="18" charset="0"/>
              <a:ea typeface="Times New Roman" panose="02020603050405020304" pitchFamily="18" charset="0"/>
            </a:endParaRPr>
          </a:p>
          <a:p>
            <a:pPr algn="just" rtl="1"/>
            <a:endParaRPr lang="en-US" dirty="0"/>
          </a:p>
        </p:txBody>
      </p:sp>
    </p:spTree>
    <p:extLst>
      <p:ext uri="{BB962C8B-B14F-4D97-AF65-F5344CB8AC3E}">
        <p14:creationId xmlns:p14="http://schemas.microsoft.com/office/powerpoint/2010/main" val="293700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HEMODYNAMIC CALC</a:t>
            </a:r>
            <a:endParaRPr lang="en-US" sz="2800" dirty="0">
              <a:latin typeface="Arial" panose="020B0604020202020204" pitchFamily="34" charset="0"/>
              <a:cs typeface="B Titr" panose="00000700000000000000" pitchFamily="2" charset="-78"/>
            </a:endParaRPr>
          </a:p>
        </p:txBody>
      </p:sp>
      <p:pic>
        <p:nvPicPr>
          <p:cNvPr id="2" name="Picture 1">
            <a:extLst>
              <a:ext uri="{FF2B5EF4-FFF2-40B4-BE49-F238E27FC236}">
                <a16:creationId xmlns:a16="http://schemas.microsoft.com/office/drawing/2014/main" id="{A0BE2F39-D76A-0DF4-EF7B-B3B6CED4D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449" y="1970050"/>
            <a:ext cx="6674141" cy="4030154"/>
          </a:xfrm>
          <a:prstGeom prst="rect">
            <a:avLst/>
          </a:prstGeom>
          <a:noFill/>
          <a:ln>
            <a:noFill/>
          </a:ln>
        </p:spPr>
      </p:pic>
      <p:sp>
        <p:nvSpPr>
          <p:cNvPr id="6" name="Rectangle 1">
            <a:extLst>
              <a:ext uri="{FF2B5EF4-FFF2-40B4-BE49-F238E27FC236}">
                <a16:creationId xmlns:a16="http://schemas.microsoft.com/office/drawing/2014/main" id="{64C584F3-05BB-D859-5D7F-8A0A123B0C17}"/>
              </a:ext>
            </a:extLst>
          </p:cNvPr>
          <p:cNvSpPr>
            <a:spLocks noChangeArrowheads="1"/>
          </p:cNvSpPr>
          <p:nvPr/>
        </p:nvSpPr>
        <p:spPr bwMode="auto">
          <a:xfrm>
            <a:off x="7592037" y="2418273"/>
            <a:ext cx="3691155" cy="13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fa-IR" altLang="en-US" sz="2000" b="1" dirty="0">
                <a:cs typeface="B Nazanin" panose="00000400000000000000" pitchFamily="2" charset="-78"/>
              </a:rPr>
              <a:t>بافشردن </a:t>
            </a:r>
            <a:r>
              <a:rPr lang="fa-IR" altLang="en-US" sz="2000" b="1" dirty="0">
                <a:latin typeface="+mn-lt"/>
                <a:cs typeface="B Nazanin" panose="00000400000000000000" pitchFamily="2" charset="-78"/>
              </a:rPr>
              <a:t>"</a:t>
            </a:r>
            <a:r>
              <a:rPr lang="en-US" altLang="en-US" sz="2000" b="1" dirty="0">
                <a:latin typeface="+mn-lt"/>
                <a:cs typeface="B Nazanin" panose="00000400000000000000" pitchFamily="2" charset="-78"/>
              </a:rPr>
              <a:t>"HEMODYNAMIC CALC</a:t>
            </a:r>
          </a:p>
          <a:p>
            <a:pPr algn="r" rtl="1">
              <a:lnSpc>
                <a:spcPct val="150000"/>
              </a:lnSpc>
              <a:spcBef>
                <a:spcPct val="0"/>
              </a:spcBef>
              <a:buClrTx/>
              <a:buSzTx/>
              <a:buFontTx/>
              <a:buNone/>
            </a:pPr>
            <a:r>
              <a:rPr lang="fa-IR" altLang="en-US" sz="2000" b="1" dirty="0">
                <a:latin typeface="+mn-lt"/>
                <a:cs typeface="B Nazanin" panose="00000400000000000000" pitchFamily="2" charset="-78"/>
              </a:rPr>
              <a:t> </a:t>
            </a:r>
            <a:r>
              <a:rPr lang="fa-IR" altLang="en-US" sz="2000" b="1" dirty="0">
                <a:cs typeface="B Nazanin" panose="00000400000000000000" pitchFamily="2" charset="-78"/>
              </a:rPr>
              <a:t>از پنجره</a:t>
            </a:r>
            <a:r>
              <a:rPr lang="en-US" altLang="en-US" sz="2000" b="1" dirty="0">
                <a:latin typeface="+mn-lt"/>
                <a:cs typeface="B Nazanin" panose="00000400000000000000" pitchFamily="2" charset="-78"/>
              </a:rPr>
              <a:t>HOME WINDOW </a:t>
            </a:r>
            <a:endParaRPr lang="fa-IR" altLang="en-US" sz="2000" b="1" dirty="0">
              <a:latin typeface="+mn-lt"/>
              <a:cs typeface="B Nazanin" panose="00000400000000000000" pitchFamily="2" charset="-78"/>
            </a:endParaRPr>
          </a:p>
          <a:p>
            <a:pPr algn="r" rtl="1">
              <a:lnSpc>
                <a:spcPct val="150000"/>
              </a:lnSpc>
              <a:spcBef>
                <a:spcPct val="0"/>
              </a:spcBef>
              <a:buClrTx/>
              <a:buSzTx/>
              <a:buFontTx/>
              <a:buNone/>
            </a:pPr>
            <a:r>
              <a:rPr lang="fa-IR" altLang="en-US" sz="2000" b="1" dirty="0">
                <a:cs typeface="B Nazanin" panose="00000400000000000000" pitchFamily="2" charset="-78"/>
              </a:rPr>
              <a:t>پنجره روبرو باز مي شود.</a:t>
            </a:r>
          </a:p>
        </p:txBody>
      </p:sp>
    </p:spTree>
    <p:extLst>
      <p:ext uri="{BB962C8B-B14F-4D97-AF65-F5344CB8AC3E}">
        <p14:creationId xmlns:p14="http://schemas.microsoft.com/office/powerpoint/2010/main" val="932975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HEMODYNAMIC CALC</a:t>
            </a:r>
            <a:endParaRPr lang="en-US" sz="2800" dirty="0">
              <a:latin typeface="Arial" panose="020B0604020202020204" pitchFamily="34" charset="0"/>
              <a:cs typeface="B Titr" panose="00000700000000000000" pitchFamily="2" charset="-78"/>
            </a:endParaRPr>
          </a:p>
        </p:txBody>
      </p:sp>
      <p:sp>
        <p:nvSpPr>
          <p:cNvPr id="3" name="TextBox 2">
            <a:extLst>
              <a:ext uri="{FF2B5EF4-FFF2-40B4-BE49-F238E27FC236}">
                <a16:creationId xmlns:a16="http://schemas.microsoft.com/office/drawing/2014/main" id="{0FBD813F-42C9-0065-743D-7CB2FFCCC4AE}"/>
              </a:ext>
            </a:extLst>
          </p:cNvPr>
          <p:cNvSpPr txBox="1"/>
          <p:nvPr/>
        </p:nvSpPr>
        <p:spPr>
          <a:xfrm>
            <a:off x="7399090" y="2251524"/>
            <a:ext cx="3998903" cy="1477328"/>
          </a:xfrm>
          <a:prstGeom prst="rect">
            <a:avLst/>
          </a:prstGeom>
          <a:noFill/>
        </p:spPr>
        <p:txBody>
          <a:bodyPr wrap="square" rtlCol="0">
            <a:spAutoFit/>
          </a:bodyPr>
          <a:lstStyle/>
          <a:p>
            <a:pPr algn="just" rtl="1"/>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با کلیک بر روی آیتم</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1800" dirty="0">
                <a:effectLst/>
                <a:ea typeface="Times New Roman" panose="02020603050405020304" pitchFamily="18" charset="0"/>
                <a:cs typeface="B Nazanin" panose="00000400000000000000" pitchFamily="2" charset="-78"/>
              </a:rPr>
              <a:t>UPDATE</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هر کدام از مقادیر پارامترها در قسمت ورودی</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en-US" sz="1800" dirty="0">
                <a:effectLst/>
                <a:ea typeface="Times New Roman" panose="02020603050405020304" pitchFamily="18" charset="0"/>
                <a:cs typeface="B Nazanin" panose="00000400000000000000" pitchFamily="2" charset="-78"/>
              </a:rPr>
              <a:t>INPUT</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 </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که توسط مانیتور اندازه گیره شده است در کادر مربوطه جایگزین می شود .</a:t>
            </a:r>
          </a:p>
          <a:p>
            <a:pPr algn="just" rtl="1"/>
            <a:endParaRPr lang="en-US" dirty="0"/>
          </a:p>
        </p:txBody>
      </p:sp>
      <p:pic>
        <p:nvPicPr>
          <p:cNvPr id="6" name="Picture 5">
            <a:extLst>
              <a:ext uri="{FF2B5EF4-FFF2-40B4-BE49-F238E27FC236}">
                <a16:creationId xmlns:a16="http://schemas.microsoft.com/office/drawing/2014/main" id="{B908AF9A-3586-EE6F-3B42-23761E7660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007" y="1930326"/>
            <a:ext cx="6445692" cy="4025883"/>
          </a:xfrm>
          <a:prstGeom prst="rect">
            <a:avLst/>
          </a:prstGeom>
          <a:noFill/>
          <a:ln>
            <a:noFill/>
          </a:ln>
        </p:spPr>
      </p:pic>
    </p:spTree>
    <p:extLst>
      <p:ext uri="{BB962C8B-B14F-4D97-AF65-F5344CB8AC3E}">
        <p14:creationId xmlns:p14="http://schemas.microsoft.com/office/powerpoint/2010/main" val="178709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Bed to Bed</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23</a:t>
            </a:fld>
            <a:endParaRPr lang="en-US" dirty="0">
              <a:latin typeface="Times New Roman" pitchFamily="18" charset="0"/>
              <a:cs typeface="Times New Roman" pitchFamily="18" charset="0"/>
            </a:endParaRPr>
          </a:p>
        </p:txBody>
      </p:sp>
      <p:sp>
        <p:nvSpPr>
          <p:cNvPr id="7" name="Rectangle 2">
            <a:extLst>
              <a:ext uri="{FF2B5EF4-FFF2-40B4-BE49-F238E27FC236}">
                <a16:creationId xmlns:a16="http://schemas.microsoft.com/office/drawing/2014/main" id="{A7152F31-7F02-D2FB-C6D3-2E1E08690723}"/>
              </a:ext>
            </a:extLst>
          </p:cNvPr>
          <p:cNvSpPr>
            <a:spLocks noChangeArrowheads="1"/>
          </p:cNvSpPr>
          <p:nvPr/>
        </p:nvSpPr>
        <p:spPr bwMode="auto">
          <a:xfrm>
            <a:off x="7757047" y="3086576"/>
            <a:ext cx="3653405" cy="190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قابلیت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Bed to Bed</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این امکان را به کاربر می دهد که اطلاعات یکی از بدسایدهای متصل به سانترال را، در بدسایدهای دیگری که به همان سانترال وصل می باشد، نمایش دهد.</a:t>
            </a:r>
          </a:p>
        </p:txBody>
      </p:sp>
      <p:pic>
        <p:nvPicPr>
          <p:cNvPr id="5" name="Picture 4">
            <a:extLst>
              <a:ext uri="{FF2B5EF4-FFF2-40B4-BE49-F238E27FC236}">
                <a16:creationId xmlns:a16="http://schemas.microsoft.com/office/drawing/2014/main" id="{D74904D4-5832-6ABB-7FE1-3D4446696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548" y="2064212"/>
            <a:ext cx="6871392" cy="3866805"/>
          </a:xfrm>
          <a:prstGeom prst="rect">
            <a:avLst/>
          </a:prstGeom>
          <a:noFill/>
          <a:ln>
            <a:noFill/>
          </a:ln>
        </p:spPr>
      </p:pic>
    </p:spTree>
    <p:extLst>
      <p:ext uri="{BB962C8B-B14F-4D97-AF65-F5344CB8AC3E}">
        <p14:creationId xmlns:p14="http://schemas.microsoft.com/office/powerpoint/2010/main" val="1589734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14EB0-025C-9E31-03B6-D820468DE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8BAC46D5-80B7-33BA-CE40-0055014E0E67}"/>
              </a:ext>
            </a:extLst>
          </p:cNvPr>
          <p:cNvSpPr txBox="1"/>
          <p:nvPr/>
        </p:nvSpPr>
        <p:spPr>
          <a:xfrm>
            <a:off x="5838825" y="1159961"/>
            <a:ext cx="5326661" cy="523220"/>
          </a:xfrm>
          <a:prstGeom prst="rect">
            <a:avLst/>
          </a:prstGeom>
          <a:noFill/>
        </p:spPr>
        <p:txBody>
          <a:bodyPr wrap="square">
            <a:spAutoFit/>
          </a:bodyPr>
          <a:lstStyle/>
          <a:p>
            <a:pPr algn="r" eaLnBrk="1" hangingPunct="1">
              <a:defRPr/>
            </a:pPr>
            <a:r>
              <a:rPr lang="en-US" sz="2800" b="1" dirty="0">
                <a:cs typeface="B Titr" panose="00000700000000000000" pitchFamily="2" charset="-78"/>
              </a:rPr>
              <a:t>ECG : Electro Cardio Gram </a:t>
            </a:r>
          </a:p>
        </p:txBody>
      </p:sp>
      <p:sp>
        <p:nvSpPr>
          <p:cNvPr id="35843" name="Rectangle 1">
            <a:extLst>
              <a:ext uri="{FF2B5EF4-FFF2-40B4-BE49-F238E27FC236}">
                <a16:creationId xmlns:a16="http://schemas.microsoft.com/office/drawing/2014/main" id="{5197F5E9-03AA-1A52-9910-6468059EB2BF}"/>
              </a:ext>
            </a:extLst>
          </p:cNvPr>
          <p:cNvSpPr>
            <a:spLocks noChangeArrowheads="1"/>
          </p:cNvSpPr>
          <p:nvPr/>
        </p:nvSpPr>
        <p:spPr bwMode="auto">
          <a:xfrm>
            <a:off x="679509" y="1977592"/>
            <a:ext cx="10628852"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Low" rtl="1">
              <a:lnSpc>
                <a:spcPct val="150000"/>
              </a:lnSpc>
              <a:spcBef>
                <a:spcPts val="600"/>
              </a:spcBef>
              <a:spcAft>
                <a:spcPts val="600"/>
              </a:spcAft>
              <a:buClrTx/>
              <a:buSzTx/>
              <a:buNone/>
            </a:pPr>
            <a:r>
              <a:rPr lang="ar-SA" altLang="en-US" sz="1800" b="1" dirty="0">
                <a:latin typeface="Bodoni MT Black" panose="02070A03080606020203" pitchFamily="18" charset="0"/>
                <a:ea typeface="Times New Roman" panose="02020603050405020304" pitchFamily="18" charset="0"/>
                <a:cs typeface="B Nazanin" panose="00000400000000000000" pitchFamily="2" charset="-78"/>
              </a:rPr>
              <a:t>با مانيتورينگ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ECG</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a:t>
            </a:r>
            <a:r>
              <a:rPr lang="fa-IR" altLang="en-US" sz="1800" b="1" dirty="0">
                <a:latin typeface="Bodoni MT Black" panose="02070A03080606020203" pitchFamily="18" charset="0"/>
                <a:ea typeface="Times New Roman" panose="02020603050405020304" pitchFamily="18" charset="0"/>
                <a:cs typeface="B Nazanin" panose="00000400000000000000" pitchFamily="2" charset="-78"/>
              </a:rPr>
              <a:t>يک شکل موج پيوسته از فعاليت</a:t>
            </a:r>
            <a:r>
              <a:rPr lang="en-US" altLang="en-US" sz="1800" b="1" dirty="0">
                <a:latin typeface="Bodoni MT Black" panose="02070A03080606020203" pitchFamily="18" charset="0"/>
                <a:ea typeface="Times New Roman" panose="02020603050405020304" pitchFamily="18" charset="0"/>
                <a:cs typeface="B Nazanin" panose="00000400000000000000" pitchFamily="2" charset="-78"/>
              </a:rPr>
              <a:t> </a:t>
            </a:r>
            <a:r>
              <a:rPr lang="fa-IR" altLang="en-US" sz="1800" b="1" dirty="0">
                <a:latin typeface="Bodoni MT Black" panose="02070A03080606020203" pitchFamily="18" charset="0"/>
                <a:ea typeface="Times New Roman" panose="02020603050405020304" pitchFamily="18" charset="0"/>
                <a:cs typeface="B Nazanin" panose="00000400000000000000" pitchFamily="2" charset="-78"/>
              </a:rPr>
              <a:t>هاي الکتريکي قلب بيمار ترسيم مي­شود که اين شکل موج براي پزشک امکان ارزيابي دقيق شرايط فيزيولوژيکي بيمار را فراهم مي­کند. فعاليت پيوسته پولاريزاسيون عضله قلبي يک پتانسيل الکتريکي ايجاد مي­کند که به وسيله الکترودهاي </a:t>
            </a:r>
            <a:r>
              <a:rPr lang="en-US" altLang="en-US" sz="1800" dirty="0">
                <a:latin typeface="Arial Black" panose="020B0A04020102020204" pitchFamily="34" charset="0"/>
                <a:ea typeface="Times New Roman" panose="02020603050405020304" pitchFamily="18" charset="0"/>
                <a:cs typeface="B Nazanin" panose="00000400000000000000" pitchFamily="2" charset="-78"/>
              </a:rPr>
              <a:t>ECG</a:t>
            </a:r>
            <a:r>
              <a:rPr lang="en-US" altLang="en-US" sz="1800" b="1" dirty="0">
                <a:latin typeface="Bodoni MT Black" panose="02070A03080606020203" pitchFamily="18" charset="0"/>
                <a:ea typeface="Times New Roman" panose="02020603050405020304" pitchFamily="18" charset="0"/>
                <a:cs typeface="B Nazanin" panose="00000400000000000000" pitchFamily="2" charset="-78"/>
              </a:rPr>
              <a:t> </a:t>
            </a:r>
            <a:r>
              <a:rPr lang="fa-IR" altLang="en-US" sz="1800" b="1" dirty="0">
                <a:latin typeface="Bodoni MT Black" panose="02070A03080606020203" pitchFamily="18" charset="0"/>
                <a:ea typeface="Times New Roman" panose="02020603050405020304" pitchFamily="18" charset="0"/>
                <a:cs typeface="B Nazanin" panose="00000400000000000000" pitchFamily="2" charset="-78"/>
              </a:rPr>
              <a:t> که بر روي پوست بيمار قرار دارد,گرفته و آشکار مي­شود. </a:t>
            </a:r>
            <a:endParaRPr lang="fa-IR" altLang="en-US" sz="1800" b="1" dirty="0">
              <a:latin typeface="Bodoni MT Black" panose="02070A03080606020203" pitchFamily="18" charset="0"/>
              <a:cs typeface="B Nazanin" panose="00000400000000000000" pitchFamily="2" charset="-78"/>
            </a:endParaRPr>
          </a:p>
        </p:txBody>
      </p:sp>
      <p:grpSp>
        <p:nvGrpSpPr>
          <p:cNvPr id="4" name="Group 3">
            <a:extLst>
              <a:ext uri="{FF2B5EF4-FFF2-40B4-BE49-F238E27FC236}">
                <a16:creationId xmlns:a16="http://schemas.microsoft.com/office/drawing/2014/main" id="{80CDA74F-79C3-8173-2B2C-CCDFE8544AEA}"/>
              </a:ext>
            </a:extLst>
          </p:cNvPr>
          <p:cNvGrpSpPr/>
          <p:nvPr/>
        </p:nvGrpSpPr>
        <p:grpSpPr>
          <a:xfrm>
            <a:off x="1779165" y="3576206"/>
            <a:ext cx="8305800" cy="2209800"/>
            <a:chOff x="1905000" y="3733800"/>
            <a:chExt cx="8305800" cy="2209800"/>
          </a:xfrm>
        </p:grpSpPr>
        <p:pic>
          <p:nvPicPr>
            <p:cNvPr id="35844" name="Picture 2">
              <a:extLst>
                <a:ext uri="{FF2B5EF4-FFF2-40B4-BE49-F238E27FC236}">
                  <a16:creationId xmlns:a16="http://schemas.microsoft.com/office/drawing/2014/main" id="{953ED2F9-8376-4F3C-8C27-A756BE80F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733800"/>
              <a:ext cx="64389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5845" name="Picture 3">
              <a:extLst>
                <a:ext uri="{FF2B5EF4-FFF2-40B4-BE49-F238E27FC236}">
                  <a16:creationId xmlns:a16="http://schemas.microsoft.com/office/drawing/2014/main" id="{EB86DCBC-D05E-D2F7-3C90-A042E41DF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733800"/>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914EB0-025C-9E31-03B6-D820468DE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75"/>
            <a:ext cx="12176887" cy="6858000"/>
          </a:xfrm>
          <a:prstGeom prst="rect">
            <a:avLst/>
          </a:prstGeom>
        </p:spPr>
      </p:pic>
      <p:sp>
        <p:nvSpPr>
          <p:cNvPr id="5" name="TextBox 4">
            <a:extLst>
              <a:ext uri="{FF2B5EF4-FFF2-40B4-BE49-F238E27FC236}">
                <a16:creationId xmlns:a16="http://schemas.microsoft.com/office/drawing/2014/main" id="{B5686AB6-D85A-2885-2E90-DBD7BEEC1279}"/>
              </a:ext>
            </a:extLst>
          </p:cNvPr>
          <p:cNvSpPr txBox="1"/>
          <p:nvPr/>
        </p:nvSpPr>
        <p:spPr>
          <a:xfrm>
            <a:off x="7097086" y="1207906"/>
            <a:ext cx="3905075" cy="461665"/>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پنجره سیگنال قلب و تنظیمات آن</a:t>
            </a:r>
            <a:endParaRPr lang="en-US" sz="2400" dirty="0">
              <a:latin typeface="Arial" panose="020B0604020202020204" pitchFamily="34" charset="0"/>
              <a:cs typeface="B Titr" panose="00000700000000000000" pitchFamily="2" charset="-78"/>
            </a:endParaRPr>
          </a:p>
        </p:txBody>
      </p:sp>
      <p:sp>
        <p:nvSpPr>
          <p:cNvPr id="7" name="Rectangle 2">
            <a:extLst>
              <a:ext uri="{FF2B5EF4-FFF2-40B4-BE49-F238E27FC236}">
                <a16:creationId xmlns:a16="http://schemas.microsoft.com/office/drawing/2014/main" id="{CA583797-9E49-6668-537D-8558BEDF75F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A6E6DB85-7021-6302-F512-8140A78B2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14" y="2273418"/>
            <a:ext cx="9800214" cy="33766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C0CCC081-771B-D4D8-E798-49A6CB541D17}"/>
              </a:ext>
            </a:extLst>
          </p:cNvPr>
          <p:cNvSpPr>
            <a:spLocks noChangeArrowheads="1"/>
          </p:cNvSpPr>
          <p:nvPr/>
        </p:nvSpPr>
        <p:spPr bwMode="auto">
          <a:xfrm>
            <a:off x="0"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72E945F2-E5C1-B76A-3C3D-C26194331FF5}"/>
              </a:ext>
            </a:extLst>
          </p:cNvPr>
          <p:cNvSpPr>
            <a:spLocks noChangeArrowheads="1"/>
          </p:cNvSpPr>
          <p:nvPr/>
        </p:nvSpPr>
        <p:spPr bwMode="auto">
          <a:xfrm>
            <a:off x="6095999" y="1926848"/>
            <a:ext cx="505017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Low" rtl="1">
              <a:lnSpc>
                <a:spcPct val="150000"/>
              </a:lnSpc>
              <a:spcBef>
                <a:spcPts val="600"/>
              </a:spcBef>
              <a:spcAft>
                <a:spcPts val="600"/>
              </a:spcAft>
              <a:buClrTx/>
              <a:buSzTx/>
              <a:buNone/>
            </a:pPr>
            <a:r>
              <a:rPr lang="ar-SA" altLang="en-US" sz="1800" b="1" dirty="0">
                <a:latin typeface="Bodoni MT Black" panose="02070A03080606020203" pitchFamily="18" charset="0"/>
                <a:ea typeface="Times New Roman" panose="02020603050405020304" pitchFamily="18" charset="0"/>
                <a:cs typeface="B Nazanin" panose="00000400000000000000" pitchFamily="2" charset="-78"/>
              </a:rPr>
              <a:t>در پنجره پارامتر </a:t>
            </a:r>
            <a:r>
              <a:rPr lang="en-US" altLang="en-US" sz="1800" b="1" dirty="0">
                <a:latin typeface="Bodoni MT Black" panose="02070A03080606020203" pitchFamily="18" charset="0"/>
                <a:ea typeface="Times New Roman" panose="02020603050405020304" pitchFamily="18" charset="0"/>
                <a:cs typeface="B Nazanin" panose="00000400000000000000" pitchFamily="2" charset="-78"/>
              </a:rPr>
              <a:t> </a:t>
            </a:r>
            <a:r>
              <a:rPr lang="en-US" altLang="en-US" sz="1800" b="1" dirty="0">
                <a:latin typeface="+mn-lt"/>
                <a:ea typeface="Times New Roman" panose="02020603050405020304" pitchFamily="18" charset="0"/>
                <a:cs typeface="B Nazanin" panose="00000400000000000000" pitchFamily="2" charset="-78"/>
              </a:rPr>
              <a:t>ECG</a:t>
            </a:r>
            <a:r>
              <a:rPr lang="ar-SA" altLang="en-US" sz="1800" b="1" dirty="0">
                <a:latin typeface="Bodoni MT Black" panose="02070A03080606020203" pitchFamily="18" charset="0"/>
                <a:ea typeface="Times New Roman" panose="02020603050405020304" pitchFamily="18" charset="0"/>
                <a:cs typeface="B Nazanin" panose="00000400000000000000" pitchFamily="2" charset="-78"/>
              </a:rPr>
              <a:t>موارد زير نشان داده می شود:</a:t>
            </a:r>
          </a:p>
        </p:txBody>
      </p:sp>
    </p:spTree>
    <p:extLst>
      <p:ext uri="{BB962C8B-B14F-4D97-AF65-F5344CB8AC3E}">
        <p14:creationId xmlns:p14="http://schemas.microsoft.com/office/powerpoint/2010/main" val="117589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8"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ECG</a:t>
            </a:r>
            <a:endParaRPr lang="en-US" sz="2800" dirty="0">
              <a:latin typeface="Arial" panose="020B0604020202020204" pitchFamily="34" charset="0"/>
              <a:cs typeface="B Titr" panose="00000700000000000000" pitchFamily="2" charset="-78"/>
            </a:endParaRPr>
          </a:p>
        </p:txBody>
      </p:sp>
      <p:pic>
        <p:nvPicPr>
          <p:cNvPr id="5122" name="Picture 2">
            <a:extLst>
              <a:ext uri="{FF2B5EF4-FFF2-40B4-BE49-F238E27FC236}">
                <a16:creationId xmlns:a16="http://schemas.microsoft.com/office/drawing/2014/main" id="{DD282E91-215D-09A6-C8D9-B2B41E7F7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05" y="2301825"/>
            <a:ext cx="10774412" cy="309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5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5EB74-23A3-3286-EA2E-111013C13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8" y="0"/>
            <a:ext cx="12176887" cy="6858000"/>
          </a:xfrm>
          <a:prstGeom prst="rect">
            <a:avLst/>
          </a:prstGeom>
        </p:spPr>
      </p:pic>
      <p:sp>
        <p:nvSpPr>
          <p:cNvPr id="3" name="TextBox 2">
            <a:extLst>
              <a:ext uri="{FF2B5EF4-FFF2-40B4-BE49-F238E27FC236}">
                <a16:creationId xmlns:a16="http://schemas.microsoft.com/office/drawing/2014/main" id="{AC98C137-19BE-DDD4-298C-F0B385D7658F}"/>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ECG</a:t>
            </a:r>
            <a:endParaRPr lang="en-US" sz="2800" dirty="0">
              <a:latin typeface="Arial" panose="020B0604020202020204" pitchFamily="34" charset="0"/>
              <a:cs typeface="B Titr" panose="00000700000000000000" pitchFamily="2" charset="-78"/>
            </a:endParaRPr>
          </a:p>
        </p:txBody>
      </p:sp>
      <p:sp>
        <p:nvSpPr>
          <p:cNvPr id="38914" name="Rectangle 1">
            <a:extLst>
              <a:ext uri="{FF2B5EF4-FFF2-40B4-BE49-F238E27FC236}">
                <a16:creationId xmlns:a16="http://schemas.microsoft.com/office/drawing/2014/main" id="{BF752D5C-9129-8966-43AD-97EE99DA678F}"/>
              </a:ext>
            </a:extLst>
          </p:cNvPr>
          <p:cNvSpPr>
            <a:spLocks noChangeArrowheads="1"/>
          </p:cNvSpPr>
          <p:nvPr/>
        </p:nvSpPr>
        <p:spPr bwMode="auto">
          <a:xfrm>
            <a:off x="1046800" y="1990727"/>
            <a:ext cx="1029301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36195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36195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36195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36195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36195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36195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36195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36195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361950" algn="l"/>
              </a:tabLst>
              <a:defRPr sz="2000">
                <a:solidFill>
                  <a:schemeClr val="tx1"/>
                </a:solidFill>
                <a:latin typeface="Constantia" panose="02030602050306030303" pitchFamily="18" charset="0"/>
              </a:defRPr>
            </a:lvl9pPr>
          </a:lstStyle>
          <a:p>
            <a:pPr algn="just" rtl="1">
              <a:lnSpc>
                <a:spcPct val="150000"/>
              </a:lnSpc>
              <a:spcBef>
                <a:spcPts val="600"/>
              </a:spcBef>
              <a:spcAft>
                <a:spcPts val="600"/>
              </a:spcAft>
              <a:buClrTx/>
              <a:buSzTx/>
              <a:buNone/>
            </a:pPr>
            <a:r>
              <a:rPr lang="fa-IR" altLang="en-US" sz="1800" b="1" dirty="0">
                <a:latin typeface="Arial" panose="020B0604020202020204" pitchFamily="34" charset="0"/>
                <a:ea typeface="Times New Roman" panose="02020603050405020304" pitchFamily="18" charset="0"/>
                <a:cs typeface="B Nazanin" panose="00000400000000000000" pitchFamily="2" charset="-78"/>
              </a:rPr>
              <a:t>ليد اصلی در منوی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ECG</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قابل تنظيم می باشد و  در صفحاتی که بيش از يک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TRACE</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از سيگنال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ECG </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نمايش داده می شود  اولين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TRACE</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مربوط به ليد اصلی می باشد.</a:t>
            </a:r>
            <a:endParaRPr lang="fa-IR" altLang="en-US" sz="1800" dirty="0">
              <a:latin typeface="Arial" panose="020B0604020202020204" pitchFamily="34" charset="0"/>
              <a:cs typeface="B Nazanin" panose="00000400000000000000" pitchFamily="2" charset="-78"/>
            </a:endParaRPr>
          </a:p>
        </p:txBody>
      </p:sp>
      <p:sp>
        <p:nvSpPr>
          <p:cNvPr id="38915" name="Rectangle 2">
            <a:extLst>
              <a:ext uri="{FF2B5EF4-FFF2-40B4-BE49-F238E27FC236}">
                <a16:creationId xmlns:a16="http://schemas.microsoft.com/office/drawing/2014/main" id="{4D220CCC-4215-8E3D-5F2A-2A9A8D063186}"/>
              </a:ext>
            </a:extLst>
          </p:cNvPr>
          <p:cNvSpPr>
            <a:spLocks noChangeArrowheads="1"/>
          </p:cNvSpPr>
          <p:nvPr/>
        </p:nvSpPr>
        <p:spPr bwMode="auto">
          <a:xfrm>
            <a:off x="1241418" y="2935926"/>
            <a:ext cx="100984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Low" rtl="1">
              <a:lnSpc>
                <a:spcPct val="150000"/>
              </a:lnSpc>
              <a:spcBef>
                <a:spcPct val="0"/>
              </a:spcBef>
              <a:buClrTx/>
              <a:buSzTx/>
              <a:buFontTx/>
              <a:buNone/>
            </a:pPr>
            <a:r>
              <a:rPr lang="fa-IR" altLang="en-US" sz="1800" b="1" dirty="0">
                <a:latin typeface="Arial" panose="020B0604020202020204" pitchFamily="34" charset="0"/>
                <a:ea typeface="Times New Roman" panose="02020603050405020304" pitchFamily="18" charset="0"/>
                <a:cs typeface="B Nazanin" panose="00000400000000000000" pitchFamily="2" charset="-78"/>
              </a:rPr>
              <a:t>نکته :</a:t>
            </a:r>
            <a:endParaRPr lang="en-US" altLang="en-US" sz="1800" dirty="0">
              <a:latin typeface="Arial" panose="020B0604020202020204" pitchFamily="34" charset="0"/>
              <a:ea typeface="Times New Roman" panose="02020603050405020304" pitchFamily="18" charset="0"/>
              <a:cs typeface="B Nazanin" panose="00000400000000000000" pitchFamily="2" charset="-78"/>
            </a:endParaRPr>
          </a:p>
          <a:p>
            <a:pPr algn="justLow" rtl="1">
              <a:lnSpc>
                <a:spcPct val="150000"/>
              </a:lnSpc>
              <a:spcBef>
                <a:spcPct val="0"/>
              </a:spcBef>
              <a:buClrTx/>
              <a:buSzTx/>
              <a:buFontTx/>
              <a:buNone/>
            </a:pPr>
            <a:r>
              <a:rPr lang="fa-IR" altLang="en-US" sz="1800" b="1" dirty="0">
                <a:latin typeface="Arial" panose="020B0604020202020204" pitchFamily="34" charset="0"/>
                <a:ea typeface="Times New Roman" panose="02020603050405020304" pitchFamily="18" charset="0"/>
                <a:cs typeface="B Nazanin" panose="00000400000000000000" pitchFamily="2" charset="-78"/>
              </a:rPr>
              <a:t>ليد مورد استفاده برای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HR, Pace, </a:t>
            </a:r>
            <a:r>
              <a:rPr lang="en-US" altLang="en-US" sz="1800" b="1" dirty="0" err="1">
                <a:latin typeface="Arial" panose="020B0604020202020204" pitchFamily="34" charset="0"/>
                <a:ea typeface="Times New Roman" panose="02020603050405020304" pitchFamily="18" charset="0"/>
                <a:cs typeface="B Nazanin" panose="00000400000000000000" pitchFamily="2" charset="-78"/>
              </a:rPr>
              <a:t>Arr</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 ST </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ليد اصلی می باشد که در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Trace</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اول نمايش داده شده و در منوی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ECG</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قابل تنظيم می باشد. </a:t>
            </a:r>
            <a:endParaRPr lang="fa-IR" altLang="en-US" sz="1800" dirty="0">
              <a:latin typeface="Arial" panose="020B0604020202020204" pitchFamily="34" charset="0"/>
              <a:cs typeface="B Nazanin" panose="00000400000000000000" pitchFamily="2" charset="-78"/>
            </a:endParaRPr>
          </a:p>
        </p:txBody>
      </p:sp>
      <p:sp>
        <p:nvSpPr>
          <p:cNvPr id="38916" name="Rectangle 3">
            <a:extLst>
              <a:ext uri="{FF2B5EF4-FFF2-40B4-BE49-F238E27FC236}">
                <a16:creationId xmlns:a16="http://schemas.microsoft.com/office/drawing/2014/main" id="{86C136C6-9116-0A95-FF4F-1E42C20AF10E}"/>
              </a:ext>
            </a:extLst>
          </p:cNvPr>
          <p:cNvSpPr>
            <a:spLocks noChangeArrowheads="1"/>
          </p:cNvSpPr>
          <p:nvPr/>
        </p:nvSpPr>
        <p:spPr bwMode="auto">
          <a:xfrm>
            <a:off x="981513" y="4297050"/>
            <a:ext cx="1035830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221615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221615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221615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FontTx/>
              <a:buNone/>
            </a:pPr>
            <a:r>
              <a:rPr lang="en-US" altLang="en-US" sz="1600" b="1" dirty="0">
                <a:latin typeface="Arial" panose="020B0604020202020204" pitchFamily="34" charset="0"/>
                <a:ea typeface="Times New Roman" panose="02020603050405020304" pitchFamily="18" charset="0"/>
                <a:cs typeface="B Mitra" panose="00000400000000000000" pitchFamily="2" charset="-78"/>
              </a:rPr>
              <a:t>HR SOURCE </a:t>
            </a:r>
          </a:p>
          <a:p>
            <a:pPr algn="justLow" rtl="1">
              <a:lnSpc>
                <a:spcPct val="150000"/>
              </a:lnSpc>
              <a:spcBef>
                <a:spcPct val="0"/>
              </a:spcBef>
              <a:buClrTx/>
              <a:buSzTx/>
              <a:buFontTx/>
              <a:buNone/>
            </a:pPr>
            <a:r>
              <a:rPr lang="fa-IR" altLang="en-US" sz="1600" b="1" dirty="0">
                <a:latin typeface="Arial" panose="020B0604020202020204" pitchFamily="34" charset="0"/>
                <a:ea typeface="Times New Roman" panose="02020603050405020304" pitchFamily="18" charset="0"/>
                <a:cs typeface="B Nazanin" panose="00000400000000000000" pitchFamily="2" charset="-78"/>
              </a:rPr>
              <a:t>ضربان قلب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HR</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 ممکن است از روي شکل موج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“ECG”</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“SPO2”</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“IBP1”</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و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“IBP2”</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"گرفته شود. در مد</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AUTO" </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درصورتيکه سيگنال مناسب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ECG</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وجود داشته باشد عدد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 HR</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از روي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ECG</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گرفته مي­شود, در غيراين صورت با توجه به اولويت سيگنال­هاي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“SPO2” </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“IBP1”</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و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“IBP2”</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ميزان ضربان قلب از روي هر کدام از سيگنال­ها که در حال مانيتور است, محاسبه مي­شود</a:t>
            </a:r>
            <a:r>
              <a:rPr lang="fa-IR" altLang="en-US" sz="1600" b="1" dirty="0">
                <a:latin typeface="Arial" panose="020B0604020202020204" pitchFamily="34" charset="0"/>
                <a:ea typeface="Times New Roman" panose="02020603050405020304" pitchFamily="18" charset="0"/>
                <a:cs typeface="B Mitra" panose="00000400000000000000" pitchFamily="2" charset="-78"/>
              </a:rPr>
              <a:t>.</a:t>
            </a:r>
            <a:endParaRPr lang="fa-IR" altLang="en-US" sz="1600" b="1" dirty="0">
              <a:latin typeface="Arial" panose="020B0604020202020204" pitchFamily="34" charset="0"/>
              <a:cs typeface="B Mitra"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4A8DA-AA06-30AD-CA69-B7F5D2B97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8" y="0"/>
            <a:ext cx="12176887" cy="6858000"/>
          </a:xfrm>
          <a:prstGeom prst="rect">
            <a:avLst/>
          </a:prstGeom>
        </p:spPr>
      </p:pic>
      <p:sp>
        <p:nvSpPr>
          <p:cNvPr id="3" name="TextBox 2">
            <a:extLst>
              <a:ext uri="{FF2B5EF4-FFF2-40B4-BE49-F238E27FC236}">
                <a16:creationId xmlns:a16="http://schemas.microsoft.com/office/drawing/2014/main" id="{9337E938-770A-618A-3511-E45899FB340A}"/>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ECG</a:t>
            </a:r>
            <a:endParaRPr lang="en-US" sz="2800" dirty="0">
              <a:latin typeface="Arial" panose="020B0604020202020204" pitchFamily="34" charset="0"/>
              <a:cs typeface="B Titr" panose="00000700000000000000" pitchFamily="2" charset="-78"/>
            </a:endParaRPr>
          </a:p>
        </p:txBody>
      </p:sp>
      <p:sp>
        <p:nvSpPr>
          <p:cNvPr id="39939" name="Rectangle 1">
            <a:extLst>
              <a:ext uri="{FF2B5EF4-FFF2-40B4-BE49-F238E27FC236}">
                <a16:creationId xmlns:a16="http://schemas.microsoft.com/office/drawing/2014/main" id="{8EA3400D-878E-19E8-7EE2-F81955ABCDBD}"/>
              </a:ext>
            </a:extLst>
          </p:cNvPr>
          <p:cNvSpPr>
            <a:spLocks noChangeArrowheads="1"/>
          </p:cNvSpPr>
          <p:nvPr/>
        </p:nvSpPr>
        <p:spPr bwMode="auto">
          <a:xfrm>
            <a:off x="8335983" y="2359813"/>
            <a:ext cx="305137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221615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221615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221615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en-US" altLang="en-US" sz="1600" b="1" dirty="0">
                <a:latin typeface="Arial" panose="020B0604020202020204" pitchFamily="34" charset="0"/>
                <a:ea typeface="Times New Roman" panose="02020603050405020304" pitchFamily="18" charset="0"/>
                <a:cs typeface="B Mitra" panose="00000400000000000000" pitchFamily="2" charset="-78"/>
              </a:rPr>
              <a:t> ECG FILTER </a:t>
            </a:r>
          </a:p>
          <a:p>
            <a:pPr algn="r" rtl="1">
              <a:lnSpc>
                <a:spcPct val="150000"/>
              </a:lnSpc>
              <a:spcBef>
                <a:spcPct val="0"/>
              </a:spcBef>
              <a:buClrTx/>
              <a:buSzTx/>
              <a:buFontTx/>
              <a:buNone/>
            </a:pPr>
            <a:r>
              <a:rPr lang="fa-IR" altLang="en-US" sz="1600" b="1" dirty="0">
                <a:latin typeface="Arial" panose="020B0604020202020204" pitchFamily="34" charset="0"/>
                <a:ea typeface="Times New Roman" panose="02020603050405020304" pitchFamily="18" charset="0"/>
                <a:cs typeface="B Nazanin" panose="00000400000000000000" pitchFamily="2" charset="-78"/>
              </a:rPr>
              <a:t>براي وضوح بيشتر شکل موج </a:t>
            </a:r>
            <a:r>
              <a:rPr lang="en-US" altLang="en-US" sz="1600" b="1" dirty="0">
                <a:latin typeface="Arial" panose="020B0604020202020204" pitchFamily="34" charset="0"/>
                <a:ea typeface="Times New Roman" panose="02020603050405020304" pitchFamily="18" charset="0"/>
                <a:cs typeface="B Nazanin" panose="00000400000000000000" pitchFamily="2" charset="-78"/>
              </a:rPr>
              <a:t>ECG </a:t>
            </a:r>
            <a:r>
              <a:rPr lang="fa-IR" altLang="en-US" sz="1600" b="1" dirty="0">
                <a:latin typeface="Arial" panose="020B0604020202020204" pitchFamily="34" charset="0"/>
                <a:ea typeface="Times New Roman" panose="02020603050405020304" pitchFamily="18" charset="0"/>
                <a:cs typeface="B Nazanin" panose="00000400000000000000" pitchFamily="2" charset="-78"/>
              </a:rPr>
              <a:t> سه نوع فيلتر وجود دارد:</a:t>
            </a:r>
            <a:endParaRPr lang="fa-IR" altLang="en-US" sz="1600" b="1" dirty="0">
              <a:latin typeface="Arial" panose="020B0604020202020204" pitchFamily="34" charset="0"/>
              <a:cs typeface="B Nazanin" panose="00000400000000000000" pitchFamily="2" charset="-78"/>
            </a:endParaRPr>
          </a:p>
        </p:txBody>
      </p:sp>
      <p:graphicFrame>
        <p:nvGraphicFramePr>
          <p:cNvPr id="4" name="Table 3">
            <a:extLst>
              <a:ext uri="{FF2B5EF4-FFF2-40B4-BE49-F238E27FC236}">
                <a16:creationId xmlns:a16="http://schemas.microsoft.com/office/drawing/2014/main" id="{E6851BB5-49FB-5BA7-5BC9-51D6FE705CBF}"/>
              </a:ext>
            </a:extLst>
          </p:cNvPr>
          <p:cNvGraphicFramePr>
            <a:graphicFrameLocks noGrp="1"/>
          </p:cNvGraphicFramePr>
          <p:nvPr>
            <p:extLst>
              <p:ext uri="{D42A27DB-BD31-4B8C-83A1-F6EECF244321}">
                <p14:modId xmlns:p14="http://schemas.microsoft.com/office/powerpoint/2010/main" val="1835046538"/>
              </p:ext>
            </p:extLst>
          </p:nvPr>
        </p:nvGraphicFramePr>
        <p:xfrm>
          <a:off x="804644" y="2286000"/>
          <a:ext cx="7162800" cy="3429001"/>
        </p:xfrm>
        <a:graphic>
          <a:graphicData uri="http://schemas.openxmlformats.org/drawingml/2006/table">
            <a:tbl>
              <a:tblPr rtl="1"/>
              <a:tblGrid>
                <a:gridCol w="3508310">
                  <a:extLst>
                    <a:ext uri="{9D8B030D-6E8A-4147-A177-3AD203B41FA5}">
                      <a16:colId xmlns:a16="http://schemas.microsoft.com/office/drawing/2014/main" val="20000"/>
                    </a:ext>
                  </a:extLst>
                </a:gridCol>
                <a:gridCol w="1900335">
                  <a:extLst>
                    <a:ext uri="{9D8B030D-6E8A-4147-A177-3AD203B41FA5}">
                      <a16:colId xmlns:a16="http://schemas.microsoft.com/office/drawing/2014/main" val="20001"/>
                    </a:ext>
                  </a:extLst>
                </a:gridCol>
                <a:gridCol w="1754155">
                  <a:extLst>
                    <a:ext uri="{9D8B030D-6E8A-4147-A177-3AD203B41FA5}">
                      <a16:colId xmlns:a16="http://schemas.microsoft.com/office/drawing/2014/main" val="20002"/>
                    </a:ext>
                  </a:extLst>
                </a:gridCol>
              </a:tblGrid>
              <a:tr h="322730">
                <a:tc>
                  <a:txBody>
                    <a:bodyPr/>
                    <a:lstStyle/>
                    <a:p>
                      <a:pPr marL="0" marR="0" algn="ctr" rtl="1">
                        <a:spcBef>
                          <a:spcPts val="0"/>
                        </a:spcBef>
                        <a:spcAft>
                          <a:spcPts val="0"/>
                        </a:spcAft>
                        <a:tabLst>
                          <a:tab pos="2215515" algn="l"/>
                        </a:tabLst>
                      </a:pPr>
                      <a:r>
                        <a:rPr lang="fa-IR" sz="1400" b="1" dirty="0">
                          <a:latin typeface="Times New Roman"/>
                          <a:ea typeface="Times New Roman"/>
                          <a:cs typeface="B Nazanin" panose="00000400000000000000" pitchFamily="2" charset="-78"/>
                        </a:rPr>
                        <a:t>مورد استفاده</a:t>
                      </a:r>
                      <a:endParaRPr lang="en-US" sz="1200" b="1" dirty="0">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fa-IR" sz="1400" b="1" dirty="0">
                          <a:latin typeface="Times New Roman"/>
                          <a:ea typeface="Times New Roman"/>
                          <a:cs typeface="B Nazanin" panose="00000400000000000000" pitchFamily="2" charset="-78"/>
                        </a:rPr>
                        <a:t>رنج فرکانس</a:t>
                      </a:r>
                      <a:endParaRPr lang="en-US" sz="1200" b="1" dirty="0">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fa-IR" sz="1400" b="1" dirty="0">
                          <a:latin typeface="Times New Roman"/>
                          <a:ea typeface="Times New Roman"/>
                          <a:cs typeface="B Nazanin" panose="00000400000000000000" pitchFamily="2" charset="-78"/>
                        </a:rPr>
                        <a:t>نوع فيلتر</a:t>
                      </a:r>
                      <a:endParaRPr lang="en-US" sz="1200" b="1" dirty="0">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730">
                <a:tc>
                  <a:txBody>
                    <a:bodyPr/>
                    <a:lstStyle/>
                    <a:p>
                      <a:pPr marL="0" marR="0" algn="justLow" rtl="1">
                        <a:spcBef>
                          <a:spcPts val="0"/>
                        </a:spcBef>
                        <a:spcAft>
                          <a:spcPts val="0"/>
                        </a:spcAft>
                        <a:tabLst>
                          <a:tab pos="2215515" algn="l"/>
                        </a:tabLst>
                      </a:pPr>
                      <a:r>
                        <a:rPr lang="fa-IR" sz="1400" b="1">
                          <a:latin typeface="Times New Roman"/>
                          <a:ea typeface="Times New Roman"/>
                          <a:cs typeface="B Nazanin" panose="00000400000000000000" pitchFamily="2" charset="-78"/>
                        </a:rPr>
                        <a:t>در شرايط نرمال </a:t>
                      </a:r>
                      <a:endParaRPr lang="en-US" sz="1200" b="1">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en-US" sz="1400" b="1" dirty="0">
                          <a:latin typeface="Times New Roman"/>
                          <a:ea typeface="Times New Roman"/>
                          <a:cs typeface="B Nazanin" panose="00000400000000000000" pitchFamily="2" charset="-78"/>
                        </a:rPr>
                        <a:t>0.5</a:t>
                      </a:r>
                      <a:r>
                        <a:rPr lang="fa-IR" sz="1400" b="1" dirty="0">
                          <a:latin typeface="Times New Roman"/>
                          <a:ea typeface="Times New Roman"/>
                          <a:cs typeface="B Nazanin" panose="00000400000000000000" pitchFamily="2" charset="-78"/>
                        </a:rPr>
                        <a:t>تا40 هرتز</a:t>
                      </a:r>
                      <a:endParaRPr lang="en-US" sz="1200" b="1" dirty="0">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tabLst>
                          <a:tab pos="2215515" algn="l"/>
                        </a:tabLst>
                      </a:pPr>
                      <a:r>
                        <a:rPr lang="en-US" sz="1600" b="1" dirty="0">
                          <a:latin typeface="Times New Roman"/>
                          <a:ea typeface="Times New Roman"/>
                          <a:cs typeface="B Mitra" pitchFamily="2" charset="-78"/>
                        </a:rPr>
                        <a:t>Normal</a:t>
                      </a:r>
                      <a:endParaRPr lang="ar-SA" sz="1600" b="1" dirty="0">
                        <a:latin typeface="Times New Roman"/>
                        <a:ea typeface="Times New Roman"/>
                        <a:cs typeface="B Mitra"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9894">
                <a:tc>
                  <a:txBody>
                    <a:bodyPr/>
                    <a:lstStyle/>
                    <a:p>
                      <a:pPr marL="0" marR="0" algn="justLow" rtl="1">
                        <a:spcBef>
                          <a:spcPts val="0"/>
                        </a:spcBef>
                        <a:spcAft>
                          <a:spcPts val="0"/>
                        </a:spcAft>
                        <a:tabLst>
                          <a:tab pos="2215515" algn="l"/>
                        </a:tabLst>
                      </a:pPr>
                      <a:r>
                        <a:rPr lang="fa-IR" sz="1400" b="1" dirty="0">
                          <a:latin typeface="Times New Roman"/>
                          <a:ea typeface="Times New Roman"/>
                          <a:cs typeface="B Nazanin" panose="00000400000000000000" pitchFamily="2" charset="-78"/>
                        </a:rPr>
                        <a:t>در موارد تشخيصي مورداستفاده قرار </a:t>
                      </a:r>
                      <a:br>
                        <a:rPr lang="fa-IR" sz="1400" b="1" dirty="0">
                          <a:latin typeface="Times New Roman"/>
                          <a:ea typeface="Times New Roman"/>
                          <a:cs typeface="B Nazanin" panose="00000400000000000000" pitchFamily="2" charset="-78"/>
                        </a:rPr>
                      </a:br>
                      <a:r>
                        <a:rPr lang="fa-IR" sz="1400" b="1" dirty="0">
                          <a:latin typeface="Times New Roman"/>
                          <a:ea typeface="Times New Roman"/>
                          <a:cs typeface="B Nazanin" panose="00000400000000000000" pitchFamily="2" charset="-78"/>
                        </a:rPr>
                        <a:t>مي­گيرد. اما شکل موج  </a:t>
                      </a:r>
                      <a:r>
                        <a:rPr lang="en-US" sz="1200" b="1" dirty="0">
                          <a:latin typeface="Times New Roman"/>
                          <a:ea typeface="Times New Roman"/>
                          <a:cs typeface="B Nazanin" panose="00000400000000000000" pitchFamily="2" charset="-78"/>
                        </a:rPr>
                        <a:t>ECG</a:t>
                      </a:r>
                      <a:r>
                        <a:rPr lang="fa-IR" sz="1400" b="1" dirty="0">
                          <a:latin typeface="Times New Roman"/>
                          <a:ea typeface="Times New Roman"/>
                          <a:cs typeface="B Nazanin" panose="00000400000000000000" pitchFamily="2" charset="-78"/>
                        </a:rPr>
                        <a:t>ممکن است يک مقدار نويز داشته باشد. </a:t>
                      </a:r>
                      <a:endParaRPr lang="en-US" sz="1200" b="1" dirty="0">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en-US" sz="1400" b="1" dirty="0">
                          <a:latin typeface="Times New Roman"/>
                          <a:ea typeface="Times New Roman"/>
                          <a:cs typeface="B Nazanin" panose="00000400000000000000" pitchFamily="2" charset="-78"/>
                        </a:rPr>
                        <a:t>0.05</a:t>
                      </a:r>
                      <a:r>
                        <a:rPr lang="fa-IR" sz="1400" b="1" dirty="0">
                          <a:latin typeface="Times New Roman"/>
                          <a:ea typeface="Times New Roman"/>
                          <a:cs typeface="B Nazanin" panose="00000400000000000000" pitchFamily="2" charset="-78"/>
                        </a:rPr>
                        <a:t> تا 100 هرتز</a:t>
                      </a:r>
                      <a:endParaRPr lang="en-US" sz="1200" b="1" dirty="0">
                        <a:latin typeface="Times New Roman"/>
                        <a:ea typeface="Times New Roman"/>
                        <a:cs typeface="B Nazanin"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en-US" sz="1200" b="1" dirty="0">
                          <a:latin typeface="Times New Roman"/>
                          <a:ea typeface="Times New Roman"/>
                          <a:cs typeface="B Mitra" pitchFamily="2" charset="-78"/>
                        </a:rPr>
                        <a:t>EXTENDED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13647">
                <a:tc>
                  <a:txBody>
                    <a:bodyPr/>
                    <a:lstStyle/>
                    <a:p>
                      <a:pPr marL="0" marR="0" algn="justLow" rtl="1">
                        <a:spcBef>
                          <a:spcPts val="0"/>
                        </a:spcBef>
                        <a:spcAft>
                          <a:spcPts val="0"/>
                        </a:spcAft>
                        <a:tabLst>
                          <a:tab pos="2215515" algn="l"/>
                        </a:tabLst>
                      </a:pPr>
                      <a:r>
                        <a:rPr lang="fa-IR" sz="1400" b="1" dirty="0">
                          <a:latin typeface="Times New Roman"/>
                          <a:ea typeface="Times New Roman"/>
                          <a:cs typeface="B Nazanin" panose="00000400000000000000" pitchFamily="2" charset="-78"/>
                        </a:rPr>
                        <a:t>در اين حالت اختلالات ناشي از الکتروکوتر کاهش مي­يابد. همچنين در زمان­هايي که سيستم داراي نويز بالايي است و يا زمين هم پتانسيل کننده ندارد, مورد استفاده قرار مي­گيرد.</a:t>
                      </a:r>
                      <a:endParaRPr lang="en-US" sz="1200" b="1" dirty="0">
                        <a:latin typeface="Times New Roman"/>
                        <a:ea typeface="Times New Roman"/>
                        <a:cs typeface="B Nazanin"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en-US" sz="1400" b="1" dirty="0">
                          <a:latin typeface="Times New Roman"/>
                          <a:ea typeface="Times New Roman"/>
                          <a:cs typeface="B Nazanin" panose="00000400000000000000" pitchFamily="2" charset="-78"/>
                        </a:rPr>
                        <a:t>0.5</a:t>
                      </a:r>
                      <a:r>
                        <a:rPr lang="fa-IR" sz="1400" b="1" dirty="0">
                          <a:latin typeface="Times New Roman"/>
                          <a:ea typeface="Times New Roman"/>
                          <a:cs typeface="B Nazanin" panose="00000400000000000000" pitchFamily="2" charset="-78"/>
                        </a:rPr>
                        <a:t>تا 24 هرتزي</a:t>
                      </a:r>
                      <a:endParaRPr lang="en-US" sz="1200" b="1" dirty="0">
                        <a:latin typeface="Times New Roman"/>
                        <a:ea typeface="Times New Roman"/>
                        <a:cs typeface="B Nazanin" panose="00000400000000000000" pitchFamily="2" charset="-7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tabLst>
                          <a:tab pos="2215515" algn="l"/>
                        </a:tabLst>
                      </a:pPr>
                      <a:r>
                        <a:rPr lang="en-US" sz="1200" b="1" dirty="0">
                          <a:latin typeface="Times New Roman"/>
                          <a:ea typeface="Times New Roman"/>
                          <a:cs typeface="B Mitra" pitchFamily="2" charset="-78"/>
                        </a:rPr>
                        <a:t>MONITOR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4A8DA-AA06-30AD-CA69-B7F5D2B97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9337E938-770A-618A-3511-E45899FB340A}"/>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ECG</a:t>
            </a:r>
            <a:endParaRPr lang="en-US" sz="2800" dirty="0">
              <a:latin typeface="Arial" panose="020B0604020202020204" pitchFamily="34" charset="0"/>
              <a:cs typeface="B Titr" panose="00000700000000000000" pitchFamily="2" charset="-78"/>
            </a:endParaRPr>
          </a:p>
        </p:txBody>
      </p:sp>
      <p:sp>
        <p:nvSpPr>
          <p:cNvPr id="5" name="Rectangle 5">
            <a:extLst>
              <a:ext uri="{FF2B5EF4-FFF2-40B4-BE49-F238E27FC236}">
                <a16:creationId xmlns:a16="http://schemas.microsoft.com/office/drawing/2014/main" id="{77117FE6-D67E-9BD8-4FE7-6A8D28A92B0E}"/>
              </a:ext>
            </a:extLst>
          </p:cNvPr>
          <p:cNvSpPr>
            <a:spLocks noChangeArrowheads="1"/>
          </p:cNvSpPr>
          <p:nvPr/>
        </p:nvSpPr>
        <p:spPr bwMode="auto">
          <a:xfrm>
            <a:off x="2030135" y="2249648"/>
            <a:ext cx="865883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221615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221615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221615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221615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FontTx/>
              <a:buNone/>
            </a:pPr>
            <a:r>
              <a:rPr lang="fa-IR"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هشدار :</a:t>
            </a:r>
            <a:endParaRPr lang="en-US"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endParaRPr>
          </a:p>
          <a:p>
            <a:pPr algn="justLow" rtl="1">
              <a:lnSpc>
                <a:spcPct val="150000"/>
              </a:lnSpc>
              <a:spcBef>
                <a:spcPct val="0"/>
              </a:spcBef>
              <a:buClrTx/>
              <a:buSzTx/>
              <a:buFontTx/>
              <a:buNone/>
            </a:pPr>
            <a:r>
              <a:rPr lang="fa-IR" altLang="en-US" sz="1800" b="1" dirty="0">
                <a:latin typeface="Arial" panose="020B0604020202020204" pitchFamily="34" charset="0"/>
                <a:ea typeface="Times New Roman" panose="02020603050405020304" pitchFamily="18" charset="0"/>
                <a:cs typeface="B Nazanin" panose="00000400000000000000" pitchFamily="2" charset="-78"/>
              </a:rPr>
              <a:t>در بيماراني که داراي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Pacemaker </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هستند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PACE DETECT</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بايد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ON</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 "باشد. در غير اين صورت به احتمال زياد پالسهای پيس در شمارش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 HR</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تاثير می گذارد و </a:t>
            </a:r>
            <a:r>
              <a:rPr lang="en-US" altLang="en-US" sz="1800" b="1" dirty="0">
                <a:latin typeface="Arial" panose="020B0604020202020204" pitchFamily="34" charset="0"/>
                <a:ea typeface="Times New Roman" panose="02020603050405020304" pitchFamily="18" charset="0"/>
                <a:cs typeface="B Nazanin" panose="00000400000000000000" pitchFamily="2" charset="-78"/>
              </a:rPr>
              <a:t> HR</a:t>
            </a:r>
            <a:r>
              <a:rPr lang="fa-IR" altLang="en-US" sz="1800" b="1" dirty="0">
                <a:latin typeface="Arial" panose="020B0604020202020204" pitchFamily="34" charset="0"/>
                <a:ea typeface="Times New Roman" panose="02020603050405020304" pitchFamily="18" charset="0"/>
                <a:cs typeface="B Nazanin" panose="00000400000000000000" pitchFamily="2" charset="-78"/>
              </a:rPr>
              <a:t>نمايش داده شده از دقت لازم برخوردار نخواهد بود. </a:t>
            </a:r>
            <a:endParaRPr lang="fa-IR" altLang="en-US" sz="1800" dirty="0">
              <a:latin typeface="Arial" panose="020B0604020202020204" pitchFamily="34" charset="0"/>
              <a:cs typeface="B Nazanin" panose="00000400000000000000" pitchFamily="2" charset="-78"/>
            </a:endParaRPr>
          </a:p>
        </p:txBody>
      </p:sp>
    </p:spTree>
    <p:extLst>
      <p:ext uri="{BB962C8B-B14F-4D97-AF65-F5344CB8AC3E}">
        <p14:creationId xmlns:p14="http://schemas.microsoft.com/office/powerpoint/2010/main" val="340628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8AEA0F-DD84-7F9B-3753-1919191FA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Tree>
    <p:extLst>
      <p:ext uri="{BB962C8B-B14F-4D97-AF65-F5344CB8AC3E}">
        <p14:creationId xmlns:p14="http://schemas.microsoft.com/office/powerpoint/2010/main" val="257017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00132" y="1207906"/>
            <a:ext cx="4702029" cy="523220"/>
          </a:xfrm>
          <a:prstGeom prst="rect">
            <a:avLst/>
          </a:prstGeom>
          <a:noFill/>
        </p:spPr>
        <p:txBody>
          <a:bodyPr wrap="square">
            <a:spAutoFit/>
          </a:bodyPr>
          <a:lstStyle/>
          <a:p>
            <a:pPr algn="r" rtl="1"/>
            <a:r>
              <a:rPr lang="en-US" sz="2800" b="1" dirty="0">
                <a:cs typeface="B Titr" panose="00000700000000000000" pitchFamily="2" charset="-78"/>
              </a:rPr>
              <a:t>ECG Lead</a:t>
            </a:r>
            <a:endParaRPr lang="en-US" sz="2800" dirty="0">
              <a:latin typeface="Arial" panose="020B0604020202020204" pitchFamily="34" charset="0"/>
              <a:cs typeface="B Titr" panose="00000700000000000000" pitchFamily="2" charset="-78"/>
            </a:endParaRPr>
          </a:p>
        </p:txBody>
      </p:sp>
      <p:pic>
        <p:nvPicPr>
          <p:cNvPr id="6146" name="Picture 2">
            <a:extLst>
              <a:ext uri="{FF2B5EF4-FFF2-40B4-BE49-F238E27FC236}">
                <a16:creationId xmlns:a16="http://schemas.microsoft.com/office/drawing/2014/main" id="{FAAC0E79-649B-E075-B24C-CE62FE18B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49" y="2301826"/>
            <a:ext cx="10622502" cy="304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4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9068499" y="1207906"/>
            <a:ext cx="1933662" cy="523220"/>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آلارم </a:t>
            </a:r>
            <a:r>
              <a:rPr lang="en-US" sz="2800" b="1" dirty="0">
                <a:latin typeface="Arial" panose="020B0604020202020204" pitchFamily="34" charset="0"/>
                <a:cs typeface="B Titr" panose="00000700000000000000" pitchFamily="2" charset="-78"/>
              </a:rPr>
              <a:t>ECG</a:t>
            </a:r>
          </a:p>
        </p:txBody>
      </p:sp>
      <p:sp>
        <p:nvSpPr>
          <p:cNvPr id="6" name="TextBox 5">
            <a:extLst>
              <a:ext uri="{FF2B5EF4-FFF2-40B4-BE49-F238E27FC236}">
                <a16:creationId xmlns:a16="http://schemas.microsoft.com/office/drawing/2014/main" id="{5936306C-0F57-04C2-1B30-41CC40BDD045}"/>
              </a:ext>
            </a:extLst>
          </p:cNvPr>
          <p:cNvSpPr txBox="1"/>
          <p:nvPr/>
        </p:nvSpPr>
        <p:spPr>
          <a:xfrm>
            <a:off x="6915614" y="2038180"/>
            <a:ext cx="4365769" cy="1304203"/>
          </a:xfrm>
          <a:prstGeom prst="rect">
            <a:avLst/>
          </a:prstGeom>
          <a:noFill/>
        </p:spPr>
        <p:txBody>
          <a:bodyPr wrap="square">
            <a:spAutoFit/>
          </a:bodyPr>
          <a:lstStyle/>
          <a:p>
            <a:pPr algn="r" rtl="1">
              <a:lnSpc>
                <a:spcPct val="150000"/>
              </a:lnSpc>
            </a:pPr>
            <a:r>
              <a:rPr lang="fa-IR" dirty="0">
                <a:solidFill>
                  <a:srgbClr val="000000"/>
                </a:solidFill>
                <a:cs typeface="B Nazanin" panose="00000400000000000000" pitchFamily="2" charset="-78"/>
              </a:rPr>
              <a:t>با انجام تنظیمات در آیتم </a:t>
            </a:r>
            <a:r>
              <a:rPr lang="en-US" dirty="0">
                <a:solidFill>
                  <a:srgbClr val="000000"/>
                </a:solidFill>
                <a:cs typeface="B Nazanin" panose="00000400000000000000" pitchFamily="2" charset="-78"/>
              </a:rPr>
              <a:t>ALARM RECORD  </a:t>
            </a:r>
            <a:r>
              <a:rPr lang="fa-IR" dirty="0">
                <a:solidFill>
                  <a:srgbClr val="000000"/>
                </a:solidFill>
                <a:cs typeface="B Nazanin" panose="00000400000000000000" pitchFamily="2" charset="-78"/>
              </a:rPr>
              <a:t>در هنگام وقوع آلارم در آن لحظه رکوردگیری از پارامترهای تعیین شده انجام می شود.</a:t>
            </a:r>
          </a:p>
        </p:txBody>
      </p:sp>
      <p:pic>
        <p:nvPicPr>
          <p:cNvPr id="7170" name="Picture 2">
            <a:extLst>
              <a:ext uri="{FF2B5EF4-FFF2-40B4-BE49-F238E27FC236}">
                <a16:creationId xmlns:a16="http://schemas.microsoft.com/office/drawing/2014/main" id="{AD57AC1E-29DF-BA5C-0D51-1F12968E0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28" y="3101888"/>
            <a:ext cx="8913530" cy="254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11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7486650" y="1262828"/>
            <a:ext cx="3649735" cy="523220"/>
          </a:xfrm>
          <a:prstGeom prst="rect">
            <a:avLst/>
          </a:prstGeom>
          <a:noFill/>
        </p:spPr>
        <p:txBody>
          <a:bodyPr wrap="square">
            <a:spAutoFit/>
          </a:bodyPr>
          <a:lstStyle/>
          <a:p>
            <a:pPr algn="r" rtl="1"/>
            <a:r>
              <a:rPr lang="en-US" sz="2800" b="1" dirty="0">
                <a:effectLst/>
                <a:ea typeface="Times New Roman" panose="02020603050405020304" pitchFamily="18" charset="0"/>
                <a:cs typeface="B Nazanin" panose="00000400000000000000" pitchFamily="2" charset="-78"/>
              </a:rPr>
              <a:t>ARRHYTHMIA</a:t>
            </a:r>
            <a:endParaRPr lang="en-US" sz="28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5567679" y="3737510"/>
            <a:ext cx="5417479" cy="473206"/>
          </a:xfrm>
          <a:prstGeom prst="rect">
            <a:avLst/>
          </a:prstGeom>
          <a:noFill/>
        </p:spPr>
        <p:txBody>
          <a:bodyPr wrap="square">
            <a:spAutoFit/>
          </a:bodyPr>
          <a:lstStyle/>
          <a:p>
            <a:pPr algn="r" rtl="1">
              <a:lnSpc>
                <a:spcPct val="150000"/>
              </a:lnSpc>
            </a:pPr>
            <a:r>
              <a:rPr lang="fa-IR" dirty="0">
                <a:solidFill>
                  <a:srgbClr val="000000"/>
                </a:solidFill>
                <a:cs typeface="B Nazanin" panose="00000400000000000000" pitchFamily="2" charset="-78"/>
              </a:rPr>
              <a:t>• مانيتورينگ آريتمي براي بيماران بزرگسال و کودکان قابل استفاده ميباشد</a:t>
            </a:r>
          </a:p>
        </p:txBody>
      </p:sp>
      <p:pic>
        <p:nvPicPr>
          <p:cNvPr id="8194" name="Picture 2">
            <a:extLst>
              <a:ext uri="{FF2B5EF4-FFF2-40B4-BE49-F238E27FC236}">
                <a16:creationId xmlns:a16="http://schemas.microsoft.com/office/drawing/2014/main" id="{8701ED2E-7F9E-4801-90EA-4452AB356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22" y="2105291"/>
            <a:ext cx="4842486" cy="397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7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448675" y="1262828"/>
            <a:ext cx="2687710" cy="523220"/>
          </a:xfrm>
          <a:prstGeom prst="rect">
            <a:avLst/>
          </a:prstGeom>
          <a:noFill/>
        </p:spPr>
        <p:txBody>
          <a:bodyPr wrap="square">
            <a:spAutoFit/>
          </a:bodyPr>
          <a:lstStyle/>
          <a:p>
            <a:pPr algn="r" rtl="1"/>
            <a:r>
              <a:rPr lang="en-US" sz="2800" b="1" dirty="0">
                <a:effectLst/>
                <a:ea typeface="Times New Roman" panose="02020603050405020304" pitchFamily="18" charset="0"/>
                <a:cs typeface="B Nazanin" panose="00000400000000000000" pitchFamily="2" charset="-78"/>
              </a:rPr>
              <a:t>ARRHYTHMIA</a:t>
            </a:r>
            <a:endParaRPr lang="en-US" sz="28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889233" y="2243990"/>
            <a:ext cx="10014645" cy="1719702"/>
          </a:xfrm>
          <a:prstGeom prst="rect">
            <a:avLst/>
          </a:prstGeom>
          <a:noFill/>
        </p:spPr>
        <p:txBody>
          <a:bodyPr wrap="square">
            <a:spAutoFit/>
          </a:bodyPr>
          <a:lstStyle/>
          <a:p>
            <a:pPr algn="r" rtl="1">
              <a:lnSpc>
                <a:spcPct val="150000"/>
              </a:lnSpc>
            </a:pPr>
            <a:r>
              <a:rPr lang="fa-IR" dirty="0">
                <a:solidFill>
                  <a:srgbClr val="000000"/>
                </a:solidFill>
                <a:cs typeface="B Nazanin" panose="00000400000000000000" pitchFamily="2" charset="-78"/>
              </a:rPr>
              <a:t>• در اين سيستم قابليت اندازه گيري 21 آريتمي وجود دارد.</a:t>
            </a:r>
          </a:p>
          <a:p>
            <a:pPr algn="r" rtl="1">
              <a:lnSpc>
                <a:spcPct val="150000"/>
              </a:lnSpc>
            </a:pPr>
            <a:r>
              <a:rPr lang="fa-IR" dirty="0">
                <a:solidFill>
                  <a:srgbClr val="000000"/>
                </a:solidFill>
                <a:cs typeface="B Nazanin" panose="00000400000000000000" pitchFamily="2" charset="-78"/>
              </a:rPr>
              <a:t>• مانيتورينگ آريتمي براي بيماران بزرگسال و کودکان قابل استفاده مي باشد و استفاده از آن براي نوزادان توصيه نمي شود.</a:t>
            </a:r>
          </a:p>
          <a:p>
            <a:pPr algn="r" rtl="1">
              <a:lnSpc>
                <a:spcPct val="150000"/>
              </a:lnSpc>
            </a:pPr>
            <a:r>
              <a:rPr lang="fa-IR" dirty="0">
                <a:solidFill>
                  <a:srgbClr val="000000"/>
                </a:solidFill>
                <a:cs typeface="B Nazanin" panose="00000400000000000000" pitchFamily="2" charset="-78"/>
              </a:rPr>
              <a:t>• ليد مورد استفاده برای تشخيص آريتمي، ليد اصلی می باشد که در </a:t>
            </a:r>
            <a:r>
              <a:rPr lang="en-US" dirty="0">
                <a:solidFill>
                  <a:srgbClr val="000000"/>
                </a:solidFill>
                <a:cs typeface="B Nazanin" panose="00000400000000000000" pitchFamily="2" charset="-78"/>
              </a:rPr>
              <a:t>Trace </a:t>
            </a:r>
            <a:r>
              <a:rPr lang="fa-IR" dirty="0">
                <a:solidFill>
                  <a:srgbClr val="000000"/>
                </a:solidFill>
                <a:cs typeface="B Nazanin" panose="00000400000000000000" pitchFamily="2" charset="-78"/>
              </a:rPr>
              <a:t> اول نمايش داده شده و در منوی </a:t>
            </a:r>
            <a:r>
              <a:rPr lang="en-US" dirty="0">
                <a:solidFill>
                  <a:srgbClr val="000000"/>
                </a:solidFill>
                <a:cs typeface="B Nazanin" panose="00000400000000000000" pitchFamily="2" charset="-78"/>
              </a:rPr>
              <a:t>ECG </a:t>
            </a:r>
            <a:r>
              <a:rPr lang="fa-IR" dirty="0">
                <a:solidFill>
                  <a:srgbClr val="000000"/>
                </a:solidFill>
                <a:cs typeface="B Nazanin" panose="00000400000000000000" pitchFamily="2" charset="-78"/>
              </a:rPr>
              <a:t> قابل تنظيم می باشد. </a:t>
            </a:r>
          </a:p>
          <a:p>
            <a:pPr algn="r" rtl="1">
              <a:lnSpc>
                <a:spcPct val="150000"/>
              </a:lnSpc>
            </a:pPr>
            <a:r>
              <a:rPr lang="fa-IR" dirty="0">
                <a:solidFill>
                  <a:srgbClr val="000000"/>
                </a:solidFill>
                <a:cs typeface="B Nazanin" panose="00000400000000000000" pitchFamily="2" charset="-78"/>
              </a:rPr>
              <a:t>• براي داشتن بهترين دقت نرم افزار آريتمي توصيه مي شود که از ليد هاي </a:t>
            </a:r>
            <a:r>
              <a:rPr lang="en-US" dirty="0">
                <a:solidFill>
                  <a:srgbClr val="000000"/>
                </a:solidFill>
                <a:cs typeface="B Nazanin" panose="00000400000000000000" pitchFamily="2" charset="-78"/>
              </a:rPr>
              <a:t>I </a:t>
            </a:r>
            <a:r>
              <a:rPr lang="fa-IR" dirty="0">
                <a:solidFill>
                  <a:srgbClr val="000000"/>
                </a:solidFill>
                <a:cs typeface="B Nazanin" panose="00000400000000000000" pitchFamily="2" charset="-78"/>
              </a:rPr>
              <a:t> يا </a:t>
            </a:r>
            <a:r>
              <a:rPr lang="en-US" dirty="0">
                <a:solidFill>
                  <a:srgbClr val="000000"/>
                </a:solidFill>
                <a:cs typeface="B Nazanin" panose="00000400000000000000" pitchFamily="2" charset="-78"/>
              </a:rPr>
              <a:t>II </a:t>
            </a:r>
            <a:r>
              <a:rPr lang="fa-IR" dirty="0">
                <a:solidFill>
                  <a:srgbClr val="000000"/>
                </a:solidFill>
                <a:cs typeface="B Nazanin" panose="00000400000000000000" pitchFamily="2" charset="-78"/>
              </a:rPr>
              <a:t> استفاده شود</a:t>
            </a:r>
          </a:p>
        </p:txBody>
      </p:sp>
    </p:spTree>
    <p:extLst>
      <p:ext uri="{BB962C8B-B14F-4D97-AF65-F5344CB8AC3E}">
        <p14:creationId xmlns:p14="http://schemas.microsoft.com/office/powerpoint/2010/main" val="1379757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353425" y="1262828"/>
            <a:ext cx="2782960" cy="523220"/>
          </a:xfrm>
          <a:prstGeom prst="rect">
            <a:avLst/>
          </a:prstGeom>
          <a:noFill/>
        </p:spPr>
        <p:txBody>
          <a:bodyPr wrap="square">
            <a:spAutoFit/>
          </a:bodyPr>
          <a:lstStyle/>
          <a:p>
            <a:pPr algn="r" rtl="1"/>
            <a:r>
              <a:rPr lang="en-US" sz="2800" b="1" dirty="0">
                <a:effectLst/>
                <a:ea typeface="Times New Roman" panose="02020603050405020304" pitchFamily="18" charset="0"/>
                <a:cs typeface="B Nazanin" panose="00000400000000000000" pitchFamily="2" charset="-78"/>
              </a:rPr>
              <a:t>ARR</a:t>
            </a:r>
            <a:r>
              <a:rPr lang="en-US" sz="2800" b="1" dirty="0">
                <a:ea typeface="Times New Roman" panose="02020603050405020304" pitchFamily="18" charset="0"/>
                <a:cs typeface="B Nazanin" panose="00000400000000000000" pitchFamily="2" charset="-78"/>
              </a:rPr>
              <a:t> SETUP</a:t>
            </a:r>
            <a:endParaRPr lang="en-US" sz="2800" b="1" dirty="0">
              <a:cs typeface="B Titr" panose="00000700000000000000" pitchFamily="2" charset="-78"/>
            </a:endParaRPr>
          </a:p>
        </p:txBody>
      </p:sp>
      <p:sp>
        <p:nvSpPr>
          <p:cNvPr id="2" name="Rectangle 2">
            <a:extLst>
              <a:ext uri="{FF2B5EF4-FFF2-40B4-BE49-F238E27FC236}">
                <a16:creationId xmlns:a16="http://schemas.microsoft.com/office/drawing/2014/main" id="{F649B765-51B6-8D0D-B8E9-1B4577FD77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6A28A007-269E-2A82-4431-D4C1DCDE1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82" y="2043511"/>
            <a:ext cx="6597364" cy="39711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88E4B0D-87E9-28FC-B0FC-1A8B68D13B96}"/>
              </a:ext>
            </a:extLst>
          </p:cNvPr>
          <p:cNvSpPr>
            <a:spLocks noChangeArrowheads="1"/>
          </p:cNvSpPr>
          <p:nvPr/>
        </p:nvSpPr>
        <p:spPr bwMode="auto">
          <a:xfrm>
            <a:off x="0" y="4029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9031B1DF-A5C7-0661-705E-5AEE8221374F}"/>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3CE173FA-84FF-A776-A1C4-1FC494D7A7FA}"/>
              </a:ext>
            </a:extLst>
          </p:cNvPr>
          <p:cNvSpPr>
            <a:spLocks noChangeArrowheads="1"/>
          </p:cNvSpPr>
          <p:nvPr/>
        </p:nvSpPr>
        <p:spPr bwMode="auto">
          <a:xfrm>
            <a:off x="152400" y="4181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9">
            <a:extLst>
              <a:ext uri="{FF2B5EF4-FFF2-40B4-BE49-F238E27FC236}">
                <a16:creationId xmlns:a16="http://schemas.microsoft.com/office/drawing/2014/main" id="{D2B728D6-1804-6F67-E783-651E5038074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a:extLst>
              <a:ext uri="{FF2B5EF4-FFF2-40B4-BE49-F238E27FC236}">
                <a16:creationId xmlns:a16="http://schemas.microsoft.com/office/drawing/2014/main" id="{B91D0C9A-A7EC-14F9-80FC-8ACCB830FE82}"/>
              </a:ext>
            </a:extLst>
          </p:cNvPr>
          <p:cNvSpPr txBox="1"/>
          <p:nvPr/>
        </p:nvSpPr>
        <p:spPr>
          <a:xfrm>
            <a:off x="7631762" y="2068336"/>
            <a:ext cx="3504623" cy="1169551"/>
          </a:xfrm>
          <a:prstGeom prst="rect">
            <a:avLst/>
          </a:prstGeom>
          <a:noFill/>
        </p:spPr>
        <p:txBody>
          <a:bodyPr wrap="square">
            <a:spAutoFit/>
          </a:bodyPr>
          <a:lstStyle/>
          <a:p>
            <a:pPr algn="r" rtl="1">
              <a:lnSpc>
                <a:spcPct val="150000"/>
              </a:lnSpc>
            </a:pPr>
            <a:r>
              <a:rPr lang="fa-IR" sz="1600" dirty="0">
                <a:solidFill>
                  <a:srgbClr val="000000"/>
                </a:solidFill>
                <a:cs typeface="B Nazanin" panose="00000400000000000000" pitchFamily="2" charset="-78"/>
              </a:rPr>
              <a:t>جدول</a:t>
            </a:r>
            <a:r>
              <a:rPr lang="en-US" sz="1600" dirty="0">
                <a:solidFill>
                  <a:srgbClr val="000000"/>
                </a:solidFill>
                <a:cs typeface="B Nazanin" panose="00000400000000000000" pitchFamily="2" charset="-78"/>
              </a:rPr>
              <a:t> ARR SETUP</a:t>
            </a:r>
            <a:r>
              <a:rPr lang="fa-IR" sz="1600" dirty="0">
                <a:solidFill>
                  <a:srgbClr val="000000"/>
                </a:solidFill>
                <a:cs typeface="B Nazanin" panose="00000400000000000000" pitchFamily="2" charset="-78"/>
              </a:rPr>
              <a:t>به شما اين اجازه را مي</a:t>
            </a:r>
            <a:r>
              <a:rPr lang="en-US" sz="1600" dirty="0">
                <a:solidFill>
                  <a:srgbClr val="000000"/>
                </a:solidFill>
                <a:cs typeface="B Nazanin" panose="00000400000000000000" pitchFamily="2" charset="-78"/>
              </a:rPr>
              <a:t> </a:t>
            </a:r>
            <a:r>
              <a:rPr lang="fa-IR" sz="1600" dirty="0">
                <a:solidFill>
                  <a:srgbClr val="000000"/>
                </a:solidFill>
                <a:cs typeface="B Nazanin" panose="00000400000000000000" pitchFamily="2" charset="-78"/>
              </a:rPr>
              <a:t>دهد که مانيتورينگ آريتمي را با توجه به نيازمندي</a:t>
            </a:r>
            <a:r>
              <a:rPr lang="en-US" sz="1600" dirty="0">
                <a:solidFill>
                  <a:srgbClr val="000000"/>
                </a:solidFill>
                <a:cs typeface="B Nazanin" panose="00000400000000000000" pitchFamily="2" charset="-78"/>
              </a:rPr>
              <a:t> </a:t>
            </a:r>
            <a:r>
              <a:rPr lang="fa-IR" sz="1600" dirty="0">
                <a:solidFill>
                  <a:srgbClr val="000000"/>
                </a:solidFill>
                <a:cs typeface="B Nazanin" panose="00000400000000000000" pitchFamily="2" charset="-78"/>
              </a:rPr>
              <a:t>هاي خاص هر بيمار تنظيم کنيد</a:t>
            </a:r>
            <a:r>
              <a:rPr lang="en-US" sz="1600" dirty="0">
                <a:solidFill>
                  <a:srgbClr val="000000"/>
                </a:solidFill>
                <a:cs typeface="B Nazanin" panose="00000400000000000000" pitchFamily="2" charset="-78"/>
              </a:rPr>
              <a:t>.</a:t>
            </a:r>
            <a:endParaRPr lang="fa-IR" sz="1600" dirty="0">
              <a:solidFill>
                <a:srgbClr val="000000"/>
              </a:solidFill>
              <a:cs typeface="B Nazanin" panose="00000400000000000000" pitchFamily="2" charset="-78"/>
            </a:endParaRPr>
          </a:p>
        </p:txBody>
      </p:sp>
    </p:spTree>
    <p:extLst>
      <p:ext uri="{BB962C8B-B14F-4D97-AF65-F5344CB8AC3E}">
        <p14:creationId xmlns:p14="http://schemas.microsoft.com/office/powerpoint/2010/main" val="313804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23421" y="1262828"/>
            <a:ext cx="2912964" cy="523220"/>
          </a:xfrm>
          <a:prstGeom prst="rect">
            <a:avLst/>
          </a:prstGeom>
          <a:noFill/>
        </p:spPr>
        <p:txBody>
          <a:bodyPr wrap="square">
            <a:spAutoFit/>
          </a:bodyPr>
          <a:lstStyle/>
          <a:p>
            <a:pPr algn="r" rtl="1"/>
            <a:r>
              <a:rPr lang="en-US" sz="2800" b="1" dirty="0">
                <a:effectLst/>
                <a:ea typeface="Times New Roman" panose="02020603050405020304" pitchFamily="18" charset="0"/>
                <a:cs typeface="B Nazanin" panose="00000400000000000000" pitchFamily="2" charset="-78"/>
              </a:rPr>
              <a:t>ARR</a:t>
            </a:r>
            <a:r>
              <a:rPr lang="en-US" sz="2800" b="1" dirty="0">
                <a:ea typeface="Times New Roman" panose="02020603050405020304" pitchFamily="18" charset="0"/>
                <a:cs typeface="B Nazanin" panose="00000400000000000000" pitchFamily="2" charset="-78"/>
              </a:rPr>
              <a:t> SETUP</a:t>
            </a:r>
            <a:endParaRPr lang="en-US" sz="2800" b="1" dirty="0">
              <a:cs typeface="B Titr" panose="00000700000000000000" pitchFamily="2" charset="-78"/>
            </a:endParaRPr>
          </a:p>
        </p:txBody>
      </p:sp>
      <p:sp>
        <p:nvSpPr>
          <p:cNvPr id="2" name="Rectangle 2">
            <a:extLst>
              <a:ext uri="{FF2B5EF4-FFF2-40B4-BE49-F238E27FC236}">
                <a16:creationId xmlns:a16="http://schemas.microsoft.com/office/drawing/2014/main" id="{F649B765-51B6-8D0D-B8E9-1B4577FD77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D88E4B0D-87E9-28FC-B0FC-1A8B68D13B96}"/>
              </a:ext>
            </a:extLst>
          </p:cNvPr>
          <p:cNvSpPr>
            <a:spLocks noChangeArrowheads="1"/>
          </p:cNvSpPr>
          <p:nvPr/>
        </p:nvSpPr>
        <p:spPr bwMode="auto">
          <a:xfrm>
            <a:off x="0" y="4029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9031B1DF-A5C7-0661-705E-5AEE8221374F}"/>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3CE173FA-84FF-A776-A1C4-1FC494D7A7FA}"/>
              </a:ext>
            </a:extLst>
          </p:cNvPr>
          <p:cNvSpPr>
            <a:spLocks noChangeArrowheads="1"/>
          </p:cNvSpPr>
          <p:nvPr/>
        </p:nvSpPr>
        <p:spPr bwMode="auto">
          <a:xfrm>
            <a:off x="152400" y="4181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9">
            <a:extLst>
              <a:ext uri="{FF2B5EF4-FFF2-40B4-BE49-F238E27FC236}">
                <a16:creationId xmlns:a16="http://schemas.microsoft.com/office/drawing/2014/main" id="{D2B728D6-1804-6F67-E783-651E5038074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6" name="Picture 8">
            <a:extLst>
              <a:ext uri="{FF2B5EF4-FFF2-40B4-BE49-F238E27FC236}">
                <a16:creationId xmlns:a16="http://schemas.microsoft.com/office/drawing/2014/main" id="{7D1C6602-45AA-6091-2CC9-C6690A3ED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68" y="2032144"/>
            <a:ext cx="7136484" cy="20389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FC7A21-04A5-9A5A-F475-DDE70B1644B8}"/>
              </a:ext>
            </a:extLst>
          </p:cNvPr>
          <p:cNvSpPr txBox="1"/>
          <p:nvPr/>
        </p:nvSpPr>
        <p:spPr>
          <a:xfrm>
            <a:off x="7478233" y="2824282"/>
            <a:ext cx="3947019" cy="1661993"/>
          </a:xfrm>
          <a:prstGeom prst="rect">
            <a:avLst/>
          </a:prstGeom>
          <a:noFill/>
        </p:spPr>
        <p:txBody>
          <a:bodyPr wrap="square">
            <a:spAutoFit/>
          </a:bodyPr>
          <a:lstStyle/>
          <a:p>
            <a:pPr marL="342900" lvl="0" indent="-342900" algn="r" rtl="1">
              <a:spcAft>
                <a:spcPts val="1200"/>
              </a:spcAft>
              <a:buFont typeface="Arial" panose="020B0604020202020204" pitchFamily="34" charset="0"/>
              <a:buChar char="•"/>
            </a:pPr>
            <a:r>
              <a:rPr lang="fa-IR" b="1" dirty="0">
                <a:effectLst/>
                <a:ea typeface="Times New Roman" panose="02020603050405020304" pitchFamily="18" charset="0"/>
                <a:cs typeface="B Nazanin" panose="00000400000000000000" pitchFamily="2" charset="-78"/>
              </a:rPr>
              <a:t>سطح آلارم</a:t>
            </a:r>
            <a:r>
              <a:rPr lang="en-US" b="1" dirty="0">
                <a:effectLst/>
                <a:ea typeface="Times New Roman" panose="02020603050405020304" pitchFamily="18" charset="0"/>
                <a:cs typeface="B Nazanin" panose="00000400000000000000" pitchFamily="2" charset="-78"/>
              </a:rPr>
              <a:t>(ALARM LEVEL) </a:t>
            </a:r>
          </a:p>
          <a:p>
            <a:pPr marL="285750" indent="-285750" algn="r" rtl="1">
              <a:spcAft>
                <a:spcPts val="1200"/>
              </a:spcAft>
              <a:buFont typeface="Arial" panose="020B0604020202020204" pitchFamily="34" charset="0"/>
              <a:buChar char="•"/>
            </a:pPr>
            <a:r>
              <a:rPr lang="fa-IR" b="1" dirty="0">
                <a:effectLst/>
                <a:ea typeface="Times New Roman" panose="02020603050405020304" pitchFamily="18" charset="0"/>
                <a:cs typeface="B Nazanin" panose="00000400000000000000" pitchFamily="2" charset="-78"/>
              </a:rPr>
              <a:t>میزان نرخ ضربان قلب </a:t>
            </a:r>
            <a:r>
              <a:rPr lang="en-US" b="1" dirty="0">
                <a:effectLst/>
                <a:ea typeface="Times New Roman" panose="02020603050405020304" pitchFamily="18" charset="0"/>
                <a:cs typeface="B Nazanin" panose="00000400000000000000" pitchFamily="2" charset="-78"/>
              </a:rPr>
              <a:t>(RATE)</a:t>
            </a:r>
          </a:p>
          <a:p>
            <a:pPr marL="285750" indent="-285750" algn="r" rtl="1">
              <a:spcAft>
                <a:spcPts val="1200"/>
              </a:spcAft>
              <a:buFont typeface="Arial" panose="020B0604020202020204" pitchFamily="34" charset="0"/>
              <a:buChar char="•"/>
            </a:pPr>
            <a:r>
              <a:rPr lang="fa-IR" b="1" dirty="0">
                <a:effectLst/>
                <a:ea typeface="Times New Roman" panose="02020603050405020304" pitchFamily="18" charset="0"/>
                <a:cs typeface="B Nazanin" panose="00000400000000000000" pitchFamily="2" charset="-78"/>
              </a:rPr>
              <a:t>شمارنده تعداد </a:t>
            </a:r>
            <a:r>
              <a:rPr lang="en-US" b="1" dirty="0">
                <a:effectLst/>
                <a:ea typeface="Times New Roman" panose="02020603050405020304" pitchFamily="18" charset="0"/>
                <a:cs typeface="B Nazanin" panose="00000400000000000000" pitchFamily="2" charset="-78"/>
              </a:rPr>
              <a:t>(COUNT) PVC</a:t>
            </a:r>
          </a:p>
          <a:p>
            <a:pPr marL="285750" indent="-285750" algn="r" rtl="1">
              <a:spcAft>
                <a:spcPts val="1200"/>
              </a:spcAft>
              <a:buFont typeface="Arial" panose="020B0604020202020204" pitchFamily="34" charset="0"/>
              <a:buChar char="•"/>
            </a:pPr>
            <a:r>
              <a:rPr lang="fa-IR" b="1" dirty="0">
                <a:effectLst/>
                <a:ea typeface="Times New Roman" panose="02020603050405020304" pitchFamily="18" charset="0"/>
                <a:cs typeface="B Nazanin" panose="00000400000000000000" pitchFamily="2" charset="-78"/>
              </a:rPr>
              <a:t>آرشیو آریتمی ها </a:t>
            </a:r>
            <a:r>
              <a:rPr lang="en-US" b="1" dirty="0">
                <a:effectLst/>
                <a:ea typeface="Times New Roman" panose="02020603050405020304" pitchFamily="18" charset="0"/>
                <a:cs typeface="B Nazanin" panose="00000400000000000000" pitchFamily="2" charset="-78"/>
              </a:rPr>
              <a:t>(ARCHIVE)</a:t>
            </a:r>
            <a:r>
              <a:rPr lang="fa-IR" b="1" dirty="0">
                <a:effectLst/>
                <a:ea typeface="Times New Roman" panose="02020603050405020304" pitchFamily="18" charset="0"/>
                <a:cs typeface="B Nazanin" panose="00000400000000000000" pitchFamily="2" charset="-78"/>
              </a:rPr>
              <a:t> شامل:</a:t>
            </a:r>
            <a:endParaRPr lang="en-US" b="1" dirty="0">
              <a:effectLst/>
              <a:ea typeface="Times New Roman" panose="02020603050405020304" pitchFamily="18" charset="0"/>
              <a:cs typeface="B Nazanin" panose="00000400000000000000" pitchFamily="2" charset="-78"/>
            </a:endParaRPr>
          </a:p>
        </p:txBody>
      </p:sp>
      <p:sp>
        <p:nvSpPr>
          <p:cNvPr id="13" name="TextBox 12">
            <a:extLst>
              <a:ext uri="{FF2B5EF4-FFF2-40B4-BE49-F238E27FC236}">
                <a16:creationId xmlns:a16="http://schemas.microsoft.com/office/drawing/2014/main" id="{8917D44A-7C1A-4BE2-A619-234C9BCB5318}"/>
              </a:ext>
            </a:extLst>
          </p:cNvPr>
          <p:cNvSpPr txBox="1"/>
          <p:nvPr/>
        </p:nvSpPr>
        <p:spPr>
          <a:xfrm>
            <a:off x="-220098" y="4288697"/>
            <a:ext cx="8443519" cy="1538883"/>
          </a:xfrm>
          <a:prstGeom prst="rect">
            <a:avLst/>
          </a:prstGeom>
          <a:noFill/>
        </p:spPr>
        <p:txBody>
          <a:bodyPr wrap="square">
            <a:spAutoFit/>
          </a:bodyPr>
          <a:lstStyle/>
          <a:p>
            <a:pPr algn="r" rtl="1">
              <a:lnSpc>
                <a:spcPct val="150000"/>
              </a:lnSpc>
            </a:pPr>
            <a:r>
              <a:rPr lang="en-US" sz="1600" b="1" dirty="0">
                <a:cs typeface="B Nazanin" panose="00000400000000000000" pitchFamily="2" charset="-78"/>
              </a:rPr>
              <a:t> : STR</a:t>
            </a:r>
            <a:r>
              <a:rPr lang="fa-IR" sz="1600" b="1" dirty="0">
                <a:cs typeface="B Nazanin" panose="00000400000000000000" pitchFamily="2" charset="-78"/>
              </a:rPr>
              <a:t>در صورت وقوع آريتمي موردنظر، اطلاعات ذخيره مي</a:t>
            </a:r>
            <a:r>
              <a:rPr lang="en-US" sz="1600" b="1" dirty="0">
                <a:cs typeface="B Nazanin" panose="00000400000000000000" pitchFamily="2" charset="-78"/>
              </a:rPr>
              <a:t> </a:t>
            </a:r>
            <a:r>
              <a:rPr lang="fa-IR" sz="1600" b="1" dirty="0">
                <a:cs typeface="B Nazanin" panose="00000400000000000000" pitchFamily="2" charset="-78"/>
              </a:rPr>
              <a:t>شود.</a:t>
            </a:r>
          </a:p>
          <a:p>
            <a:pPr algn="r" rtl="1">
              <a:lnSpc>
                <a:spcPct val="150000"/>
              </a:lnSpc>
            </a:pPr>
            <a:r>
              <a:rPr lang="en-US" sz="1600" b="1" dirty="0">
                <a:cs typeface="B Nazanin" panose="00000400000000000000" pitchFamily="2" charset="-78"/>
              </a:rPr>
              <a:t> : REC</a:t>
            </a:r>
            <a:r>
              <a:rPr lang="fa-IR" sz="1600" b="1" dirty="0">
                <a:cs typeface="B Nazanin" panose="00000400000000000000" pitchFamily="2" charset="-78"/>
              </a:rPr>
              <a:t>در صورت وقوع آريتمي موردنظر، به صورت اتوماتيک رکوردگيري انجام شود.</a:t>
            </a:r>
          </a:p>
          <a:p>
            <a:pPr algn="r" rtl="1">
              <a:lnSpc>
                <a:spcPct val="150000"/>
              </a:lnSpc>
            </a:pPr>
            <a:r>
              <a:rPr lang="en-US" sz="1600" b="1" dirty="0">
                <a:cs typeface="B Nazanin" panose="00000400000000000000" pitchFamily="2" charset="-78"/>
              </a:rPr>
              <a:t> : STR/REC</a:t>
            </a:r>
            <a:r>
              <a:rPr lang="fa-IR" sz="1600" b="1" dirty="0">
                <a:cs typeface="B Nazanin" panose="00000400000000000000" pitchFamily="2" charset="-78"/>
              </a:rPr>
              <a:t>در صورت وقوع آريتمي موردنظر، ذخيره سازي و رکوردگيري همزمان انجام مي</a:t>
            </a:r>
            <a:r>
              <a:rPr lang="en-US" sz="1600" b="1" dirty="0">
                <a:cs typeface="B Nazanin" panose="00000400000000000000" pitchFamily="2" charset="-78"/>
              </a:rPr>
              <a:t> </a:t>
            </a:r>
            <a:r>
              <a:rPr lang="fa-IR" sz="1600" b="1" dirty="0">
                <a:cs typeface="B Nazanin" panose="00000400000000000000" pitchFamily="2" charset="-78"/>
              </a:rPr>
              <a:t>شود.</a:t>
            </a:r>
          </a:p>
          <a:p>
            <a:pPr algn="r" rtl="1">
              <a:lnSpc>
                <a:spcPct val="150000"/>
              </a:lnSpc>
            </a:pPr>
            <a:r>
              <a:rPr lang="en-US" sz="1600" b="1" dirty="0">
                <a:cs typeface="B Nazanin" panose="00000400000000000000" pitchFamily="2" charset="-78"/>
              </a:rPr>
              <a:t> : OFF</a:t>
            </a:r>
            <a:r>
              <a:rPr lang="fa-IR" sz="1600" b="1" dirty="0">
                <a:cs typeface="B Nazanin" panose="00000400000000000000" pitchFamily="2" charset="-78"/>
              </a:rPr>
              <a:t>در صورت وقوع آريتمي موردنظر، ذخيره سازي و رکوردگيري صورت نمي</a:t>
            </a:r>
            <a:r>
              <a:rPr lang="en-US" sz="1600" b="1" dirty="0">
                <a:cs typeface="B Nazanin" panose="00000400000000000000" pitchFamily="2" charset="-78"/>
              </a:rPr>
              <a:t> </a:t>
            </a:r>
            <a:r>
              <a:rPr lang="fa-IR" sz="1600" b="1" dirty="0">
                <a:cs typeface="B Nazanin" panose="00000400000000000000" pitchFamily="2" charset="-78"/>
              </a:rPr>
              <a:t>گيرد.</a:t>
            </a:r>
          </a:p>
        </p:txBody>
      </p:sp>
    </p:spTree>
    <p:extLst>
      <p:ext uri="{BB962C8B-B14F-4D97-AF65-F5344CB8AC3E}">
        <p14:creationId xmlns:p14="http://schemas.microsoft.com/office/powerpoint/2010/main" val="186332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4009938" y="1262828"/>
            <a:ext cx="7126447" cy="523220"/>
          </a:xfrm>
          <a:prstGeom prst="rect">
            <a:avLst/>
          </a:prstGeom>
          <a:noFill/>
        </p:spPr>
        <p:txBody>
          <a:bodyPr wrap="square">
            <a:spAutoFit/>
          </a:bodyPr>
          <a:lstStyle/>
          <a:p>
            <a:pPr algn="r" rtl="1"/>
            <a:r>
              <a:rPr lang="fa-IR" sz="2400" b="1" dirty="0">
                <a:cs typeface="B Nazanin" panose="00000400000000000000" pitchFamily="2" charset="-78"/>
              </a:rPr>
              <a:t>نمایش اطلاعات و شکل موج آریتمی</a:t>
            </a:r>
            <a:r>
              <a:rPr lang="en-US" sz="2800" b="1" dirty="0">
                <a:cs typeface="B Nazanin" panose="00000400000000000000" pitchFamily="2" charset="-78"/>
              </a:rPr>
              <a:t>(ARR EVENT RECALL) </a:t>
            </a:r>
            <a:endParaRPr lang="en-US" sz="2800" b="1" dirty="0">
              <a:cs typeface="B Titr" panose="00000700000000000000" pitchFamily="2" charset="-78"/>
            </a:endParaRPr>
          </a:p>
        </p:txBody>
      </p:sp>
      <p:pic>
        <p:nvPicPr>
          <p:cNvPr id="6146" name="Picture 2">
            <a:extLst>
              <a:ext uri="{FF2B5EF4-FFF2-40B4-BE49-F238E27FC236}">
                <a16:creationId xmlns:a16="http://schemas.microsoft.com/office/drawing/2014/main" id="{7350812E-9DD4-03ED-B061-0FB94621C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83" y="2800694"/>
            <a:ext cx="10661831" cy="307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57D972-4046-410E-A8C5-86518F759668}"/>
              </a:ext>
            </a:extLst>
          </p:cNvPr>
          <p:cNvSpPr txBox="1"/>
          <p:nvPr/>
        </p:nvSpPr>
        <p:spPr>
          <a:xfrm>
            <a:off x="874845" y="2040119"/>
            <a:ext cx="10552069" cy="923330"/>
          </a:xfrm>
          <a:prstGeom prst="rect">
            <a:avLst/>
          </a:prstGeom>
          <a:noFill/>
        </p:spPr>
        <p:txBody>
          <a:bodyPr wrap="square">
            <a:spAutoFit/>
          </a:bodyPr>
          <a:lstStyle/>
          <a:p>
            <a:pPr algn="r" rtl="1"/>
            <a:r>
              <a:rPr lang="fa-IR" dirty="0">
                <a:solidFill>
                  <a:srgbClr val="000000"/>
                </a:solidFill>
                <a:cs typeface="B Nazanin" panose="00000400000000000000" pitchFamily="2" charset="-78"/>
              </a:rPr>
              <a:t>آریتمی های اتفاق افتاده به همراه تاریخ و زمان وقوع ذخیره می شوند. در این سيستم قابليت ذخيره سازي و بررسي حداکثر 150 آريتمي گذشته بيمار وجود دارد</a:t>
            </a:r>
            <a:r>
              <a:rPr lang="en-US" dirty="0">
                <a:solidFill>
                  <a:srgbClr val="000000"/>
                </a:solidFill>
                <a:cs typeface="B Nazanin" panose="00000400000000000000" pitchFamily="2" charset="-78"/>
              </a:rPr>
              <a:t>.</a:t>
            </a:r>
          </a:p>
          <a:p>
            <a:pPr algn="r" rtl="1"/>
            <a:endParaRPr lang="fa-IR" dirty="0">
              <a:solidFill>
                <a:srgbClr val="000000"/>
              </a:solidFill>
              <a:cs typeface="B Nazanin" panose="00000400000000000000" pitchFamily="2" charset="-78"/>
            </a:endParaRPr>
          </a:p>
        </p:txBody>
      </p:sp>
    </p:spTree>
    <p:extLst>
      <p:ext uri="{BB962C8B-B14F-4D97-AF65-F5344CB8AC3E}">
        <p14:creationId xmlns:p14="http://schemas.microsoft.com/office/powerpoint/2010/main" val="141463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7981950" y="1262828"/>
            <a:ext cx="3154435" cy="523220"/>
          </a:xfrm>
          <a:prstGeom prst="rect">
            <a:avLst/>
          </a:prstGeom>
          <a:noFill/>
        </p:spPr>
        <p:txBody>
          <a:bodyPr wrap="square">
            <a:spAutoFit/>
          </a:bodyPr>
          <a:lstStyle/>
          <a:p>
            <a:pPr algn="r" rtl="1"/>
            <a:r>
              <a:rPr lang="en-US" sz="2800" b="1" dirty="0">
                <a:cs typeface="B Nazanin" panose="00000400000000000000" pitchFamily="2" charset="-78"/>
              </a:rPr>
              <a:t>ARR RELEARN</a:t>
            </a:r>
            <a:endParaRPr lang="en-US" sz="28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1382291" y="4835806"/>
            <a:ext cx="10014645" cy="888705"/>
          </a:xfrm>
          <a:prstGeom prst="rect">
            <a:avLst/>
          </a:prstGeom>
          <a:noFill/>
        </p:spPr>
        <p:txBody>
          <a:bodyPr wrap="square">
            <a:spAutoFit/>
          </a:bodyPr>
          <a:lstStyle/>
          <a:p>
            <a:pPr algn="r" rtl="1">
              <a:lnSpc>
                <a:spcPct val="150000"/>
              </a:lnSpc>
            </a:pPr>
            <a:r>
              <a:rPr lang="fa-IR" dirty="0">
                <a:solidFill>
                  <a:srgbClr val="000000"/>
                </a:solidFill>
                <a:cs typeface="B Nazanin" panose="00000400000000000000" pitchFamily="2" charset="-78"/>
              </a:rPr>
              <a:t>اگر </a:t>
            </a:r>
            <a:r>
              <a:rPr lang="en-US" dirty="0">
                <a:solidFill>
                  <a:srgbClr val="000000"/>
                </a:solidFill>
                <a:cs typeface="B Nazanin" panose="00000400000000000000" pitchFamily="2" charset="-78"/>
              </a:rPr>
              <a:t> ARR MONITOR</a:t>
            </a:r>
            <a:r>
              <a:rPr lang="fa-IR" dirty="0">
                <a:solidFill>
                  <a:srgbClr val="000000"/>
                </a:solidFill>
                <a:cs typeface="B Nazanin" panose="00000400000000000000" pitchFamily="2" charset="-78"/>
              </a:rPr>
              <a:t>در حالت</a:t>
            </a:r>
            <a:r>
              <a:rPr lang="en-US" dirty="0">
                <a:solidFill>
                  <a:srgbClr val="000000"/>
                </a:solidFill>
                <a:cs typeface="B Nazanin" panose="00000400000000000000" pitchFamily="2" charset="-78"/>
              </a:rPr>
              <a:t> OFF </a:t>
            </a:r>
            <a:r>
              <a:rPr lang="fa-IR" dirty="0">
                <a:solidFill>
                  <a:srgbClr val="000000"/>
                </a:solidFill>
                <a:cs typeface="B Nazanin" panose="00000400000000000000" pitchFamily="2" charset="-78"/>
              </a:rPr>
              <a:t>باشد و یکی از آریتمی های</a:t>
            </a:r>
            <a:r>
              <a:rPr lang="en-US" dirty="0">
                <a:solidFill>
                  <a:srgbClr val="000000"/>
                </a:solidFill>
                <a:cs typeface="B Nazanin" panose="00000400000000000000" pitchFamily="2" charset="-78"/>
              </a:rPr>
              <a:t> Asystole, VFIB, VTAC </a:t>
            </a:r>
            <a:r>
              <a:rPr lang="fa-IR" dirty="0">
                <a:solidFill>
                  <a:srgbClr val="000000"/>
                </a:solidFill>
                <a:cs typeface="B Nazanin" panose="00000400000000000000" pitchFamily="2" charset="-78"/>
              </a:rPr>
              <a:t>اتفاق بیوفتد، به دلیل حیاتی بودن این آریتمی ها، آلارم فعال خواهد شد (به بیان دیگر این سه آریتمی قابل </a:t>
            </a:r>
            <a:r>
              <a:rPr lang="en-US" dirty="0">
                <a:solidFill>
                  <a:srgbClr val="000000"/>
                </a:solidFill>
                <a:cs typeface="B Nazanin" panose="00000400000000000000" pitchFamily="2" charset="-78"/>
              </a:rPr>
              <a:t>OFF </a:t>
            </a:r>
            <a:r>
              <a:rPr lang="fa-IR" dirty="0">
                <a:solidFill>
                  <a:srgbClr val="000000"/>
                </a:solidFill>
                <a:cs typeface="B Nazanin" panose="00000400000000000000" pitchFamily="2" charset="-78"/>
              </a:rPr>
              <a:t>شدن نمی باشند).</a:t>
            </a:r>
          </a:p>
        </p:txBody>
      </p:sp>
      <p:pic>
        <p:nvPicPr>
          <p:cNvPr id="1026" name="Picture 2">
            <a:extLst>
              <a:ext uri="{FF2B5EF4-FFF2-40B4-BE49-F238E27FC236}">
                <a16:creationId xmlns:a16="http://schemas.microsoft.com/office/drawing/2014/main" id="{3512FE54-124D-2BAE-5062-0EDF59F54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96" y="2013423"/>
            <a:ext cx="9270564" cy="26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08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124825" y="1262828"/>
            <a:ext cx="3011560" cy="461665"/>
          </a:xfrm>
          <a:prstGeom prst="rect">
            <a:avLst/>
          </a:prstGeom>
          <a:noFill/>
        </p:spPr>
        <p:txBody>
          <a:bodyPr wrap="square">
            <a:spAutoFit/>
          </a:bodyPr>
          <a:lstStyle/>
          <a:p>
            <a:pPr algn="r" rtl="1"/>
            <a:r>
              <a:rPr lang="en-US" sz="2400" b="1" dirty="0">
                <a:cs typeface="B Nazanin" panose="00000400000000000000" pitchFamily="2" charset="-78"/>
              </a:rPr>
              <a:t>ARR RELEARN</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766646" y="2027850"/>
            <a:ext cx="10658705" cy="3416320"/>
          </a:xfrm>
          <a:prstGeom prst="rect">
            <a:avLst/>
          </a:prstGeom>
          <a:noFill/>
        </p:spPr>
        <p:txBody>
          <a:bodyPr wrap="square">
            <a:spAutoFit/>
          </a:bodyPr>
          <a:lstStyle/>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در بيشتر مواقع عمليات  يادگيري در حدود 20 ثانيه طول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کشد.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اگر</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مانيتور نتواند در مدت 20 ثانيه تعداد 6 ضربان مشابه پيدا کند، عمليات يادگيري ادامه پيدا مي کند و پيغام</a:t>
            </a:r>
            <a:r>
              <a:rPr lang="en-US" dirty="0">
                <a:solidFill>
                  <a:srgbClr val="000000"/>
                </a:solidFill>
                <a:cs typeface="B Nazanin" panose="00000400000000000000" pitchFamily="2" charset="-78"/>
              </a:rPr>
              <a:t> RELEARN </a:t>
            </a:r>
            <a:r>
              <a:rPr lang="fa-IR" dirty="0">
                <a:solidFill>
                  <a:srgbClr val="000000"/>
                </a:solidFill>
                <a:cs typeface="B Nazanin" panose="00000400000000000000" pitchFamily="2" charset="-78"/>
              </a:rPr>
              <a:t>تا زماني که شرايط قابل قبول ايجاد نشود بر روي صفحه نمايش باقي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ماند.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در حين فاز يادگيري، کليه آلارم</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هاي مربوط به آريتمي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ها، همچنين ذخيره</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سازي اطلاعات در </a:t>
            </a:r>
            <a:r>
              <a:rPr lang="en-US" dirty="0">
                <a:solidFill>
                  <a:srgbClr val="000000"/>
                </a:solidFill>
                <a:cs typeface="B Nazanin" panose="00000400000000000000" pitchFamily="2" charset="-78"/>
              </a:rPr>
              <a:t> Trend</a:t>
            </a:r>
            <a:r>
              <a:rPr lang="fa-IR" dirty="0">
                <a:solidFill>
                  <a:srgbClr val="000000"/>
                </a:solidFill>
                <a:cs typeface="B Nazanin" panose="00000400000000000000" pitchFamily="2" charset="-78"/>
              </a:rPr>
              <a:t>غيرفعال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شود.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قبل از شروع عمليات يادگيري، کيفيت سيگنال </a:t>
            </a:r>
            <a:r>
              <a:rPr lang="en-US" dirty="0">
                <a:solidFill>
                  <a:srgbClr val="000000"/>
                </a:solidFill>
                <a:cs typeface="B Nazanin" panose="00000400000000000000" pitchFamily="2" charset="-78"/>
              </a:rPr>
              <a:t> ECG</a:t>
            </a:r>
            <a:r>
              <a:rPr lang="fa-IR" dirty="0">
                <a:solidFill>
                  <a:srgbClr val="000000"/>
                </a:solidFill>
                <a:cs typeface="B Nazanin" panose="00000400000000000000" pitchFamily="2" charset="-78"/>
              </a:rPr>
              <a:t>را بررسي کنيد و مطمئن شويد که شکل موج </a:t>
            </a:r>
            <a:r>
              <a:rPr lang="en-US" dirty="0">
                <a:solidFill>
                  <a:srgbClr val="000000"/>
                </a:solidFill>
                <a:cs typeface="B Nazanin" panose="00000400000000000000" pitchFamily="2" charset="-78"/>
              </a:rPr>
              <a:t> ECG </a:t>
            </a:r>
            <a:r>
              <a:rPr lang="fa-IR" dirty="0">
                <a:solidFill>
                  <a:srgbClr val="000000"/>
                </a:solidFill>
                <a:cs typeface="B Nazanin" panose="00000400000000000000" pitchFamily="2" charset="-78"/>
              </a:rPr>
              <a:t>بيمار داراي شرايط نرمال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باشد.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هر زمان که يکي از کارهاي زير انجام شود، مانيتور به صورت خود به خودي شروع به عمليات يادگيري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کند: (در صورتي </a:t>
            </a:r>
            <a:endParaRPr lang="en-US" dirty="0">
              <a:solidFill>
                <a:srgbClr val="000000"/>
              </a:solidFill>
              <a:cs typeface="B Nazanin" panose="00000400000000000000" pitchFamily="2" charset="-78"/>
            </a:endParaRPr>
          </a:p>
          <a:p>
            <a:pPr algn="r" rtl="1"/>
            <a:r>
              <a:rPr lang="fa-IR" dirty="0">
                <a:solidFill>
                  <a:srgbClr val="000000"/>
                </a:solidFill>
                <a:cs typeface="B Nazanin" panose="00000400000000000000" pitchFamily="2" charset="-78"/>
              </a:rPr>
              <a:t>که </a:t>
            </a:r>
            <a:r>
              <a:rPr lang="en-US" dirty="0">
                <a:solidFill>
                  <a:srgbClr val="000000"/>
                </a:solidFill>
                <a:cs typeface="B Nazanin" panose="00000400000000000000" pitchFamily="2" charset="-78"/>
              </a:rPr>
              <a:t>ARR ANALYSIS: On</a:t>
            </a:r>
            <a:r>
              <a:rPr lang="fa-IR" dirty="0">
                <a:solidFill>
                  <a:srgbClr val="000000"/>
                </a:solidFill>
                <a:cs typeface="B Nazanin" panose="00000400000000000000" pitchFamily="2" charset="-78"/>
              </a:rPr>
              <a:t> </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باشد)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روشن کردن مانيتور</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اتصال کابل </a:t>
            </a:r>
            <a:r>
              <a:rPr lang="en-US" dirty="0">
                <a:solidFill>
                  <a:srgbClr val="000000"/>
                </a:solidFill>
                <a:cs typeface="B Nazanin" panose="00000400000000000000" pitchFamily="2" charset="-78"/>
              </a:rPr>
              <a:t>ECG	</a:t>
            </a:r>
            <a:r>
              <a:rPr lang="fa-IR" dirty="0">
                <a:solidFill>
                  <a:srgbClr val="000000"/>
                </a:solidFill>
                <a:cs typeface="B Nazanin" panose="00000400000000000000" pitchFamily="2" charset="-78"/>
              </a:rPr>
              <a:t> </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 تغيير ليد </a:t>
            </a:r>
            <a:r>
              <a:rPr lang="en-US" dirty="0">
                <a:solidFill>
                  <a:srgbClr val="000000"/>
                </a:solidFill>
                <a:cs typeface="B Nazanin" panose="00000400000000000000" pitchFamily="2" charset="-78"/>
              </a:rPr>
              <a:t>ECG 	- </a:t>
            </a:r>
            <a:r>
              <a:rPr lang="fa-IR" dirty="0">
                <a:solidFill>
                  <a:srgbClr val="000000"/>
                </a:solidFill>
                <a:cs typeface="B Nazanin" panose="00000400000000000000" pitchFamily="2" charset="-78"/>
              </a:rPr>
              <a:t> انتخاب </a:t>
            </a:r>
            <a:r>
              <a:rPr lang="en-US" dirty="0">
                <a:solidFill>
                  <a:srgbClr val="000000"/>
                </a:solidFill>
                <a:cs typeface="B Nazanin" panose="00000400000000000000" pitchFamily="2" charset="-78"/>
              </a:rPr>
              <a:t>NEW </a:t>
            </a:r>
            <a:r>
              <a:rPr lang="fa-IR" dirty="0">
                <a:solidFill>
                  <a:srgbClr val="000000"/>
                </a:solidFill>
                <a:cs typeface="B Nazanin" panose="00000400000000000000" pitchFamily="2" charset="-78"/>
              </a:rPr>
              <a:t>در پنجره </a:t>
            </a:r>
            <a:r>
              <a:rPr lang="en-US" dirty="0">
                <a:solidFill>
                  <a:srgbClr val="000000"/>
                </a:solidFill>
                <a:cs typeface="B Nazanin" panose="00000400000000000000" pitchFamily="2" charset="-78"/>
              </a:rPr>
              <a:t>HOME/PATIENT INFORMATION</a:t>
            </a:r>
          </a:p>
          <a:p>
            <a:pPr algn="r" rtl="1"/>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توصيه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شود هر گاه يکي از شرايط زير اتفاق بيافتد عمليات يادگيري انجام شود: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يک ليد قطع و وصل شود و يا محل الکترود ها تغيير کند.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8 ساعت از آخرين عمليات يادگيري گذشته باشد.</a:t>
            </a:r>
          </a:p>
          <a:p>
            <a:pPr algn="r" rtl="1"/>
            <a:r>
              <a:rPr lang="fa-IR" dirty="0">
                <a:solidFill>
                  <a:srgbClr val="000000"/>
                </a:solidFill>
                <a:cs typeface="B Nazanin" panose="00000400000000000000" pitchFamily="2" charset="-78"/>
              </a:rPr>
              <a:t>-</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در شکل موج </a:t>
            </a:r>
            <a:r>
              <a:rPr lang="en-US" dirty="0">
                <a:solidFill>
                  <a:srgbClr val="000000"/>
                </a:solidFill>
                <a:cs typeface="B Nazanin" panose="00000400000000000000" pitchFamily="2" charset="-78"/>
              </a:rPr>
              <a:t>ECG </a:t>
            </a:r>
            <a:r>
              <a:rPr lang="fa-IR" dirty="0">
                <a:solidFill>
                  <a:srgbClr val="000000"/>
                </a:solidFill>
                <a:cs typeface="B Nazanin" panose="00000400000000000000" pitchFamily="2" charset="-78"/>
              </a:rPr>
              <a:t>بيمار تغيير قابل توجهي ديده شود. </a:t>
            </a:r>
          </a:p>
        </p:txBody>
      </p:sp>
    </p:spTree>
    <p:extLst>
      <p:ext uri="{BB962C8B-B14F-4D97-AF65-F5344CB8AC3E}">
        <p14:creationId xmlns:p14="http://schemas.microsoft.com/office/powerpoint/2010/main" val="240129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ST</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2" name="Picture 1">
            <a:extLst>
              <a:ext uri="{FF2B5EF4-FFF2-40B4-BE49-F238E27FC236}">
                <a16:creationId xmlns:a16="http://schemas.microsoft.com/office/drawing/2014/main" id="{5D69A3EC-AA03-65D0-1E37-8040E1A49F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857" y="2350452"/>
            <a:ext cx="5925185" cy="2633345"/>
          </a:xfrm>
          <a:prstGeom prst="rect">
            <a:avLst/>
          </a:prstGeom>
          <a:noFill/>
          <a:ln>
            <a:noFill/>
          </a:ln>
        </p:spPr>
      </p:pic>
      <p:sp>
        <p:nvSpPr>
          <p:cNvPr id="6" name="TextBox 5">
            <a:extLst>
              <a:ext uri="{FF2B5EF4-FFF2-40B4-BE49-F238E27FC236}">
                <a16:creationId xmlns:a16="http://schemas.microsoft.com/office/drawing/2014/main" id="{5936306C-0F57-04C2-1B30-41CC40BDD045}"/>
              </a:ext>
            </a:extLst>
          </p:cNvPr>
          <p:cNvSpPr txBox="1"/>
          <p:nvPr/>
        </p:nvSpPr>
        <p:spPr>
          <a:xfrm>
            <a:off x="6848792" y="1945901"/>
            <a:ext cx="4630494" cy="3901068"/>
          </a:xfrm>
          <a:prstGeom prst="rect">
            <a:avLst/>
          </a:prstGeom>
          <a:noFill/>
        </p:spPr>
        <p:txBody>
          <a:bodyPr wrap="square">
            <a:spAutoFit/>
          </a:bodyPr>
          <a:lstStyle/>
          <a:p>
            <a:pPr algn="r" rtl="1">
              <a:lnSpc>
                <a:spcPct val="200000"/>
              </a:lnSpc>
            </a:pPr>
            <a:r>
              <a:rPr lang="fa-IR" dirty="0">
                <a:solidFill>
                  <a:srgbClr val="000000"/>
                </a:solidFill>
                <a:cs typeface="B Nazanin" panose="00000400000000000000" pitchFamily="2" charset="-78"/>
              </a:rPr>
              <a:t>جابجايي سگمنت </a:t>
            </a:r>
            <a:r>
              <a:rPr lang="en-US" dirty="0">
                <a:solidFill>
                  <a:srgbClr val="000000"/>
                </a:solidFill>
                <a:cs typeface="B Nazanin" panose="00000400000000000000" pitchFamily="2" charset="-78"/>
              </a:rPr>
              <a:t> ST</a:t>
            </a:r>
            <a:r>
              <a:rPr lang="fa-IR" dirty="0">
                <a:solidFill>
                  <a:srgbClr val="000000"/>
                </a:solidFill>
                <a:cs typeface="B Nazanin" panose="00000400000000000000" pitchFamily="2" charset="-78"/>
              </a:rPr>
              <a:t>به سمت بالا و يا پايين سطح ايزو الکتريک، انحراف</a:t>
            </a:r>
            <a:r>
              <a:rPr lang="en-US" dirty="0">
                <a:solidFill>
                  <a:srgbClr val="000000"/>
                </a:solidFill>
                <a:cs typeface="B Nazanin" panose="00000400000000000000" pitchFamily="2" charset="-78"/>
              </a:rPr>
              <a:t> ST </a:t>
            </a:r>
            <a:r>
              <a:rPr lang="fa-IR" dirty="0">
                <a:solidFill>
                  <a:srgbClr val="000000"/>
                </a:solidFill>
                <a:cs typeface="B Nazanin" panose="00000400000000000000" pitchFamily="2" charset="-78"/>
              </a:rPr>
              <a:t>ناميده مي</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شود. با استفاد از مانیتورینگ تغییرات سگمنت</a:t>
            </a:r>
            <a:r>
              <a:rPr lang="en-US" dirty="0">
                <a:solidFill>
                  <a:srgbClr val="000000"/>
                </a:solidFill>
                <a:cs typeface="B Nazanin" panose="00000400000000000000" pitchFamily="2" charset="-78"/>
              </a:rPr>
              <a:t>ST </a:t>
            </a:r>
            <a:r>
              <a:rPr lang="fa-IR" dirty="0">
                <a:solidFill>
                  <a:srgbClr val="000000"/>
                </a:solidFill>
                <a:cs typeface="B Nazanin" panose="00000400000000000000" pitchFamily="2" charset="-78"/>
              </a:rPr>
              <a:t> می توان شدت و مدت زمان ایسکمی عضله قلبی را برای بیماران بزرگسال نشان داد. </a:t>
            </a:r>
          </a:p>
          <a:p>
            <a:pPr algn="r" rtl="1">
              <a:lnSpc>
                <a:spcPct val="200000"/>
              </a:lnSpc>
            </a:pPr>
            <a:r>
              <a:rPr lang="fa-IR" dirty="0">
                <a:solidFill>
                  <a:srgbClr val="000000"/>
                </a:solidFill>
                <a:cs typeface="B Nazanin" panose="00000400000000000000" pitchFamily="2" charset="-78"/>
              </a:rPr>
              <a:t>از آنجائيکه گاهي ايسکمي عضله قلبي بدون هيچ نشانه يا دردي اتفاق مي افتد، مانيتورينگ پيوسته انحراف سگمنت</a:t>
            </a:r>
            <a:r>
              <a:rPr lang="en-US" dirty="0">
                <a:solidFill>
                  <a:srgbClr val="000000"/>
                </a:solidFill>
                <a:cs typeface="B Nazanin" panose="00000400000000000000" pitchFamily="2" charset="-78"/>
              </a:rPr>
              <a:t>ST</a:t>
            </a:r>
            <a:r>
              <a:rPr lang="fa-IR" dirty="0">
                <a:solidFill>
                  <a:srgbClr val="000000"/>
                </a:solidFill>
                <a:cs typeface="B Nazanin" panose="00000400000000000000" pitchFamily="2" charset="-78"/>
              </a:rPr>
              <a:t> </a:t>
            </a:r>
            <a:r>
              <a:rPr lang="en-US" dirty="0">
                <a:solidFill>
                  <a:srgbClr val="000000"/>
                </a:solidFill>
                <a:cs typeface="B Nazanin" panose="00000400000000000000" pitchFamily="2" charset="-78"/>
              </a:rPr>
              <a:t> </a:t>
            </a:r>
            <a:r>
              <a:rPr lang="fa-IR" dirty="0">
                <a:solidFill>
                  <a:srgbClr val="000000"/>
                </a:solidFill>
                <a:cs typeface="B Nazanin" panose="00000400000000000000" pitchFamily="2" charset="-78"/>
              </a:rPr>
              <a:t>مي تواند سريع ترين هشدار براي اعلام وقوع اين ايسکمي باشد.</a:t>
            </a:r>
          </a:p>
        </p:txBody>
      </p:sp>
    </p:spTree>
    <p:extLst>
      <p:ext uri="{BB962C8B-B14F-4D97-AF65-F5344CB8AC3E}">
        <p14:creationId xmlns:p14="http://schemas.microsoft.com/office/powerpoint/2010/main" val="221847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94A0F-B151-044D-4C61-0EA71ED3C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Tree>
    <p:extLst>
      <p:ext uri="{BB962C8B-B14F-4D97-AF65-F5344CB8AC3E}">
        <p14:creationId xmlns:p14="http://schemas.microsoft.com/office/powerpoint/2010/main" val="397588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ST</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3" name="Picture 2">
            <a:extLst>
              <a:ext uri="{FF2B5EF4-FFF2-40B4-BE49-F238E27FC236}">
                <a16:creationId xmlns:a16="http://schemas.microsoft.com/office/drawing/2014/main" id="{52646B3A-9A74-DFA4-38CF-D8E3D15D0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361"/>
          <a:stretch/>
        </p:blipFill>
        <p:spPr bwMode="auto">
          <a:xfrm>
            <a:off x="2405780" y="1921837"/>
            <a:ext cx="7380439" cy="4174409"/>
          </a:xfrm>
          <a:prstGeom prst="rect">
            <a:avLst/>
          </a:prstGeom>
          <a:noFill/>
          <a:ln>
            <a:noFill/>
          </a:ln>
        </p:spPr>
      </p:pic>
      <p:sp>
        <p:nvSpPr>
          <p:cNvPr id="7" name="Text Box 53">
            <a:extLst>
              <a:ext uri="{FF2B5EF4-FFF2-40B4-BE49-F238E27FC236}">
                <a16:creationId xmlns:a16="http://schemas.microsoft.com/office/drawing/2014/main" id="{2ED31D05-520D-056E-0D30-47FDDBE7C25E}"/>
              </a:ext>
            </a:extLst>
          </p:cNvPr>
          <p:cNvSpPr txBox="1"/>
          <p:nvPr/>
        </p:nvSpPr>
        <p:spPr>
          <a:xfrm>
            <a:off x="7148990" y="2614227"/>
            <a:ext cx="2637229" cy="658363"/>
          </a:xfrm>
          <a:prstGeom prst="rect">
            <a:avLst/>
          </a:prstGeom>
          <a:noFill/>
          <a:ln w="2857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rtl="1"/>
            <a:r>
              <a:rPr lang="en-US" sz="1200">
                <a:effectLst/>
                <a:latin typeface="Times New Roman" panose="02020603050405020304" pitchFamily="18" charset="0"/>
                <a:ea typeface="Times New Roman" panose="02020603050405020304" pitchFamily="18" charset="0"/>
                <a:cs typeface="B Nazanin" panose="00000400000000000000" pitchFamily="2" charset="-78"/>
              </a:rPr>
              <a:t> </a:t>
            </a:r>
          </a:p>
        </p:txBody>
      </p:sp>
    </p:spTree>
    <p:extLst>
      <p:ext uri="{BB962C8B-B14F-4D97-AF65-F5344CB8AC3E}">
        <p14:creationId xmlns:p14="http://schemas.microsoft.com/office/powerpoint/2010/main" val="376639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ST</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505325" y="1969329"/>
            <a:ext cx="10986337" cy="4212692"/>
          </a:xfrm>
          <a:prstGeom prst="rect">
            <a:avLst/>
          </a:prstGeom>
          <a:noFill/>
        </p:spPr>
        <p:txBody>
          <a:bodyPr wrap="square">
            <a:spAutoFit/>
          </a:bodyPr>
          <a:lstStyle/>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هنگامي که مانيتورينگ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فعال است، مقدار عددي </a:t>
            </a:r>
            <a:r>
              <a:rPr lang="en-US" b="1" dirty="0">
                <a:solidFill>
                  <a:srgbClr val="000000"/>
                </a:solidFill>
                <a:cs typeface="B Nazanin" panose="00000400000000000000" pitchFamily="2" charset="-78"/>
              </a:rPr>
              <a:t>ST </a:t>
            </a:r>
            <a:r>
              <a:rPr lang="fa-IR" b="1" dirty="0">
                <a:solidFill>
                  <a:srgbClr val="000000"/>
                </a:solidFill>
                <a:cs typeface="B Nazanin" panose="00000400000000000000" pitchFamily="2" charset="-78"/>
              </a:rPr>
              <a:t> مربوط به 12 لید ، ذخيره مي شود و با وارد شدن به منو </a:t>
            </a:r>
            <a:r>
              <a:rPr lang="en-US" b="1" dirty="0">
                <a:solidFill>
                  <a:srgbClr val="000000"/>
                </a:solidFill>
                <a:cs typeface="B Nazanin" panose="00000400000000000000" pitchFamily="2" charset="-78"/>
              </a:rPr>
              <a:t>TREND </a:t>
            </a:r>
            <a:r>
              <a:rPr lang="fa-IR" b="1" dirty="0">
                <a:solidFill>
                  <a:srgbClr val="000000"/>
                </a:solidFill>
                <a:cs typeface="B Nazanin" panose="00000400000000000000" pitchFamily="2" charset="-78"/>
              </a:rPr>
              <a:t>مي توان اين مقادیر را مشاهده کرد. </a:t>
            </a:r>
          </a:p>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تنها ضربانهاي نرمال در محاسبه عدد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در نظر گرفته مي شوند و ضربان هايي که منشاء بطني دارند يا کمپلکس هاي </a:t>
            </a:r>
            <a:r>
              <a:rPr lang="en-US" b="1" dirty="0">
                <a:solidFill>
                  <a:srgbClr val="000000"/>
                </a:solidFill>
                <a:cs typeface="B Nazanin" panose="00000400000000000000" pitchFamily="2" charset="-78"/>
              </a:rPr>
              <a:t>QRS </a:t>
            </a:r>
            <a:r>
              <a:rPr lang="fa-IR" b="1" dirty="0">
                <a:solidFill>
                  <a:srgbClr val="000000"/>
                </a:solidFill>
                <a:cs typeface="B Nazanin" panose="00000400000000000000" pitchFamily="2" charset="-78"/>
              </a:rPr>
              <a:t> غيرعادي در آناليز</a:t>
            </a:r>
            <a:r>
              <a:rPr lang="en-US" b="1" dirty="0">
                <a:solidFill>
                  <a:srgbClr val="000000"/>
                </a:solidFill>
                <a:cs typeface="B Nazanin" panose="00000400000000000000" pitchFamily="2" charset="-78"/>
              </a:rPr>
              <a:t>ST </a:t>
            </a:r>
            <a:r>
              <a:rPr lang="fa-IR" b="1" dirty="0">
                <a:solidFill>
                  <a:srgbClr val="000000"/>
                </a:solidFill>
                <a:cs typeface="B Nazanin" panose="00000400000000000000" pitchFamily="2" charset="-78"/>
              </a:rPr>
              <a:t> در نظر گرفته نمي شوند. </a:t>
            </a:r>
          </a:p>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در صورتي که سیگنال </a:t>
            </a:r>
            <a:r>
              <a:rPr lang="en-US" b="1" dirty="0">
                <a:solidFill>
                  <a:srgbClr val="000000"/>
                </a:solidFill>
                <a:cs typeface="B Nazanin" panose="00000400000000000000" pitchFamily="2" charset="-78"/>
              </a:rPr>
              <a:t> ECG </a:t>
            </a:r>
            <a:r>
              <a:rPr lang="fa-IR" b="1" dirty="0">
                <a:solidFill>
                  <a:srgbClr val="000000"/>
                </a:solidFill>
                <a:cs typeface="B Nazanin" panose="00000400000000000000" pitchFamily="2" charset="-78"/>
              </a:rPr>
              <a:t>نویزی و یا دارای آریتمی های </a:t>
            </a:r>
            <a:r>
              <a:rPr lang="en-US" b="1" dirty="0">
                <a:solidFill>
                  <a:srgbClr val="000000"/>
                </a:solidFill>
                <a:cs typeface="B Nazanin" panose="00000400000000000000" pitchFamily="2" charset="-78"/>
              </a:rPr>
              <a:t>AF/Flutter</a:t>
            </a:r>
            <a:r>
              <a:rPr lang="fa-IR" b="1" dirty="0">
                <a:solidFill>
                  <a:srgbClr val="000000"/>
                </a:solidFill>
                <a:cs typeface="B Nazanin" panose="00000400000000000000" pitchFamily="2" charset="-78"/>
              </a:rPr>
              <a:t> </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باشد، آنالیز </a:t>
            </a:r>
            <a:r>
              <a:rPr lang="en-US" b="1" dirty="0">
                <a:solidFill>
                  <a:srgbClr val="000000"/>
                </a:solidFill>
                <a:cs typeface="B Nazanin" panose="00000400000000000000" pitchFamily="2" charset="-78"/>
              </a:rPr>
              <a:t>ST </a:t>
            </a:r>
            <a:r>
              <a:rPr lang="fa-IR" b="1" dirty="0">
                <a:solidFill>
                  <a:srgbClr val="000000"/>
                </a:solidFill>
                <a:cs typeface="B Nazanin" panose="00000400000000000000" pitchFamily="2" charset="-78"/>
              </a:rPr>
              <a:t> قابل اعتماد نمي باشد.</a:t>
            </a:r>
          </a:p>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مانيتورينگ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براي بزرگسال و کودکان قابل استفاده است. استفاده از اين مانيتورينگ براي نوزادان توصيه نمي شود. </a:t>
            </a:r>
          </a:p>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جهت ایجاد وضوح در نمایش انحراف سگمنت </a:t>
            </a:r>
            <a:r>
              <a:rPr lang="en-US" b="1" dirty="0">
                <a:solidFill>
                  <a:srgbClr val="000000"/>
                </a:solidFill>
                <a:cs typeface="B Nazanin" panose="00000400000000000000" pitchFamily="2" charset="-78"/>
              </a:rPr>
              <a:t>ST، </a:t>
            </a:r>
            <a:r>
              <a:rPr lang="fa-IR" b="1" dirty="0">
                <a:solidFill>
                  <a:srgbClr val="000000"/>
                </a:solidFill>
                <a:cs typeface="B Nazanin" panose="00000400000000000000" pitchFamily="2" charset="-78"/>
              </a:rPr>
              <a:t>می توان فيلتر </a:t>
            </a:r>
            <a:r>
              <a:rPr lang="en-US" b="1" dirty="0">
                <a:solidFill>
                  <a:srgbClr val="000000"/>
                </a:solidFill>
                <a:cs typeface="B Nazanin" panose="00000400000000000000" pitchFamily="2" charset="-78"/>
              </a:rPr>
              <a:t>Extended </a:t>
            </a:r>
            <a:r>
              <a:rPr lang="fa-IR" b="1" dirty="0">
                <a:solidFill>
                  <a:srgbClr val="000000"/>
                </a:solidFill>
                <a:cs typeface="B Nazanin" panose="00000400000000000000" pitchFamily="2" charset="-78"/>
              </a:rPr>
              <a:t> را در منوي </a:t>
            </a:r>
            <a:r>
              <a:rPr lang="en-US" b="1" dirty="0">
                <a:solidFill>
                  <a:srgbClr val="000000"/>
                </a:solidFill>
                <a:cs typeface="B Nazanin" panose="00000400000000000000" pitchFamily="2" charset="-78"/>
              </a:rPr>
              <a:t>ECG </a:t>
            </a:r>
            <a:r>
              <a:rPr lang="fa-IR" b="1" dirty="0">
                <a:solidFill>
                  <a:srgbClr val="000000"/>
                </a:solidFill>
                <a:cs typeface="B Nazanin" panose="00000400000000000000" pitchFamily="2" charset="-78"/>
              </a:rPr>
              <a:t> انتخاب نمود. </a:t>
            </a:r>
          </a:p>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واحد اندازه گيري </a:t>
            </a:r>
            <a:r>
              <a:rPr lang="en-US" b="1" dirty="0" err="1">
                <a:solidFill>
                  <a:srgbClr val="000000"/>
                </a:solidFill>
                <a:cs typeface="B Nazanin" panose="00000400000000000000" pitchFamily="2" charset="-78"/>
              </a:rPr>
              <a:t>ST،mV</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مي باشد. </a:t>
            </a:r>
          </a:p>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محدوده اندازه گيري سگمنت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بين-2.0 </a:t>
            </a:r>
            <a:r>
              <a:rPr lang="en-US" b="1" dirty="0">
                <a:solidFill>
                  <a:srgbClr val="000000"/>
                </a:solidFill>
                <a:cs typeface="B Nazanin" panose="00000400000000000000" pitchFamily="2" charset="-78"/>
              </a:rPr>
              <a:t> mV  </a:t>
            </a:r>
            <a:r>
              <a:rPr lang="fa-IR" b="1" dirty="0">
                <a:solidFill>
                  <a:srgbClr val="000000"/>
                </a:solidFill>
                <a:cs typeface="B Nazanin" panose="00000400000000000000" pitchFamily="2" charset="-78"/>
              </a:rPr>
              <a:t>تا  +2.0 </a:t>
            </a:r>
            <a:r>
              <a:rPr lang="en-US" b="1" dirty="0">
                <a:solidFill>
                  <a:srgbClr val="000000"/>
                </a:solidFill>
                <a:cs typeface="B Nazanin" panose="00000400000000000000" pitchFamily="2" charset="-78"/>
              </a:rPr>
              <a:t> mV </a:t>
            </a:r>
            <a:r>
              <a:rPr lang="fa-IR" b="1" dirty="0">
                <a:solidFill>
                  <a:srgbClr val="000000"/>
                </a:solidFill>
                <a:cs typeface="B Nazanin" panose="00000400000000000000" pitchFamily="2" charset="-78"/>
              </a:rPr>
              <a:t>مي باشد. منفي بودن عدد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نشان دهنده انحراف به سمت پايين سگمنت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و مثبت بودن آن، نشان دهنده انحراف به سمت بالاي سگمنت </a:t>
            </a:r>
            <a:r>
              <a:rPr lang="en-US" b="1" dirty="0">
                <a:solidFill>
                  <a:srgbClr val="000000"/>
                </a:solidFill>
                <a:cs typeface="B Nazanin" panose="00000400000000000000" pitchFamily="2" charset="-78"/>
              </a:rPr>
              <a:t> ST </a:t>
            </a:r>
            <a:r>
              <a:rPr lang="fa-IR" b="1" dirty="0">
                <a:solidFill>
                  <a:srgbClr val="000000"/>
                </a:solidFill>
                <a:cs typeface="B Nazanin" panose="00000400000000000000" pitchFamily="2" charset="-78"/>
              </a:rPr>
              <a:t>مي باشد.</a:t>
            </a:r>
          </a:p>
        </p:txBody>
      </p:sp>
    </p:spTree>
    <p:extLst>
      <p:ext uri="{BB962C8B-B14F-4D97-AF65-F5344CB8AC3E}">
        <p14:creationId xmlns:p14="http://schemas.microsoft.com/office/powerpoint/2010/main" val="329564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RESP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768350" y="4370088"/>
            <a:ext cx="10986337" cy="1304203"/>
          </a:xfrm>
          <a:prstGeom prst="rect">
            <a:avLst/>
          </a:prstGeom>
          <a:noFill/>
        </p:spPr>
        <p:txBody>
          <a:bodyPr wrap="square">
            <a:spAutoFit/>
          </a:bodyPr>
          <a:lstStyle/>
          <a:p>
            <a:pPr algn="r" rtl="1">
              <a:lnSpc>
                <a:spcPct val="150000"/>
              </a:lnSpc>
            </a:pPr>
            <a:r>
              <a:rPr lang="fa-IR" b="1" dirty="0">
                <a:solidFill>
                  <a:srgbClr val="000000"/>
                </a:solidFill>
                <a:cs typeface="B Nazanin" panose="00000400000000000000" pitchFamily="2" charset="-78"/>
              </a:rPr>
              <a:t>نرخ تنفس و شکل موج تنفسي با اندازه گيري امپدانس قفسه سينه بين دو ليد </a:t>
            </a:r>
            <a:r>
              <a:rPr lang="en-US" b="1" dirty="0">
                <a:solidFill>
                  <a:srgbClr val="000000"/>
                </a:solidFill>
                <a:cs typeface="B Nazanin" panose="00000400000000000000" pitchFamily="2" charset="-78"/>
              </a:rPr>
              <a:t>RA-LL (</a:t>
            </a:r>
            <a:r>
              <a:rPr lang="fa-IR" b="1" dirty="0">
                <a:solidFill>
                  <a:srgbClr val="000000"/>
                </a:solidFill>
                <a:cs typeface="B Nazanin" panose="00000400000000000000" pitchFamily="2" charset="-78"/>
              </a:rPr>
              <a:t> معادل ليد </a:t>
            </a:r>
            <a:r>
              <a:rPr lang="en-US" b="1" dirty="0">
                <a:solidFill>
                  <a:srgbClr val="000000"/>
                </a:solidFill>
                <a:cs typeface="B Nazanin" panose="00000400000000000000" pitchFamily="2" charset="-78"/>
              </a:rPr>
              <a:t> II</a:t>
            </a:r>
            <a:r>
              <a:rPr lang="fa-IR" b="1" dirty="0">
                <a:solidFill>
                  <a:srgbClr val="000000"/>
                </a:solidFill>
                <a:cs typeface="B Nazanin" panose="00000400000000000000" pitchFamily="2" charset="-78"/>
              </a:rPr>
              <a:t>سيگنال </a:t>
            </a:r>
            <a:r>
              <a:rPr lang="en-US" b="1" dirty="0">
                <a:solidFill>
                  <a:srgbClr val="000000"/>
                </a:solidFill>
                <a:cs typeface="B Nazanin" panose="00000400000000000000" pitchFamily="2" charset="-78"/>
              </a:rPr>
              <a:t>ECG) </a:t>
            </a:r>
            <a:r>
              <a:rPr lang="fa-IR" b="1" dirty="0">
                <a:solidFill>
                  <a:srgbClr val="000000"/>
                </a:solidFill>
                <a:cs typeface="B Nazanin" panose="00000400000000000000" pitchFamily="2" charset="-78"/>
              </a:rPr>
              <a:t>يا </a:t>
            </a:r>
            <a:r>
              <a:rPr lang="en-US" b="1" dirty="0">
                <a:solidFill>
                  <a:srgbClr val="000000"/>
                </a:solidFill>
                <a:cs typeface="B Nazanin" panose="00000400000000000000" pitchFamily="2" charset="-78"/>
              </a:rPr>
              <a:t>RA-LA (</a:t>
            </a:r>
            <a:r>
              <a:rPr lang="fa-IR" b="1" dirty="0">
                <a:solidFill>
                  <a:srgbClr val="000000"/>
                </a:solidFill>
                <a:cs typeface="B Nazanin" panose="00000400000000000000" pitchFamily="2" charset="-78"/>
              </a:rPr>
              <a:t> معادل ليد </a:t>
            </a:r>
            <a:r>
              <a:rPr lang="en-US" b="1" dirty="0">
                <a:solidFill>
                  <a:srgbClr val="000000"/>
                </a:solidFill>
                <a:cs typeface="B Nazanin" panose="00000400000000000000" pitchFamily="2" charset="-78"/>
              </a:rPr>
              <a:t>I </a:t>
            </a:r>
            <a:r>
              <a:rPr lang="fa-IR" b="1" dirty="0">
                <a:solidFill>
                  <a:srgbClr val="000000"/>
                </a:solidFill>
                <a:cs typeface="B Nazanin" panose="00000400000000000000" pitchFamily="2" charset="-78"/>
              </a:rPr>
              <a:t> سيگنال </a:t>
            </a:r>
            <a:r>
              <a:rPr lang="en-US" b="1" dirty="0">
                <a:solidFill>
                  <a:srgbClr val="000000"/>
                </a:solidFill>
                <a:cs typeface="B Nazanin" panose="00000400000000000000" pitchFamily="2" charset="-78"/>
              </a:rPr>
              <a:t>ECG) </a:t>
            </a:r>
            <a:r>
              <a:rPr lang="fa-IR" b="1" dirty="0">
                <a:solidFill>
                  <a:srgbClr val="000000"/>
                </a:solidFill>
                <a:cs typeface="B Nazanin" panose="00000400000000000000" pitchFamily="2" charset="-78"/>
              </a:rPr>
              <a:t>بدست آمده و نمايش داده مي شود. از روي تغييرات امپدانس بين اين دو الکترود (به علت حرکت قفسه سينه در حين تنفس) شکل موج تنفس رسم مي شود. </a:t>
            </a:r>
          </a:p>
        </p:txBody>
      </p:sp>
      <p:pic>
        <p:nvPicPr>
          <p:cNvPr id="1026" name="Picture 2">
            <a:extLst>
              <a:ext uri="{FF2B5EF4-FFF2-40B4-BE49-F238E27FC236}">
                <a16:creationId xmlns:a16="http://schemas.microsoft.com/office/drawing/2014/main" id="{00427491-C7D7-A36D-2B11-785CBADFB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555" y="2034117"/>
            <a:ext cx="8472888" cy="23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38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924550" y="1167578"/>
            <a:ext cx="5268985" cy="892552"/>
          </a:xfrm>
          <a:prstGeom prst="rect">
            <a:avLst/>
          </a:prstGeom>
          <a:noFill/>
        </p:spPr>
        <p:txBody>
          <a:bodyPr wrap="square">
            <a:spAutoFit/>
          </a:bodyPr>
          <a:lstStyle/>
          <a:p>
            <a:pPr algn="r" rtl="1"/>
            <a:r>
              <a:rPr lang="en-US" sz="2800" b="1" dirty="0">
                <a:cs typeface="B Nazanin" panose="00000400000000000000" pitchFamily="2" charset="-78"/>
              </a:rPr>
              <a:t>SPO2: Saturated Pulse Oximeter </a:t>
            </a:r>
          </a:p>
          <a:p>
            <a:pPr algn="r" rtl="1"/>
            <a:r>
              <a:rPr lang="en-US" sz="2400" b="1" dirty="0">
                <a:cs typeface="B Nazanin" panose="00000400000000000000" pitchFamily="2" charset="-78"/>
              </a:rPr>
              <a:t> </a:t>
            </a:r>
            <a:endParaRPr lang="en-US" sz="2400" b="1" dirty="0">
              <a:cs typeface="B Titr" panose="00000700000000000000" pitchFamily="2" charset="-78"/>
            </a:endParaRPr>
          </a:p>
        </p:txBody>
      </p:sp>
      <p:sp>
        <p:nvSpPr>
          <p:cNvPr id="2" name="Rectangle 3">
            <a:extLst>
              <a:ext uri="{FF2B5EF4-FFF2-40B4-BE49-F238E27FC236}">
                <a16:creationId xmlns:a16="http://schemas.microsoft.com/office/drawing/2014/main" id="{6943A91A-4053-917B-7F98-A28452EE21C4}"/>
              </a:ext>
            </a:extLst>
          </p:cNvPr>
          <p:cNvSpPr txBox="1">
            <a:spLocks noChangeArrowheads="1"/>
          </p:cNvSpPr>
          <p:nvPr/>
        </p:nvSpPr>
        <p:spPr>
          <a:xfrm>
            <a:off x="1114425" y="2931556"/>
            <a:ext cx="6913489" cy="2272453"/>
          </a:xfrm>
          <a:prstGeom prst="rect">
            <a:avLst/>
          </a:prstGeom>
        </p:spPr>
        <p:txBody>
          <a:bodyPr/>
          <a:lstStyle/>
          <a:p>
            <a:pPr algn="just" rtl="1" eaLnBrk="1" hangingPunct="1">
              <a:lnSpc>
                <a:spcPct val="150000"/>
              </a:lnSpc>
              <a:spcBef>
                <a:spcPct val="20000"/>
              </a:spcBef>
              <a:buClr>
                <a:srgbClr val="0BD0D9"/>
              </a:buClr>
              <a:buSzPct val="95000"/>
              <a:defRPr/>
            </a:pPr>
            <a:r>
              <a:rPr lang="fa-IR" b="1" dirty="0">
                <a:latin typeface="+mn-lt"/>
                <a:cs typeface="B Nazanin" pitchFamily="2" charset="-78"/>
              </a:rPr>
              <a:t>پالس اکسي­متري ( </a:t>
            </a:r>
            <a:r>
              <a:rPr lang="en-US" b="1" dirty="0">
                <a:latin typeface="+mn-lt"/>
                <a:cs typeface="B Nazanin" pitchFamily="2" charset="-78"/>
              </a:rPr>
              <a:t>SPO2</a:t>
            </a:r>
            <a:r>
              <a:rPr lang="fa-IR" b="1" dirty="0">
                <a:latin typeface="+mn-lt"/>
                <a:cs typeface="B Nazanin" pitchFamily="2" charset="-78"/>
              </a:rPr>
              <a:t> و </a:t>
            </a:r>
            <a:r>
              <a:rPr lang="en-US" b="1" dirty="0">
                <a:latin typeface="+mn-lt"/>
                <a:cs typeface="B Nazanin" pitchFamily="2" charset="-78"/>
              </a:rPr>
              <a:t>Pulse Rate</a:t>
            </a:r>
            <a:r>
              <a:rPr lang="fa-IR" b="1" dirty="0">
                <a:latin typeface="+mn-lt"/>
                <a:cs typeface="B Nazanin" pitchFamily="2" charset="-78"/>
              </a:rPr>
              <a:t> )، به روش پيوسته و غير تهاجمي، که دسترسي به مقادير آنها پيش از اين فقط از طريق روش­هاي تهاجمی وزمان­بر امکان­پذير بود، را نيز به صورت زمان واقعي اندازه­گيري مي­کند. اين ماژول توسط شرکت ماسيمو طراحي مي­شود و در اختيار شرکت­هاي مورد تأييد اين سازمان قرار مي­گيرد. </a:t>
            </a:r>
            <a:endParaRPr lang="en-US" b="1" dirty="0">
              <a:latin typeface="+mn-lt"/>
              <a:cs typeface="B Nazanin" pitchFamily="2" charset="-78"/>
            </a:endParaRPr>
          </a:p>
        </p:txBody>
      </p:sp>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575" y="871426"/>
            <a:ext cx="181896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ownload (9).jpg">
            <a:extLst>
              <a:ext uri="{FF2B5EF4-FFF2-40B4-BE49-F238E27FC236}">
                <a16:creationId xmlns:a16="http://schemas.microsoft.com/office/drawing/2014/main" id="{A785386E-10DE-DBA3-F0D5-E08FB93FA655}"/>
              </a:ext>
            </a:extLst>
          </p:cNvPr>
          <p:cNvPicPr>
            <a:picLocks noChangeAspect="1"/>
          </p:cNvPicPr>
          <p:nvPr/>
        </p:nvPicPr>
        <p:blipFill>
          <a:blip r:embed="rId4"/>
          <a:stretch>
            <a:fillRect/>
          </a:stretch>
        </p:blipFill>
        <p:spPr>
          <a:xfrm>
            <a:off x="8559042" y="2931555"/>
            <a:ext cx="2905125" cy="2272453"/>
          </a:xfrm>
          <a:prstGeom prst="rect">
            <a:avLst/>
          </a:prstGeom>
          <a:solidFill>
            <a:srgbClr val="FFFFFF">
              <a:shade val="85000"/>
            </a:srgbClr>
          </a:solidFill>
          <a:ln w="88900" cap="sq">
            <a:solidFill>
              <a:srgbClr val="FFFFFF"/>
            </a:solidFill>
            <a:miter lim="800000"/>
          </a:ln>
          <a:effectLst/>
        </p:spPr>
      </p:pic>
    </p:spTree>
    <p:extLst>
      <p:ext uri="{BB962C8B-B14F-4D97-AF65-F5344CB8AC3E}">
        <p14:creationId xmlns:p14="http://schemas.microsoft.com/office/powerpoint/2010/main" val="2861604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924550" y="1167578"/>
            <a:ext cx="5268985" cy="523220"/>
          </a:xfrm>
          <a:prstGeom prst="rect">
            <a:avLst/>
          </a:prstGeom>
          <a:noFill/>
        </p:spPr>
        <p:txBody>
          <a:bodyPr wrap="square">
            <a:spAutoFit/>
          </a:bodyPr>
          <a:lstStyle/>
          <a:p>
            <a:pPr algn="r" rtl="1"/>
            <a:r>
              <a:rPr lang="fa-IR" sz="2400" b="1" dirty="0">
                <a:cs typeface="B Nazanin" panose="00000400000000000000" pitchFamily="2" charset="-78"/>
              </a:rPr>
              <a:t>تنظیمات</a:t>
            </a:r>
            <a:r>
              <a:rPr lang="fa-IR" sz="2800" b="1" dirty="0">
                <a:cs typeface="B Nazanin" panose="00000400000000000000" pitchFamily="2" charset="-78"/>
              </a:rPr>
              <a:t> </a:t>
            </a:r>
            <a:r>
              <a:rPr lang="en-US" sz="2800" b="1" dirty="0">
                <a:cs typeface="B Nazanin" panose="00000400000000000000" pitchFamily="2" charset="-78"/>
              </a:rPr>
              <a:t>SpO2</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575" y="871426"/>
            <a:ext cx="181896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3F436D53-859D-C44F-B532-E22AF89C2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2126511"/>
            <a:ext cx="10633036" cy="29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26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924550" y="1167578"/>
            <a:ext cx="5268985" cy="523220"/>
          </a:xfrm>
          <a:prstGeom prst="rect">
            <a:avLst/>
          </a:prstGeom>
          <a:noFill/>
        </p:spPr>
        <p:txBody>
          <a:bodyPr wrap="square">
            <a:spAutoFit/>
          </a:bodyPr>
          <a:lstStyle/>
          <a:p>
            <a:pPr algn="r" rtl="1"/>
            <a:r>
              <a:rPr lang="en-US" sz="2800" b="1" dirty="0">
                <a:cs typeface="B Nazanin" panose="00000400000000000000" pitchFamily="2" charset="-78"/>
              </a:rPr>
              <a:t>SPO2 SENSITIVITY MODE</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65" y="1016164"/>
            <a:ext cx="1524000" cy="7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8">
            <a:extLst>
              <a:ext uri="{FF2B5EF4-FFF2-40B4-BE49-F238E27FC236}">
                <a16:creationId xmlns:a16="http://schemas.microsoft.com/office/drawing/2014/main" id="{3D9A8A14-BE70-1C14-AA23-F042C8E67FCB}"/>
              </a:ext>
            </a:extLst>
          </p:cNvPr>
          <p:cNvGraphicFramePr>
            <a:graphicFrameLocks noGrp="1"/>
          </p:cNvGraphicFramePr>
          <p:nvPr>
            <p:extLst>
              <p:ext uri="{D42A27DB-BD31-4B8C-83A1-F6EECF244321}">
                <p14:modId xmlns:p14="http://schemas.microsoft.com/office/powerpoint/2010/main" val="1614134914"/>
              </p:ext>
            </p:extLst>
          </p:nvPr>
        </p:nvGraphicFramePr>
        <p:xfrm>
          <a:off x="1000125" y="1927593"/>
          <a:ext cx="10193410" cy="4240530"/>
        </p:xfrm>
        <a:graphic>
          <a:graphicData uri="http://schemas.openxmlformats.org/drawingml/2006/table">
            <a:tbl>
              <a:tblPr firstRow="1" bandRow="1">
                <a:tableStyleId>{5C22544A-7EE6-4342-B048-85BDC9FD1C3A}</a:tableStyleId>
              </a:tblPr>
              <a:tblGrid>
                <a:gridCol w="8667750">
                  <a:extLst>
                    <a:ext uri="{9D8B030D-6E8A-4147-A177-3AD203B41FA5}">
                      <a16:colId xmlns:a16="http://schemas.microsoft.com/office/drawing/2014/main" val="1215056326"/>
                    </a:ext>
                  </a:extLst>
                </a:gridCol>
                <a:gridCol w="1525660">
                  <a:extLst>
                    <a:ext uri="{9D8B030D-6E8A-4147-A177-3AD203B41FA5}">
                      <a16:colId xmlns:a16="http://schemas.microsoft.com/office/drawing/2014/main" val="2507613190"/>
                    </a:ext>
                  </a:extLst>
                </a:gridCol>
              </a:tblGrid>
              <a:tr h="196482">
                <a:tc gridSpan="2">
                  <a:txBody>
                    <a:bodyPr/>
                    <a:lstStyle/>
                    <a:p>
                      <a:pPr algn="ctr"/>
                      <a:r>
                        <a:rPr lang="en-US" dirty="0"/>
                        <a:t>MODE</a:t>
                      </a:r>
                    </a:p>
                  </a:txBody>
                  <a:tcPr/>
                </a:tc>
                <a:tc hMerge="1">
                  <a:txBody>
                    <a:bodyPr/>
                    <a:lstStyle/>
                    <a:p>
                      <a:endParaRPr lang="en-US" dirty="0"/>
                    </a:p>
                  </a:txBody>
                  <a:tcPr/>
                </a:tc>
                <a:extLst>
                  <a:ext uri="{0D108BD9-81ED-4DB2-BD59-A6C34878D82A}">
                    <a16:rowId xmlns:a16="http://schemas.microsoft.com/office/drawing/2014/main" val="1211971979"/>
                  </a:ext>
                </a:extLst>
              </a:tr>
              <a:tr h="370840">
                <a:tc>
                  <a:txBody>
                    <a:bodyPr/>
                    <a:lstStyle/>
                    <a:p>
                      <a:pPr algn="r" rtl="1">
                        <a:lnSpc>
                          <a:spcPct val="150000"/>
                        </a:lnSpc>
                      </a:pPr>
                      <a:r>
                        <a:rPr lang="fa-IR" dirty="0">
                          <a:latin typeface="+mn-lt"/>
                          <a:cs typeface="B Nazanin" panose="00000400000000000000" pitchFamily="2" charset="-78"/>
                        </a:rPr>
                        <a:t>مد نرمال برای بیمارانی که پرفیوژن مناسب و پایداری دارند توصیه می گردد. این مد برای بخش هایی که نظارت مداوم بر وضعیت بیمار وجود دارد، مانند بخش مراقبت ویژه </a:t>
                      </a:r>
                      <a:r>
                        <a:rPr lang="en-US" dirty="0">
                          <a:latin typeface="+mn-lt"/>
                          <a:cs typeface="B Nazanin" panose="00000400000000000000" pitchFamily="2" charset="-78"/>
                        </a:rPr>
                        <a:t>(ICU)، </a:t>
                      </a:r>
                      <a:r>
                        <a:rPr lang="fa-IR" dirty="0">
                          <a:latin typeface="+mn-lt"/>
                          <a:cs typeface="B Nazanin" panose="00000400000000000000" pitchFamily="2" charset="-78"/>
                        </a:rPr>
                        <a:t>توصیه می گردد.</a:t>
                      </a:r>
                      <a:endParaRPr lang="en-US" dirty="0">
                        <a:latin typeface="+mn-lt"/>
                        <a:cs typeface="B Nazanin" panose="00000400000000000000" pitchFamily="2" charset="-78"/>
                      </a:endParaRPr>
                    </a:p>
                  </a:txBody>
                  <a:tcPr/>
                </a:tc>
                <a:tc>
                  <a:txBody>
                    <a:bodyPr/>
                    <a:lstStyle/>
                    <a:p>
                      <a:pPr algn="ctr"/>
                      <a:r>
                        <a:rPr lang="en-US" sz="2400" b="1" kern="1200" dirty="0">
                          <a:solidFill>
                            <a:schemeClr val="dk1"/>
                          </a:solidFill>
                          <a:effectLst/>
                          <a:latin typeface="+mn-lt"/>
                          <a:ea typeface="+mn-ea"/>
                          <a:cs typeface="+mn-cs"/>
                        </a:rPr>
                        <a:t>NORM</a:t>
                      </a:r>
                      <a:endParaRPr lang="en-US" sz="2400" dirty="0"/>
                    </a:p>
                  </a:txBody>
                  <a:tcPr/>
                </a:tc>
                <a:extLst>
                  <a:ext uri="{0D108BD9-81ED-4DB2-BD59-A6C34878D82A}">
                    <a16:rowId xmlns:a16="http://schemas.microsoft.com/office/drawing/2014/main" val="3502033553"/>
                  </a:ext>
                </a:extLst>
              </a:tr>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800" kern="1200" dirty="0">
                          <a:solidFill>
                            <a:schemeClr val="dk1"/>
                          </a:solidFill>
                          <a:effectLst/>
                          <a:latin typeface="+mn-lt"/>
                          <a:ea typeface="+mn-ea"/>
                          <a:cs typeface="B Nazanin" panose="00000400000000000000" pitchFamily="2" charset="-78"/>
                        </a:rPr>
                        <a:t>اين مد براي بيماران نا آرام که داراي ريسک بالاي جدا شدن سنسور هستند و یا بیمارانی که به طور مداوم تحت نظر نیستند پیشنهاد می گردد. در این مد، ریسک اندازه گیری  اشتباه به دلیل جدا شدن سنسور از بیمار کاهش می یابد. با انتخاب اين مد پيغام </a:t>
                      </a:r>
                      <a:r>
                        <a:rPr lang="en-US" sz="1800" kern="1200" dirty="0">
                          <a:solidFill>
                            <a:schemeClr val="dk1"/>
                          </a:solidFill>
                          <a:effectLst/>
                          <a:latin typeface="+mn-lt"/>
                          <a:ea typeface="+mn-ea"/>
                          <a:cs typeface="B Nazanin" panose="00000400000000000000" pitchFamily="2" charset="-78"/>
                        </a:rPr>
                        <a:t>"SPO2 APOD MODE"</a:t>
                      </a:r>
                      <a:r>
                        <a:rPr lang="fa-IR" sz="1800" kern="1200" dirty="0">
                          <a:solidFill>
                            <a:schemeClr val="dk1"/>
                          </a:solidFill>
                          <a:effectLst/>
                          <a:latin typeface="+mn-lt"/>
                          <a:ea typeface="+mn-ea"/>
                          <a:cs typeface="B Nazanin" panose="00000400000000000000" pitchFamily="2" charset="-78"/>
                        </a:rPr>
                        <a:t> به رنگ زرد بر روي صفحه به نمايش در مي­آيد.</a:t>
                      </a:r>
                      <a:endParaRPr lang="en-US" sz="1800" kern="1200" dirty="0">
                        <a:solidFill>
                          <a:schemeClr val="dk1"/>
                        </a:solidFill>
                        <a:effectLst/>
                        <a:latin typeface="+mn-lt"/>
                        <a:ea typeface="+mn-ea"/>
                        <a:cs typeface="B Nazanin" panose="00000400000000000000" pitchFamily="2" charset="-78"/>
                      </a:endParaRPr>
                    </a:p>
                  </a:txBody>
                  <a:tcPr/>
                </a:tc>
                <a:tc>
                  <a:txBody>
                    <a:bodyPr/>
                    <a:lstStyle/>
                    <a:p>
                      <a:pPr algn="ctr"/>
                      <a:r>
                        <a:rPr lang="en-US" sz="2400" b="1" kern="1200" dirty="0">
                          <a:solidFill>
                            <a:schemeClr val="dk1"/>
                          </a:solidFill>
                          <a:effectLst/>
                          <a:latin typeface="+mn-lt"/>
                          <a:ea typeface="+mn-ea"/>
                          <a:cs typeface="+mn-cs"/>
                        </a:rPr>
                        <a:t>APOD</a:t>
                      </a:r>
                    </a:p>
                  </a:txBody>
                  <a:tcPr/>
                </a:tc>
                <a:extLst>
                  <a:ext uri="{0D108BD9-81ED-4DB2-BD59-A6C34878D82A}">
                    <a16:rowId xmlns:a16="http://schemas.microsoft.com/office/drawing/2014/main" val="4072518095"/>
                  </a:ext>
                </a:extLst>
              </a:tr>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800" kern="1200" dirty="0">
                          <a:solidFill>
                            <a:schemeClr val="dk1"/>
                          </a:solidFill>
                          <a:effectLst/>
                          <a:latin typeface="+mn-lt"/>
                          <a:ea typeface="+mn-ea"/>
                          <a:cs typeface="B Nazanin" panose="00000400000000000000" pitchFamily="2" charset="-78"/>
                        </a:rPr>
                        <a:t>انتخاب این مد برای بیمارانی که که پرفیوژن کم یا سیگنال ضعیف دارند، مناسب است. همچنین، انتخاب این مد هنگامیکه در مدهای </a:t>
                      </a:r>
                      <a:r>
                        <a:rPr lang="en-US" sz="1800" kern="1200" dirty="0">
                          <a:solidFill>
                            <a:schemeClr val="dk1"/>
                          </a:solidFill>
                          <a:effectLst/>
                          <a:latin typeface="+mn-lt"/>
                          <a:ea typeface="+mn-ea"/>
                          <a:cs typeface="B Nazanin" panose="00000400000000000000" pitchFamily="2" charset="-78"/>
                        </a:rPr>
                        <a:t>NORMAL</a:t>
                      </a:r>
                      <a:r>
                        <a:rPr lang="fa-IR" sz="1800" kern="1200" dirty="0">
                          <a:solidFill>
                            <a:schemeClr val="dk1"/>
                          </a:solidFill>
                          <a:effectLst/>
                          <a:latin typeface="+mn-lt"/>
                          <a:ea typeface="+mn-ea"/>
                          <a:cs typeface="B Nazanin" panose="00000400000000000000" pitchFamily="2" charset="-78"/>
                        </a:rPr>
                        <a:t> و یا </a:t>
                      </a:r>
                      <a:r>
                        <a:rPr lang="en-US" sz="1800" kern="1200" dirty="0">
                          <a:solidFill>
                            <a:schemeClr val="dk1"/>
                          </a:solidFill>
                          <a:effectLst/>
                          <a:latin typeface="+mn-lt"/>
                          <a:ea typeface="+mn-ea"/>
                          <a:cs typeface="B Nazanin" panose="00000400000000000000" pitchFamily="2" charset="-78"/>
                        </a:rPr>
                        <a:t>APOD</a:t>
                      </a:r>
                      <a:r>
                        <a:rPr lang="fa-IR" sz="1800" kern="1200" dirty="0">
                          <a:solidFill>
                            <a:schemeClr val="dk1"/>
                          </a:solidFill>
                          <a:effectLst/>
                          <a:latin typeface="+mn-lt"/>
                          <a:ea typeface="+mn-ea"/>
                          <a:cs typeface="B Nazanin" panose="00000400000000000000" pitchFamily="2" charset="-78"/>
                        </a:rPr>
                        <a:t> پیغام </a:t>
                      </a:r>
                      <a:r>
                        <a:rPr lang="en-US" sz="1800" kern="1200" dirty="0">
                          <a:solidFill>
                            <a:schemeClr val="dk1"/>
                          </a:solidFill>
                          <a:effectLst/>
                          <a:latin typeface="+mn-lt"/>
                          <a:ea typeface="+mn-ea"/>
                          <a:cs typeface="B Nazanin" panose="00000400000000000000" pitchFamily="2" charset="-78"/>
                        </a:rPr>
                        <a:t>SpO2 LOW</a:t>
                      </a:r>
                      <a:r>
                        <a:rPr lang="fa-IR" sz="1800" kern="1200" dirty="0">
                          <a:solidFill>
                            <a:schemeClr val="dk1"/>
                          </a:solidFill>
                          <a:effectLst/>
                          <a:latin typeface="+mn-lt"/>
                          <a:ea typeface="+mn-ea"/>
                          <a:cs typeface="B Nazanin" panose="00000400000000000000" pitchFamily="2" charset="-78"/>
                        </a:rPr>
                        <a:t>"</a:t>
                      </a:r>
                      <a:r>
                        <a:rPr lang="en-US" sz="1800" kern="1200" dirty="0">
                          <a:solidFill>
                            <a:schemeClr val="dk1"/>
                          </a:solidFill>
                          <a:effectLst/>
                          <a:latin typeface="+mn-lt"/>
                          <a:ea typeface="+mn-ea"/>
                          <a:cs typeface="B Nazanin" panose="00000400000000000000" pitchFamily="2" charset="-78"/>
                        </a:rPr>
                        <a:t> PERFUSION</a:t>
                      </a:r>
                      <a:r>
                        <a:rPr lang="fa-IR" sz="1800" b="1" kern="1200" dirty="0">
                          <a:solidFill>
                            <a:schemeClr val="dk1"/>
                          </a:solidFill>
                          <a:effectLst/>
                          <a:latin typeface="+mn-lt"/>
                          <a:ea typeface="+mn-ea"/>
                          <a:cs typeface="B Nazanin" panose="00000400000000000000" pitchFamily="2" charset="-78"/>
                        </a:rPr>
                        <a:t>"</a:t>
                      </a:r>
                      <a:r>
                        <a:rPr lang="fa-IR" sz="1800" kern="1200" dirty="0">
                          <a:solidFill>
                            <a:schemeClr val="dk1"/>
                          </a:solidFill>
                          <a:effectLst/>
                          <a:latin typeface="+mn-lt"/>
                          <a:ea typeface="+mn-ea"/>
                          <a:cs typeface="B Nazanin" panose="00000400000000000000" pitchFamily="2" charset="-78"/>
                        </a:rPr>
                        <a:t> به نمایش در می آید، توصیه می شود. این مد برای بخش های که بیمار به طور مداوم تحت نظر نمی باشد مانند بخش های عمومی توصیه نمی شود. با انتخاب اين مد پيغام </a:t>
                      </a:r>
                      <a:r>
                        <a:rPr lang="en-US" sz="1800" kern="1200" dirty="0">
                          <a:solidFill>
                            <a:schemeClr val="dk1"/>
                          </a:solidFill>
                          <a:effectLst/>
                          <a:latin typeface="+mn-lt"/>
                          <a:ea typeface="+mn-ea"/>
                          <a:cs typeface="B Nazanin" panose="00000400000000000000" pitchFamily="2" charset="-78"/>
                        </a:rPr>
                        <a:t>"SPO2 MAX SENS"</a:t>
                      </a:r>
                      <a:r>
                        <a:rPr lang="fa-IR" sz="1800" kern="1200" dirty="0">
                          <a:solidFill>
                            <a:schemeClr val="dk1"/>
                          </a:solidFill>
                          <a:effectLst/>
                          <a:latin typeface="+mn-lt"/>
                          <a:ea typeface="+mn-ea"/>
                          <a:cs typeface="B Nazanin" panose="00000400000000000000" pitchFamily="2" charset="-78"/>
                        </a:rPr>
                        <a:t> به رنگ زرد بر روي صفحه به نمايش در مي­آيد.</a:t>
                      </a:r>
                      <a:endParaRPr lang="en-US" sz="1800" kern="1200" dirty="0">
                        <a:solidFill>
                          <a:schemeClr val="dk1"/>
                        </a:solidFill>
                        <a:effectLst/>
                        <a:latin typeface="+mn-lt"/>
                        <a:ea typeface="+mn-ea"/>
                        <a:cs typeface="B Nazanin" panose="00000400000000000000" pitchFamily="2" charset="-78"/>
                      </a:endParaRPr>
                    </a:p>
                  </a:txBody>
                  <a:tcPr/>
                </a:tc>
                <a:tc>
                  <a:txBody>
                    <a:bodyPr/>
                    <a:lstStyle/>
                    <a:p>
                      <a:pPr algn="ctr"/>
                      <a:r>
                        <a:rPr lang="en-US" sz="2400" b="1" dirty="0"/>
                        <a:t>MAX</a:t>
                      </a:r>
                    </a:p>
                  </a:txBody>
                  <a:tcPr/>
                </a:tc>
                <a:extLst>
                  <a:ext uri="{0D108BD9-81ED-4DB2-BD59-A6C34878D82A}">
                    <a16:rowId xmlns:a16="http://schemas.microsoft.com/office/drawing/2014/main" val="4259000424"/>
                  </a:ext>
                </a:extLst>
              </a:tr>
            </a:tbl>
          </a:graphicData>
        </a:graphic>
      </p:graphicFrame>
    </p:spTree>
    <p:extLst>
      <p:ext uri="{BB962C8B-B14F-4D97-AF65-F5344CB8AC3E}">
        <p14:creationId xmlns:p14="http://schemas.microsoft.com/office/powerpoint/2010/main" val="33161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924550" y="1167578"/>
            <a:ext cx="5268985" cy="523220"/>
          </a:xfrm>
          <a:prstGeom prst="rect">
            <a:avLst/>
          </a:prstGeom>
          <a:noFill/>
        </p:spPr>
        <p:txBody>
          <a:bodyPr wrap="square">
            <a:spAutoFit/>
          </a:bodyPr>
          <a:lstStyle/>
          <a:p>
            <a:pPr algn="r" rtl="1"/>
            <a:r>
              <a:rPr lang="fa-IR" sz="2800" b="1" dirty="0">
                <a:cs typeface="B Nazanin" panose="00000400000000000000" pitchFamily="2" charset="-78"/>
              </a:rPr>
              <a:t>قابلیت</a:t>
            </a:r>
            <a:r>
              <a:rPr lang="en-US" sz="2800" b="1" dirty="0">
                <a:cs typeface="B Nazanin" panose="00000400000000000000" pitchFamily="2" charset="-78"/>
              </a:rPr>
              <a:t> </a:t>
            </a:r>
            <a:r>
              <a:rPr lang="fa-IR" sz="2800" b="1" dirty="0">
                <a:cs typeface="B Nazanin" panose="00000400000000000000" pitchFamily="2" charset="-78"/>
              </a:rPr>
              <a:t> </a:t>
            </a:r>
            <a:r>
              <a:rPr lang="en-US" sz="2800" b="1" dirty="0">
                <a:cs typeface="B Nazanin" panose="00000400000000000000" pitchFamily="2" charset="-78"/>
              </a:rPr>
              <a:t>Dual SpO2</a:t>
            </a:r>
            <a:endParaRPr lang="en-US" sz="2400" b="1" dirty="0">
              <a:cs typeface="B Titr" panose="00000700000000000000" pitchFamily="2" charset="-78"/>
            </a:endParaRPr>
          </a:p>
        </p:txBody>
      </p:sp>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65" y="1016164"/>
            <a:ext cx="1524000" cy="7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6D603C79-1024-EF93-67B3-69232E9914FB}"/>
              </a:ext>
            </a:extLst>
          </p:cNvPr>
          <p:cNvSpPr>
            <a:spLocks noChangeArrowheads="1"/>
          </p:cNvSpPr>
          <p:nvPr/>
        </p:nvSpPr>
        <p:spPr bwMode="auto">
          <a:xfrm>
            <a:off x="1162050" y="2134238"/>
            <a:ext cx="1416050" cy="315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ar-SA" altLang="en-US" sz="1100" b="1"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B Nazanin" panose="00000400000000000000" pitchFamily="2" charset="-78"/>
              </a:rPr>
              <a:t>مقدار</a:t>
            </a:r>
            <a:r>
              <a:rPr kumimoji="0" lang="en-US" altLang="en-US" sz="1100" b="1"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B Nazanin" panose="00000400000000000000" pitchFamily="2" charset="-78"/>
              </a:rPr>
              <a:t> </a:t>
            </a:r>
            <a:r>
              <a:rPr kumimoji="0" lang="en-US" altLang="en-US" sz="1100" b="1" i="0" u="none" strike="noStrike" cap="none" normalizeH="0" baseline="0" dirty="0">
                <a:ln>
                  <a:noFill/>
                </a:ln>
                <a:solidFill>
                  <a:schemeClr val="tx1"/>
                </a:solidFill>
                <a:effectLst/>
                <a:ea typeface="Arial" panose="020B0604020202020204" pitchFamily="34" charset="0"/>
              </a:rPr>
              <a:t>SpO2</a:t>
            </a:r>
            <a:r>
              <a:rPr kumimoji="0" lang="en-US" altLang="en-US" sz="1100" b="1" i="0" u="none" strike="noStrike" cap="none" normalizeH="0" baseline="0" dirty="0">
                <a:ln>
                  <a:noFill/>
                </a:ln>
                <a:solidFill>
                  <a:schemeClr val="tx1"/>
                </a:solidFill>
                <a:effectLst/>
                <a:ea typeface="Arial" panose="020B0604020202020204" pitchFamily="34" charset="0"/>
                <a:cs typeface="B Nazanin" panose="00000400000000000000" pitchFamily="2" charset="-78"/>
              </a:rPr>
              <a:t> </a:t>
            </a:r>
            <a:r>
              <a:rPr kumimoji="0" lang="en-US" altLang="en-US" sz="1100" b="1" i="0" u="none" strike="noStrike" cap="none" normalizeH="0" baseline="0" dirty="0">
                <a:ln>
                  <a:noFill/>
                </a:ln>
                <a:solidFill>
                  <a:schemeClr val="tx1"/>
                </a:solidFill>
                <a:effectLst/>
                <a:ea typeface="Arial" panose="020B0604020202020204" pitchFamily="34" charset="0"/>
              </a:rPr>
              <a:t>Internal</a:t>
            </a:r>
            <a:r>
              <a:rPr kumimoji="0" lang="en-US" altLang="en-US" sz="1100" b="1" i="0" u="none" strike="noStrike" cap="none" normalizeH="0" baseline="0" dirty="0">
                <a:ln>
                  <a:noFill/>
                </a:ln>
                <a:solidFill>
                  <a:schemeClr val="tx1"/>
                </a:solidFill>
                <a:effectLst/>
                <a:ea typeface="Arial" panose="020B0604020202020204" pitchFamily="34" charset="0"/>
                <a:cs typeface="B Nazanin" panose="00000400000000000000" pitchFamily="2" charset="-78"/>
              </a:rPr>
              <a:t> </a:t>
            </a:r>
            <a:endParaRPr kumimoji="0" lang="en-US" altLang="en-US" sz="1100" b="1" i="0" u="none" strike="noStrike" cap="none" normalizeH="0" baseline="0" dirty="0">
              <a:ln>
                <a:noFill/>
              </a:ln>
              <a:solidFill>
                <a:schemeClr val="tx1"/>
              </a:solidFill>
              <a:effectLst/>
            </a:endParaRPr>
          </a:p>
        </p:txBody>
      </p:sp>
      <p:pic>
        <p:nvPicPr>
          <p:cNvPr id="3075" name="Picture 3">
            <a:extLst>
              <a:ext uri="{FF2B5EF4-FFF2-40B4-BE49-F238E27FC236}">
                <a16:creationId xmlns:a16="http://schemas.microsoft.com/office/drawing/2014/main" id="{C577B83D-7234-7905-EF29-B2B9744EB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3672" t="34396" b="37129"/>
          <a:stretch>
            <a:fillRect/>
          </a:stretch>
        </p:blipFill>
        <p:spPr bwMode="auto">
          <a:xfrm>
            <a:off x="2289175" y="2573975"/>
            <a:ext cx="2155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6" name="AutoShape 4">
            <a:extLst>
              <a:ext uri="{FF2B5EF4-FFF2-40B4-BE49-F238E27FC236}">
                <a16:creationId xmlns:a16="http://schemas.microsoft.com/office/drawing/2014/main" id="{7FA950D8-AC87-EC92-AEF8-A922036C2C33}"/>
              </a:ext>
            </a:extLst>
          </p:cNvPr>
          <p:cNvCxnSpPr>
            <a:cxnSpLocks noChangeShapeType="1"/>
          </p:cNvCxnSpPr>
          <p:nvPr/>
        </p:nvCxnSpPr>
        <p:spPr bwMode="auto">
          <a:xfrm rot="5400000">
            <a:off x="3203574" y="3674431"/>
            <a:ext cx="777875" cy="7938"/>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 name="Rectangle 5">
            <a:extLst>
              <a:ext uri="{FF2B5EF4-FFF2-40B4-BE49-F238E27FC236}">
                <a16:creationId xmlns:a16="http://schemas.microsoft.com/office/drawing/2014/main" id="{1585EAA0-7F7E-1662-9EFF-87000D5B36C0}"/>
              </a:ext>
            </a:extLst>
          </p:cNvPr>
          <p:cNvSpPr>
            <a:spLocks noChangeArrowheads="1"/>
          </p:cNvSpPr>
          <p:nvPr/>
        </p:nvSpPr>
        <p:spPr bwMode="auto">
          <a:xfrm>
            <a:off x="600075" y="3147063"/>
            <a:ext cx="1497012" cy="33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ar-SA" altLang="en-US" sz="10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B Nazanin" panose="00000400000000000000" pitchFamily="2" charset="-78"/>
              </a:rPr>
              <a:t>مقدار</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B Nazanin" panose="00000400000000000000" pitchFamily="2" charset="-78"/>
              </a:rPr>
              <a:t> </a:t>
            </a:r>
            <a:r>
              <a:rPr kumimoji="0" lang="en-US" altLang="en-US" sz="9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External SpO2</a:t>
            </a:r>
            <a:endParaRPr kumimoji="0" lang="en-US" altLang="en-US" sz="1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12" name="Rectangle 6">
            <a:extLst>
              <a:ext uri="{FF2B5EF4-FFF2-40B4-BE49-F238E27FC236}">
                <a16:creationId xmlns:a16="http://schemas.microsoft.com/office/drawing/2014/main" id="{1EDE1322-5A13-3062-3F8C-4E6A297ADDCA}"/>
              </a:ext>
            </a:extLst>
          </p:cNvPr>
          <p:cNvSpPr>
            <a:spLocks noChangeArrowheads="1"/>
          </p:cNvSpPr>
          <p:nvPr/>
        </p:nvSpPr>
        <p:spPr bwMode="auto">
          <a:xfrm>
            <a:off x="2896392" y="4102763"/>
            <a:ext cx="1384300" cy="444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ar-SA" altLang="en-US" sz="9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اختلاف مقدار</a:t>
            </a:r>
            <a:r>
              <a:rPr kumimoji="0" lang="en-US" altLang="en-US" sz="9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 </a:t>
            </a:r>
            <a:r>
              <a:rPr kumimoji="0" lang="en-US" altLang="en-US" sz="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SpO2 </a:t>
            </a:r>
            <a:r>
              <a:rPr kumimoji="0" lang="ar-SA" altLang="en-US" sz="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بین ماژول های</a:t>
            </a:r>
            <a:r>
              <a:rPr kumimoji="0" lang="en-US" altLang="en-US" sz="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 Internal</a:t>
            </a:r>
            <a:r>
              <a:rPr kumimoji="0" lang="en-US" altLang="en-US" sz="9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 </a:t>
            </a:r>
            <a:r>
              <a:rPr kumimoji="0" lang="ar-SA" altLang="en-US" sz="9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و</a:t>
            </a:r>
            <a:r>
              <a:rPr kumimoji="0" lang="en-US" altLang="en-US" sz="9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 </a:t>
            </a:r>
            <a:r>
              <a:rPr kumimoji="0" lang="en-US" altLang="en-US" sz="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B Nazanin" panose="00000400000000000000" pitchFamily="2" charset="-78"/>
              </a:rPr>
              <a:t>External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3079" name="AutoShape 7">
            <a:extLst>
              <a:ext uri="{FF2B5EF4-FFF2-40B4-BE49-F238E27FC236}">
                <a16:creationId xmlns:a16="http://schemas.microsoft.com/office/drawing/2014/main" id="{96E0236A-2BDA-7041-18DD-B72AE67D8A6A}"/>
              </a:ext>
            </a:extLst>
          </p:cNvPr>
          <p:cNvCxnSpPr>
            <a:cxnSpLocks noChangeShapeType="1"/>
          </p:cNvCxnSpPr>
          <p:nvPr/>
        </p:nvCxnSpPr>
        <p:spPr bwMode="auto">
          <a:xfrm flipH="1">
            <a:off x="2178050" y="3283588"/>
            <a:ext cx="487362" cy="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13" name="Group 8">
            <a:extLst>
              <a:ext uri="{FF2B5EF4-FFF2-40B4-BE49-F238E27FC236}">
                <a16:creationId xmlns:a16="http://schemas.microsoft.com/office/drawing/2014/main" id="{0F91505A-66A6-7D1C-A4A4-FD40D8206E5E}"/>
              </a:ext>
            </a:extLst>
          </p:cNvPr>
          <p:cNvGrpSpPr>
            <a:grpSpLocks/>
          </p:cNvGrpSpPr>
          <p:nvPr/>
        </p:nvGrpSpPr>
        <p:grpSpPr bwMode="auto">
          <a:xfrm>
            <a:off x="2554287" y="2269175"/>
            <a:ext cx="366713" cy="361950"/>
            <a:chOff x="4774" y="9451"/>
            <a:chExt cx="577" cy="570"/>
          </a:xfrm>
        </p:grpSpPr>
        <p:cxnSp>
          <p:nvCxnSpPr>
            <p:cNvPr id="3081" name="AutoShape 9">
              <a:extLst>
                <a:ext uri="{FF2B5EF4-FFF2-40B4-BE49-F238E27FC236}">
                  <a16:creationId xmlns:a16="http://schemas.microsoft.com/office/drawing/2014/main" id="{4C98D652-FE61-1B53-C29A-D4D39D5BE69E}"/>
                </a:ext>
              </a:extLst>
            </p:cNvPr>
            <p:cNvCxnSpPr>
              <a:cxnSpLocks noChangeShapeType="1"/>
            </p:cNvCxnSpPr>
            <p:nvPr/>
          </p:nvCxnSpPr>
          <p:spPr bwMode="auto">
            <a:xfrm flipH="1" flipV="1">
              <a:off x="4774" y="9451"/>
              <a:ext cx="577" cy="1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082" name="AutoShape 10">
              <a:extLst>
                <a:ext uri="{FF2B5EF4-FFF2-40B4-BE49-F238E27FC236}">
                  <a16:creationId xmlns:a16="http://schemas.microsoft.com/office/drawing/2014/main" id="{21E4C550-1F6B-6BBA-197C-EC8EE1F4D1FB}"/>
                </a:ext>
              </a:extLst>
            </p:cNvPr>
            <p:cNvCxnSpPr>
              <a:cxnSpLocks noChangeShapeType="1"/>
            </p:cNvCxnSpPr>
            <p:nvPr/>
          </p:nvCxnSpPr>
          <p:spPr bwMode="auto">
            <a:xfrm>
              <a:off x="5330" y="9474"/>
              <a:ext cx="0" cy="547"/>
            </a:xfrm>
            <a:prstGeom prst="straightConnector1">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6" name="TextBox 15">
            <a:extLst>
              <a:ext uri="{FF2B5EF4-FFF2-40B4-BE49-F238E27FC236}">
                <a16:creationId xmlns:a16="http://schemas.microsoft.com/office/drawing/2014/main" id="{31D43E50-57FF-0EDF-CACD-343BF9E9A1CD}"/>
              </a:ext>
            </a:extLst>
          </p:cNvPr>
          <p:cNvSpPr txBox="1"/>
          <p:nvPr/>
        </p:nvSpPr>
        <p:spPr>
          <a:xfrm>
            <a:off x="5365103" y="2069707"/>
            <a:ext cx="6153150" cy="3828612"/>
          </a:xfrm>
          <a:prstGeom prst="rect">
            <a:avLst/>
          </a:prstGeom>
          <a:noFill/>
        </p:spPr>
        <p:txBody>
          <a:bodyPr wrap="square">
            <a:spAutoFit/>
          </a:bodyPr>
          <a:lstStyle/>
          <a:p>
            <a:pPr algn="just" rtl="1">
              <a:lnSpc>
                <a:spcPct val="115000"/>
              </a:lnSpc>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از هر 1000 مورد، دو نوزاد مبتلا به سندروم مجرای بین داکت شریانی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PPHN/PDA</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به دنیا می­­آیند. قابلیت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Dual SpO2</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امکان بررسی همزمان میزان اکسیژن­رسانی دو نقطه از بدن را فراهم می­کند.</a:t>
            </a:r>
            <a:r>
              <a:rPr lang="fa-IR" sz="1800" dirty="0">
                <a:effectLst/>
                <a:latin typeface="B Nazanin" panose="00000400000000000000" pitchFamily="2" charset="-78"/>
                <a:ea typeface="Times New Roman" panose="02020603050405020304" pitchFamily="18" charset="0"/>
                <a:cs typeface="Times New Roman" panose="02020603050405020304" pitchFamily="18" charset="0"/>
              </a:rPr>
              <a:t> </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مانیتورینگ پیوسته پالس­ اکسی متری نوزادان نارس در دو مکان مختلف، امکان تشخیص سریع و به موقع اين بیماری­ قلبی مادرزادی را فراهم می­کند. </a:t>
            </a:r>
            <a:endParaRPr lang="en-US" sz="1800" dirty="0">
              <a:effectLst/>
              <a:latin typeface="B Nazanin" panose="00000400000000000000" pitchFamily="2" charset="-78"/>
              <a:ea typeface="Times New Roman" panose="02020603050405020304" pitchFamily="18" charset="0"/>
              <a:cs typeface="B Nazanin" panose="00000400000000000000" pitchFamily="2" charset="-78"/>
            </a:endParaRPr>
          </a:p>
          <a:p>
            <a:pPr algn="just" rtl="1">
              <a:lnSpc>
                <a:spcPct val="115000"/>
              </a:lnSpc>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از این قابلیت به طور خاص، در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NICU</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می­توان استفاده نمود. برای بررسی تغییرات اکسیژن­رسانی، سنسورها باید در نقاطی که تحت تاثیر داکت شریانی هستند نصب شوند. معمولاً از دست راست و پاها بدین منظور استفاده می­شود. در صورتی که اختلاف میزان اکسیژن اشباع (</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SpO2</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در این دو نقطه، بیشتر از 10% باشد، احتمال وجود داکت شریانی وجود دارد.</a:t>
            </a:r>
            <a:endParaRPr lang="en-US" sz="1800" dirty="0">
              <a:effectLst/>
              <a:latin typeface="B Nazanin" panose="00000400000000000000" pitchFamily="2" charset="-78"/>
              <a:ea typeface="Times New Roman" panose="02020603050405020304" pitchFamily="18" charset="0"/>
              <a:cs typeface="B Nazanin" panose="00000400000000000000" pitchFamily="2" charset="-78"/>
            </a:endParaRPr>
          </a:p>
          <a:p>
            <a:pPr algn="just" rtl="1">
              <a:lnSpc>
                <a:spcPct val="150000"/>
              </a:lnSpc>
              <a:spcBef>
                <a:spcPts val="100"/>
              </a:spcBef>
              <a:spcAft>
                <a:spcPts val="300"/>
              </a:spcAft>
            </a:pPr>
            <a:r>
              <a:rPr lang="en-US" sz="1100" dirty="0">
                <a:effectLst/>
                <a:latin typeface="Times New Roman" panose="02020603050405020304" pitchFamily="18" charset="0"/>
                <a:ea typeface="Times New Roman" panose="02020603050405020304" pitchFamily="18" charset="0"/>
                <a:cs typeface="B Nazanin" panose="00000400000000000000" pitchFamily="2" charset="-78"/>
              </a:rPr>
              <a:t>Persistent Pulmonary Hypertension in the Neonate</a:t>
            </a:r>
            <a:endParaRPr lang="en-US" sz="1100" dirty="0">
              <a:effectLst/>
              <a:latin typeface="B Nazanin" panose="00000400000000000000" pitchFamily="2" charset="-78"/>
              <a:ea typeface="Times New Roman" panose="02020603050405020304" pitchFamily="18" charset="0"/>
              <a:cs typeface="B Nazanin" panose="00000400000000000000" pitchFamily="2" charset="-78"/>
            </a:endParaRPr>
          </a:p>
          <a:p>
            <a:pPr algn="just" rtl="1">
              <a:lnSpc>
                <a:spcPct val="150000"/>
              </a:lnSpc>
              <a:spcBef>
                <a:spcPts val="100"/>
              </a:spcBef>
              <a:spcAft>
                <a:spcPts val="300"/>
              </a:spcAft>
            </a:pPr>
            <a:r>
              <a:rPr lang="en-US" sz="1100" dirty="0">
                <a:effectLst/>
                <a:latin typeface="Times New Roman" panose="02020603050405020304" pitchFamily="18" charset="0"/>
                <a:ea typeface="Times New Roman" panose="02020603050405020304" pitchFamily="18" charset="0"/>
                <a:cs typeface="B Nazanin" panose="00000400000000000000" pitchFamily="2" charset="-78"/>
              </a:rPr>
              <a:t>Patent ductus arteriosus</a:t>
            </a:r>
            <a:endParaRPr lang="en-US" sz="1100" dirty="0">
              <a:effectLst/>
              <a:latin typeface="B Nazanin" panose="00000400000000000000" pitchFamily="2" charset="-78"/>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44308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712904" y="1167578"/>
            <a:ext cx="5480632" cy="461665"/>
          </a:xfrm>
          <a:prstGeom prst="rect">
            <a:avLst/>
          </a:prstGeom>
          <a:noFill/>
        </p:spPr>
        <p:txBody>
          <a:bodyPr wrap="square">
            <a:spAutoFit/>
          </a:bodyPr>
          <a:lstStyle/>
          <a:p>
            <a:pPr algn="r" rtl="1"/>
            <a:r>
              <a:rPr lang="en-US" sz="2400" dirty="0"/>
              <a:t>Rainbow</a:t>
            </a:r>
            <a:r>
              <a:rPr lang="en-US" sz="2400" baseline="30000" dirty="0"/>
              <a:t>®</a:t>
            </a:r>
            <a:r>
              <a:rPr lang="en-US" sz="2400" dirty="0"/>
              <a:t> Multi-wavelength Technology</a:t>
            </a:r>
            <a:endParaRPr lang="en-US" sz="2400" b="1" dirty="0">
              <a:cs typeface="B Titr" panose="00000700000000000000" pitchFamily="2" charset="-78"/>
            </a:endParaRPr>
          </a:p>
        </p:txBody>
      </p:sp>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65" y="1016164"/>
            <a:ext cx="1524000" cy="7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CE1DFD71-C6E6-3305-BDDD-F59DCC82F844}"/>
              </a:ext>
            </a:extLst>
          </p:cNvPr>
          <p:cNvSpPr>
            <a:spLocks noGrp="1"/>
          </p:cNvSpPr>
          <p:nvPr/>
        </p:nvSpPr>
        <p:spPr bwMode="auto">
          <a:xfrm>
            <a:off x="826473" y="2780142"/>
            <a:ext cx="4896372" cy="21948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D70C05"/>
              </a:buClr>
              <a:buChar char="&gt;"/>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D70C05"/>
              </a:buClr>
              <a:buSzPct val="75000"/>
              <a:buFont typeface="Wingdings 2" pitchFamily="18"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D70C05"/>
              </a:buClr>
              <a:buSzPct val="75000"/>
              <a:buFont typeface="Wingdings 2" pitchFamily="18"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D70C05"/>
              </a:buClr>
              <a:buSzPct val="75000"/>
              <a:buFont typeface="Wingdings 2" pitchFamily="18"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D70C05"/>
              </a:buClr>
              <a:buSzPct val="75000"/>
              <a:buFont typeface="Wingdings 2" pitchFamily="18" charset="2"/>
              <a:buChar char=""/>
              <a:defRPr sz="2000">
                <a:solidFill>
                  <a:schemeClr val="tx1"/>
                </a:solidFill>
                <a:latin typeface="+mn-lt"/>
                <a:ea typeface="+mn-ea"/>
              </a:defRPr>
            </a:lvl5pPr>
            <a:lvl6pPr marL="2514600" indent="-228600" algn="l" rtl="0" eaLnBrk="0" fontAlgn="base" hangingPunct="0">
              <a:spcBef>
                <a:spcPct val="20000"/>
              </a:spcBef>
              <a:spcAft>
                <a:spcPct val="0"/>
              </a:spcAft>
              <a:buClr>
                <a:srgbClr val="D70C05"/>
              </a:buClr>
              <a:buSzPct val="75000"/>
              <a:buFont typeface="Wingdings 2" pitchFamily="18" charset="2"/>
              <a:buChar char=""/>
              <a:defRPr>
                <a:solidFill>
                  <a:schemeClr val="tx1"/>
                </a:solidFill>
                <a:latin typeface="+mn-lt"/>
                <a:ea typeface="+mn-ea"/>
              </a:defRPr>
            </a:lvl6pPr>
            <a:lvl7pPr marL="2971800" indent="-228600" algn="l" rtl="0" eaLnBrk="0" fontAlgn="base" hangingPunct="0">
              <a:spcBef>
                <a:spcPct val="20000"/>
              </a:spcBef>
              <a:spcAft>
                <a:spcPct val="0"/>
              </a:spcAft>
              <a:buClr>
                <a:srgbClr val="D70C05"/>
              </a:buClr>
              <a:buSzPct val="75000"/>
              <a:buFont typeface="Wingdings 2" pitchFamily="18" charset="2"/>
              <a:buChar char=""/>
              <a:defRPr>
                <a:solidFill>
                  <a:schemeClr val="tx1"/>
                </a:solidFill>
                <a:latin typeface="+mn-lt"/>
                <a:ea typeface="+mn-ea"/>
              </a:defRPr>
            </a:lvl7pPr>
            <a:lvl8pPr marL="3429000" indent="-228600" algn="l" rtl="0" eaLnBrk="0" fontAlgn="base" hangingPunct="0">
              <a:spcBef>
                <a:spcPct val="20000"/>
              </a:spcBef>
              <a:spcAft>
                <a:spcPct val="0"/>
              </a:spcAft>
              <a:buClr>
                <a:srgbClr val="D70C05"/>
              </a:buClr>
              <a:buSzPct val="75000"/>
              <a:buFont typeface="Wingdings 2" pitchFamily="18" charset="2"/>
              <a:buChar char=""/>
              <a:defRPr>
                <a:solidFill>
                  <a:schemeClr val="tx1"/>
                </a:solidFill>
                <a:latin typeface="+mn-lt"/>
                <a:ea typeface="+mn-ea"/>
              </a:defRPr>
            </a:lvl8pPr>
            <a:lvl9pPr marL="3886200" indent="-228600" algn="l" rtl="0" eaLnBrk="0" fontAlgn="base" hangingPunct="0">
              <a:spcBef>
                <a:spcPct val="20000"/>
              </a:spcBef>
              <a:spcAft>
                <a:spcPct val="0"/>
              </a:spcAft>
              <a:buClr>
                <a:srgbClr val="D70C05"/>
              </a:buClr>
              <a:buSzPct val="75000"/>
              <a:buFont typeface="Wingdings 2" pitchFamily="18" charset="2"/>
              <a:buChar char=""/>
              <a:defRPr>
                <a:solidFill>
                  <a:schemeClr val="tx1"/>
                </a:solidFill>
                <a:latin typeface="+mn-lt"/>
                <a:ea typeface="+mn-ea"/>
              </a:defRPr>
            </a:lvl9pPr>
          </a:lstStyle>
          <a:p>
            <a:pPr>
              <a:lnSpc>
                <a:spcPct val="120000"/>
              </a:lnSpc>
            </a:pPr>
            <a:r>
              <a:rPr lang="en-US" sz="2000" dirty="0">
                <a:solidFill>
                  <a:srgbClr val="000000"/>
                </a:solidFill>
              </a:rPr>
              <a:t>2 wavelengths of light used to measure oxygen saturation (SpO</a:t>
            </a:r>
            <a:r>
              <a:rPr lang="en-US" sz="1800" dirty="0">
                <a:solidFill>
                  <a:srgbClr val="000000"/>
                </a:solidFill>
              </a:rPr>
              <a:t>2</a:t>
            </a:r>
            <a:r>
              <a:rPr lang="en-US" sz="2000" dirty="0">
                <a:solidFill>
                  <a:srgbClr val="000000"/>
                </a:solidFill>
              </a:rPr>
              <a:t>)</a:t>
            </a:r>
          </a:p>
          <a:p>
            <a:pPr>
              <a:lnSpc>
                <a:spcPct val="120000"/>
              </a:lnSpc>
            </a:pPr>
            <a:r>
              <a:rPr lang="en-US" sz="2000" dirty="0">
                <a:solidFill>
                  <a:srgbClr val="000000"/>
                </a:solidFill>
              </a:rPr>
              <a:t>7+ wavelengths of light used by rainbow</a:t>
            </a:r>
            <a:r>
              <a:rPr lang="en-US" sz="2000" baseline="30000" dirty="0">
                <a:solidFill>
                  <a:srgbClr val="000000"/>
                </a:solidFill>
              </a:rPr>
              <a:t>®</a:t>
            </a:r>
            <a:r>
              <a:rPr lang="en-US" sz="2000" dirty="0">
                <a:solidFill>
                  <a:srgbClr val="000000"/>
                </a:solidFill>
              </a:rPr>
              <a:t> to measure </a:t>
            </a:r>
            <a:r>
              <a:rPr lang="en-US" sz="2000" dirty="0" err="1">
                <a:solidFill>
                  <a:srgbClr val="000000"/>
                </a:solidFill>
              </a:rPr>
              <a:t>SpHb</a:t>
            </a:r>
            <a:r>
              <a:rPr lang="en-US" sz="2000" dirty="0">
                <a:solidFill>
                  <a:srgbClr val="000000"/>
                </a:solidFill>
              </a:rPr>
              <a:t>, </a:t>
            </a:r>
            <a:r>
              <a:rPr lang="en-US" sz="2000" dirty="0" err="1">
                <a:solidFill>
                  <a:srgbClr val="000000"/>
                </a:solidFill>
              </a:rPr>
              <a:t>SpCO</a:t>
            </a:r>
            <a:r>
              <a:rPr lang="en-US" sz="2000" dirty="0">
                <a:solidFill>
                  <a:srgbClr val="000000"/>
                </a:solidFill>
              </a:rPr>
              <a:t>, </a:t>
            </a:r>
            <a:r>
              <a:rPr lang="en-US" sz="2000" dirty="0" err="1">
                <a:solidFill>
                  <a:srgbClr val="000000"/>
                </a:solidFill>
              </a:rPr>
              <a:t>SpMet</a:t>
            </a:r>
            <a:r>
              <a:rPr lang="en-US" sz="2000" dirty="0">
                <a:solidFill>
                  <a:srgbClr val="000000"/>
                </a:solidFill>
              </a:rPr>
              <a:t>, and SpO</a:t>
            </a:r>
            <a:r>
              <a:rPr lang="en-US" sz="1800" dirty="0">
                <a:solidFill>
                  <a:srgbClr val="000000"/>
                </a:solidFill>
              </a:rPr>
              <a:t>2</a:t>
            </a:r>
          </a:p>
        </p:txBody>
      </p:sp>
      <p:grpSp>
        <p:nvGrpSpPr>
          <p:cNvPr id="36" name="Group 14">
            <a:extLst>
              <a:ext uri="{FF2B5EF4-FFF2-40B4-BE49-F238E27FC236}">
                <a16:creationId xmlns:a16="http://schemas.microsoft.com/office/drawing/2014/main" id="{CC730245-AD9B-F501-2558-B7C98D5E597B}"/>
              </a:ext>
            </a:extLst>
          </p:cNvPr>
          <p:cNvGrpSpPr>
            <a:grpSpLocks/>
          </p:cNvGrpSpPr>
          <p:nvPr/>
        </p:nvGrpSpPr>
        <p:grpSpPr bwMode="auto">
          <a:xfrm>
            <a:off x="6209314" y="2326460"/>
            <a:ext cx="5373149" cy="3464353"/>
            <a:chOff x="345440" y="1631951"/>
            <a:chExt cx="5902961" cy="3804920"/>
          </a:xfrm>
        </p:grpSpPr>
        <p:pic>
          <p:nvPicPr>
            <p:cNvPr id="37" name="Picture 4" descr="Wavelengths">
              <a:extLst>
                <a:ext uri="{FF2B5EF4-FFF2-40B4-BE49-F238E27FC236}">
                  <a16:creationId xmlns:a16="http://schemas.microsoft.com/office/drawing/2014/main" id="{5E60829E-ACEC-1200-E14E-EAA44B6B61DC}"/>
                </a:ext>
              </a:extLst>
            </p:cNvPr>
            <p:cNvPicPr>
              <a:picLocks noChangeAspect="1" noChangeArrowheads="1"/>
            </p:cNvPicPr>
            <p:nvPr/>
          </p:nvPicPr>
          <p:blipFill>
            <a:blip r:embed="rId4"/>
            <a:srcRect/>
            <a:stretch>
              <a:fillRect/>
            </a:stretch>
          </p:blipFill>
          <p:spPr bwMode="auto">
            <a:xfrm>
              <a:off x="345440" y="1631951"/>
              <a:ext cx="5902961" cy="3804920"/>
            </a:xfrm>
            <a:prstGeom prst="rect">
              <a:avLst/>
            </a:prstGeom>
            <a:noFill/>
            <a:ln w="9525">
              <a:noFill/>
              <a:miter lim="800000"/>
              <a:headEnd/>
              <a:tailEnd/>
            </a:ln>
          </p:spPr>
        </p:pic>
        <p:grpSp>
          <p:nvGrpSpPr>
            <p:cNvPr id="38" name="Group 13">
              <a:extLst>
                <a:ext uri="{FF2B5EF4-FFF2-40B4-BE49-F238E27FC236}">
                  <a16:creationId xmlns:a16="http://schemas.microsoft.com/office/drawing/2014/main" id="{60A42E58-70C5-87B9-5292-053CDA7EB2BE}"/>
                </a:ext>
              </a:extLst>
            </p:cNvPr>
            <p:cNvGrpSpPr>
              <a:grpSpLocks/>
            </p:cNvGrpSpPr>
            <p:nvPr/>
          </p:nvGrpSpPr>
          <p:grpSpPr bwMode="auto">
            <a:xfrm>
              <a:off x="1288733" y="2053168"/>
              <a:ext cx="4126506" cy="2661073"/>
              <a:chOff x="1573213" y="1692275"/>
              <a:chExt cx="5924550" cy="2865438"/>
            </a:xfrm>
          </p:grpSpPr>
          <p:sp>
            <p:nvSpPr>
              <p:cNvPr id="39" name="Line 5">
                <a:extLst>
                  <a:ext uri="{FF2B5EF4-FFF2-40B4-BE49-F238E27FC236}">
                    <a16:creationId xmlns:a16="http://schemas.microsoft.com/office/drawing/2014/main" id="{40DEB8FD-7388-D087-85DC-0EBFBCDCE28C}"/>
                  </a:ext>
                </a:extLst>
              </p:cNvPr>
              <p:cNvSpPr>
                <a:spLocks noChangeShapeType="1"/>
              </p:cNvSpPr>
              <p:nvPr/>
            </p:nvSpPr>
            <p:spPr bwMode="auto">
              <a:xfrm flipV="1">
                <a:off x="1573213" y="1692275"/>
                <a:ext cx="0" cy="2865438"/>
              </a:xfrm>
              <a:prstGeom prst="line">
                <a:avLst/>
              </a:prstGeom>
              <a:noFill/>
              <a:ln w="76200">
                <a:solidFill>
                  <a:srgbClr val="CC6600"/>
                </a:solidFill>
                <a:round/>
                <a:headEnd type="triangle" w="med" len="med"/>
                <a:tailEnd/>
              </a:ln>
              <a:effectLst>
                <a:prstShdw prst="shdw17" dist="17961" dir="2700000">
                  <a:srgbClr val="7A3D00">
                    <a:alpha val="74997"/>
                  </a:srgbClr>
                </a:prstShdw>
              </a:effectLst>
            </p:spPr>
            <p:txBody>
              <a:bodyPr lIns="90487" tIns="44450" rIns="90487" bIns="44450">
                <a:spAutoFit/>
              </a:bodyPr>
              <a:lstStyle/>
              <a:p>
                <a:endParaRPr lang="en-US"/>
              </a:p>
            </p:txBody>
          </p:sp>
          <p:sp>
            <p:nvSpPr>
              <p:cNvPr id="40" name="Line 6">
                <a:extLst>
                  <a:ext uri="{FF2B5EF4-FFF2-40B4-BE49-F238E27FC236}">
                    <a16:creationId xmlns:a16="http://schemas.microsoft.com/office/drawing/2014/main" id="{C26689D8-FFBC-374C-39A9-EF423DB132B7}"/>
                  </a:ext>
                </a:extLst>
              </p:cNvPr>
              <p:cNvSpPr>
                <a:spLocks noChangeShapeType="1"/>
              </p:cNvSpPr>
              <p:nvPr/>
            </p:nvSpPr>
            <p:spPr bwMode="auto">
              <a:xfrm flipV="1">
                <a:off x="2384425" y="1692275"/>
                <a:ext cx="0" cy="2865438"/>
              </a:xfrm>
              <a:prstGeom prst="line">
                <a:avLst/>
              </a:prstGeom>
              <a:noFill/>
              <a:ln w="76200">
                <a:solidFill>
                  <a:srgbClr val="FF6600"/>
                </a:solidFill>
                <a:round/>
                <a:headEnd type="triangle" w="med" len="med"/>
                <a:tailEnd/>
              </a:ln>
              <a:effectLst>
                <a:prstShdw prst="shdw17" dist="17961" dir="2700000">
                  <a:srgbClr val="993D00">
                    <a:alpha val="74997"/>
                  </a:srgbClr>
                </a:prstShdw>
              </a:effectLst>
            </p:spPr>
            <p:txBody>
              <a:bodyPr lIns="90487" tIns="44450" rIns="90487" bIns="44450">
                <a:spAutoFit/>
              </a:bodyPr>
              <a:lstStyle/>
              <a:p>
                <a:endParaRPr lang="en-US"/>
              </a:p>
            </p:txBody>
          </p:sp>
          <p:sp>
            <p:nvSpPr>
              <p:cNvPr id="41" name="Line 7">
                <a:extLst>
                  <a:ext uri="{FF2B5EF4-FFF2-40B4-BE49-F238E27FC236}">
                    <a16:creationId xmlns:a16="http://schemas.microsoft.com/office/drawing/2014/main" id="{00DF8FA3-29C9-4E04-F8C0-55BBAE1002F6}"/>
                  </a:ext>
                </a:extLst>
              </p:cNvPr>
              <p:cNvSpPr>
                <a:spLocks noChangeShapeType="1"/>
              </p:cNvSpPr>
              <p:nvPr/>
            </p:nvSpPr>
            <p:spPr bwMode="auto">
              <a:xfrm flipV="1">
                <a:off x="3173413" y="1692275"/>
                <a:ext cx="0" cy="2865438"/>
              </a:xfrm>
              <a:prstGeom prst="line">
                <a:avLst/>
              </a:prstGeom>
              <a:noFill/>
              <a:ln w="76200">
                <a:solidFill>
                  <a:srgbClr val="FFFF00"/>
                </a:solidFill>
                <a:round/>
                <a:headEnd type="triangle" w="med" len="med"/>
                <a:tailEnd/>
              </a:ln>
              <a:effectLst>
                <a:prstShdw prst="shdw17" dist="17961" dir="2700000">
                  <a:srgbClr val="999900">
                    <a:alpha val="74997"/>
                  </a:srgbClr>
                </a:prstShdw>
              </a:effectLst>
            </p:spPr>
            <p:txBody>
              <a:bodyPr lIns="90487" tIns="44450" rIns="90487" bIns="44450">
                <a:spAutoFit/>
              </a:bodyPr>
              <a:lstStyle/>
              <a:p>
                <a:endParaRPr lang="en-US"/>
              </a:p>
            </p:txBody>
          </p:sp>
          <p:sp>
            <p:nvSpPr>
              <p:cNvPr id="42" name="Line 8">
                <a:extLst>
                  <a:ext uri="{FF2B5EF4-FFF2-40B4-BE49-F238E27FC236}">
                    <a16:creationId xmlns:a16="http://schemas.microsoft.com/office/drawing/2014/main" id="{1F75D655-12A6-50A1-417C-5E78E1E67EB1}"/>
                  </a:ext>
                </a:extLst>
              </p:cNvPr>
              <p:cNvSpPr>
                <a:spLocks noChangeShapeType="1"/>
              </p:cNvSpPr>
              <p:nvPr/>
            </p:nvSpPr>
            <p:spPr bwMode="auto">
              <a:xfrm flipV="1">
                <a:off x="3810000" y="1692275"/>
                <a:ext cx="0" cy="2865438"/>
              </a:xfrm>
              <a:prstGeom prst="line">
                <a:avLst/>
              </a:prstGeom>
              <a:noFill/>
              <a:ln w="76200">
                <a:solidFill>
                  <a:srgbClr val="008000"/>
                </a:solidFill>
                <a:round/>
                <a:headEnd type="triangle" w="med" len="med"/>
                <a:tailEnd/>
              </a:ln>
              <a:effectLst>
                <a:prstShdw prst="shdw17" dist="17961" dir="2700000">
                  <a:srgbClr val="004D00">
                    <a:alpha val="74997"/>
                  </a:srgbClr>
                </a:prstShdw>
              </a:effectLst>
            </p:spPr>
            <p:txBody>
              <a:bodyPr lIns="90487" tIns="44450" rIns="90487" bIns="44450">
                <a:spAutoFit/>
              </a:bodyPr>
              <a:lstStyle/>
              <a:p>
                <a:endParaRPr lang="en-US"/>
              </a:p>
            </p:txBody>
          </p:sp>
          <p:sp>
            <p:nvSpPr>
              <p:cNvPr id="43" name="Line 9">
                <a:extLst>
                  <a:ext uri="{FF2B5EF4-FFF2-40B4-BE49-F238E27FC236}">
                    <a16:creationId xmlns:a16="http://schemas.microsoft.com/office/drawing/2014/main" id="{589A32D6-2AF9-AEE9-6702-2ECB1FE7FB1B}"/>
                  </a:ext>
                </a:extLst>
              </p:cNvPr>
              <p:cNvSpPr>
                <a:spLocks noChangeShapeType="1"/>
              </p:cNvSpPr>
              <p:nvPr/>
            </p:nvSpPr>
            <p:spPr bwMode="auto">
              <a:xfrm flipV="1">
                <a:off x="4448175" y="1692275"/>
                <a:ext cx="0" cy="2865438"/>
              </a:xfrm>
              <a:prstGeom prst="line">
                <a:avLst/>
              </a:prstGeom>
              <a:noFill/>
              <a:ln w="76200">
                <a:solidFill>
                  <a:srgbClr val="0099CC"/>
                </a:solidFill>
                <a:round/>
                <a:headEnd type="triangle" w="med" len="med"/>
                <a:tailEnd/>
              </a:ln>
              <a:effectLst>
                <a:prstShdw prst="shdw17" dist="17961" dir="2700000">
                  <a:srgbClr val="005C7A">
                    <a:alpha val="74997"/>
                  </a:srgbClr>
                </a:prstShdw>
              </a:effectLst>
            </p:spPr>
            <p:txBody>
              <a:bodyPr lIns="90487" tIns="44450" rIns="90487" bIns="44450">
                <a:spAutoFit/>
              </a:bodyPr>
              <a:lstStyle/>
              <a:p>
                <a:endParaRPr lang="en-US"/>
              </a:p>
            </p:txBody>
          </p:sp>
          <p:sp>
            <p:nvSpPr>
              <p:cNvPr id="44" name="Line 10">
                <a:extLst>
                  <a:ext uri="{FF2B5EF4-FFF2-40B4-BE49-F238E27FC236}">
                    <a16:creationId xmlns:a16="http://schemas.microsoft.com/office/drawing/2014/main" id="{5C71A088-0018-9787-C681-C3A3F7108D2E}"/>
                  </a:ext>
                </a:extLst>
              </p:cNvPr>
              <p:cNvSpPr>
                <a:spLocks noChangeShapeType="1"/>
              </p:cNvSpPr>
              <p:nvPr/>
            </p:nvSpPr>
            <p:spPr bwMode="auto">
              <a:xfrm flipV="1">
                <a:off x="5091113" y="1692275"/>
                <a:ext cx="0" cy="2865438"/>
              </a:xfrm>
              <a:prstGeom prst="line">
                <a:avLst/>
              </a:prstGeom>
              <a:noFill/>
              <a:ln w="76200">
                <a:solidFill>
                  <a:srgbClr val="99FF66"/>
                </a:solidFill>
                <a:round/>
                <a:headEnd type="triangle" w="med" len="med"/>
                <a:tailEnd/>
              </a:ln>
              <a:effectLst>
                <a:prstShdw prst="shdw17" dist="17961" dir="2700000">
                  <a:srgbClr val="5C993D">
                    <a:alpha val="74997"/>
                  </a:srgbClr>
                </a:prstShdw>
              </a:effectLst>
            </p:spPr>
            <p:txBody>
              <a:bodyPr lIns="90487" tIns="44450" rIns="90487" bIns="44450">
                <a:spAutoFit/>
              </a:bodyPr>
              <a:lstStyle/>
              <a:p>
                <a:endParaRPr lang="en-US"/>
              </a:p>
            </p:txBody>
          </p:sp>
          <p:sp>
            <p:nvSpPr>
              <p:cNvPr id="45" name="Line 11">
                <a:extLst>
                  <a:ext uri="{FF2B5EF4-FFF2-40B4-BE49-F238E27FC236}">
                    <a16:creationId xmlns:a16="http://schemas.microsoft.com/office/drawing/2014/main" id="{1F49D3E1-7568-672E-9D4D-5AC44706242E}"/>
                  </a:ext>
                </a:extLst>
              </p:cNvPr>
              <p:cNvSpPr>
                <a:spLocks noChangeShapeType="1"/>
              </p:cNvSpPr>
              <p:nvPr/>
            </p:nvSpPr>
            <p:spPr bwMode="auto">
              <a:xfrm flipV="1">
                <a:off x="5803900" y="1692275"/>
                <a:ext cx="0" cy="2865438"/>
              </a:xfrm>
              <a:prstGeom prst="line">
                <a:avLst/>
              </a:prstGeom>
              <a:noFill/>
              <a:ln w="76200">
                <a:solidFill>
                  <a:srgbClr val="00CC99"/>
                </a:solidFill>
                <a:round/>
                <a:headEnd type="triangle" w="med" len="med"/>
                <a:tailEnd/>
              </a:ln>
              <a:effectLst>
                <a:prstShdw prst="shdw17" dist="17961" dir="2700000">
                  <a:srgbClr val="007A5C">
                    <a:alpha val="74997"/>
                  </a:srgbClr>
                </a:prstShdw>
              </a:effectLst>
            </p:spPr>
            <p:txBody>
              <a:bodyPr lIns="90487" tIns="44450" rIns="90487" bIns="44450">
                <a:spAutoFit/>
              </a:bodyPr>
              <a:lstStyle/>
              <a:p>
                <a:endParaRPr lang="en-US"/>
              </a:p>
            </p:txBody>
          </p:sp>
          <p:sp>
            <p:nvSpPr>
              <p:cNvPr id="46" name="Line 12">
                <a:extLst>
                  <a:ext uri="{FF2B5EF4-FFF2-40B4-BE49-F238E27FC236}">
                    <a16:creationId xmlns:a16="http://schemas.microsoft.com/office/drawing/2014/main" id="{20496A66-6CC1-30F6-0B14-11C1C2FB5900}"/>
                  </a:ext>
                </a:extLst>
              </p:cNvPr>
              <p:cNvSpPr>
                <a:spLocks noChangeShapeType="1"/>
              </p:cNvSpPr>
              <p:nvPr/>
            </p:nvSpPr>
            <p:spPr bwMode="auto">
              <a:xfrm flipV="1">
                <a:off x="6503988" y="1692275"/>
                <a:ext cx="0" cy="2865438"/>
              </a:xfrm>
              <a:prstGeom prst="line">
                <a:avLst/>
              </a:prstGeom>
              <a:noFill/>
              <a:ln w="76200">
                <a:solidFill>
                  <a:srgbClr val="666699"/>
                </a:solidFill>
                <a:round/>
                <a:headEnd type="triangle" w="med" len="med"/>
                <a:tailEnd/>
              </a:ln>
              <a:effectLst>
                <a:prstShdw prst="shdw17" dist="17961" dir="2700000">
                  <a:srgbClr val="3D3D5C">
                    <a:alpha val="74997"/>
                  </a:srgbClr>
                </a:prstShdw>
              </a:effectLst>
            </p:spPr>
            <p:txBody>
              <a:bodyPr lIns="90487" tIns="44450" rIns="90487" bIns="44450">
                <a:spAutoFit/>
              </a:bodyPr>
              <a:lstStyle/>
              <a:p>
                <a:endParaRPr lang="en-US"/>
              </a:p>
            </p:txBody>
          </p:sp>
          <p:sp>
            <p:nvSpPr>
              <p:cNvPr id="47" name="Line 13">
                <a:extLst>
                  <a:ext uri="{FF2B5EF4-FFF2-40B4-BE49-F238E27FC236}">
                    <a16:creationId xmlns:a16="http://schemas.microsoft.com/office/drawing/2014/main" id="{CABD1CAC-DAF6-8C6B-4F5D-EB3577C2346A}"/>
                  </a:ext>
                </a:extLst>
              </p:cNvPr>
              <p:cNvSpPr>
                <a:spLocks noChangeShapeType="1"/>
              </p:cNvSpPr>
              <p:nvPr/>
            </p:nvSpPr>
            <p:spPr bwMode="auto">
              <a:xfrm flipV="1">
                <a:off x="7497763" y="1692275"/>
                <a:ext cx="0" cy="2865438"/>
              </a:xfrm>
              <a:prstGeom prst="line">
                <a:avLst/>
              </a:prstGeom>
              <a:noFill/>
              <a:ln w="76200">
                <a:solidFill>
                  <a:srgbClr val="660066"/>
                </a:solidFill>
                <a:round/>
                <a:headEnd type="triangle" w="med" len="med"/>
                <a:tailEnd/>
              </a:ln>
              <a:effectLst>
                <a:prstShdw prst="shdw17" dist="17961" dir="2700000">
                  <a:srgbClr val="3D003D">
                    <a:alpha val="74997"/>
                  </a:srgbClr>
                </a:prstShdw>
              </a:effectLst>
            </p:spPr>
            <p:txBody>
              <a:bodyPr lIns="90487" tIns="44450" rIns="90487" bIns="44450">
                <a:spAutoFit/>
              </a:bodyPr>
              <a:lstStyle/>
              <a:p>
                <a:endParaRPr lang="en-US"/>
              </a:p>
            </p:txBody>
          </p:sp>
        </p:grpSp>
      </p:grpSp>
    </p:spTree>
    <p:extLst>
      <p:ext uri="{BB962C8B-B14F-4D97-AF65-F5344CB8AC3E}">
        <p14:creationId xmlns:p14="http://schemas.microsoft.com/office/powerpoint/2010/main" val="336803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65" y="1016164"/>
            <a:ext cx="1524000" cy="7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5FEF551-AE83-B468-19E6-A12EDEC6E0EC}"/>
              </a:ext>
            </a:extLst>
          </p:cNvPr>
          <p:cNvSpPr txBox="1"/>
          <p:nvPr/>
        </p:nvSpPr>
        <p:spPr>
          <a:xfrm>
            <a:off x="6489053" y="1047669"/>
            <a:ext cx="4578997" cy="684803"/>
          </a:xfrm>
          <a:prstGeom prst="rect">
            <a:avLst/>
          </a:prstGeom>
          <a:noFill/>
        </p:spPr>
        <p:txBody>
          <a:bodyPr wrap="square" rtlCol="0">
            <a:spAutoFit/>
          </a:bodyPr>
          <a:lstStyle/>
          <a:p>
            <a:pPr algn="justLow" rtl="1">
              <a:lnSpc>
                <a:spcPct val="150000"/>
              </a:lnSpc>
            </a:pPr>
            <a:r>
              <a:rPr lang="fa-IR" sz="2400" b="1" kern="0" dirty="0">
                <a:effectLst/>
                <a:latin typeface="B Titr" panose="00000700000000000000" pitchFamily="2" charset="-78"/>
                <a:ea typeface="B Nazanin" panose="00000400000000000000" pitchFamily="2" charset="-78"/>
                <a:cs typeface="B Nazanin" panose="00000400000000000000" pitchFamily="2" charset="-78"/>
              </a:rPr>
              <a:t>مانیتورینگ پارامترهای </a:t>
            </a:r>
            <a:r>
              <a:rPr lang="en-US" sz="2800" b="1" kern="0" dirty="0">
                <a:effectLst/>
                <a:ea typeface="B Nazanin" panose="00000400000000000000" pitchFamily="2" charset="-78"/>
                <a:cs typeface="B Titr" panose="00000700000000000000" pitchFamily="2" charset="-78"/>
              </a:rPr>
              <a:t>Rainbow</a:t>
            </a:r>
          </a:p>
        </p:txBody>
      </p:sp>
      <p:pic>
        <p:nvPicPr>
          <p:cNvPr id="6" name="Picture 5">
            <a:extLst>
              <a:ext uri="{FF2B5EF4-FFF2-40B4-BE49-F238E27FC236}">
                <a16:creationId xmlns:a16="http://schemas.microsoft.com/office/drawing/2014/main" id="{7EA17BBB-D8E1-3AAE-7E1C-34CCCF1C4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91" y="2017735"/>
            <a:ext cx="10482852" cy="3824101"/>
          </a:xfrm>
          <a:prstGeom prst="rect">
            <a:avLst/>
          </a:prstGeom>
        </p:spPr>
      </p:pic>
      <p:pic>
        <p:nvPicPr>
          <p:cNvPr id="4098" name="Picture 2">
            <a:extLst>
              <a:ext uri="{FF2B5EF4-FFF2-40B4-BE49-F238E27FC236}">
                <a16:creationId xmlns:a16="http://schemas.microsoft.com/office/drawing/2014/main" id="{F44A2D46-2537-1CE4-73F3-0F2772096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2782"/>
          <a:stretch>
            <a:fillRect/>
          </a:stretch>
        </p:blipFill>
        <p:spPr bwMode="auto">
          <a:xfrm>
            <a:off x="1332755" y="3275026"/>
            <a:ext cx="9735295" cy="94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081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65" y="1016164"/>
            <a:ext cx="1524000" cy="7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5FEF551-AE83-B468-19E6-A12EDEC6E0EC}"/>
              </a:ext>
            </a:extLst>
          </p:cNvPr>
          <p:cNvSpPr txBox="1"/>
          <p:nvPr/>
        </p:nvSpPr>
        <p:spPr>
          <a:xfrm>
            <a:off x="6489053" y="1047669"/>
            <a:ext cx="4578997" cy="684803"/>
          </a:xfrm>
          <a:prstGeom prst="rect">
            <a:avLst/>
          </a:prstGeom>
          <a:noFill/>
        </p:spPr>
        <p:txBody>
          <a:bodyPr wrap="square" rtlCol="0">
            <a:spAutoFit/>
          </a:bodyPr>
          <a:lstStyle/>
          <a:p>
            <a:pPr algn="justLow" rtl="1">
              <a:lnSpc>
                <a:spcPct val="150000"/>
              </a:lnSpc>
            </a:pPr>
            <a:r>
              <a:rPr lang="fa-IR" sz="2400" b="1" kern="0" dirty="0">
                <a:effectLst/>
                <a:latin typeface="B Titr" panose="00000700000000000000" pitchFamily="2" charset="-78"/>
                <a:ea typeface="B Nazanin" panose="00000400000000000000" pitchFamily="2" charset="-78"/>
                <a:cs typeface="B Nazanin" panose="00000400000000000000" pitchFamily="2" charset="-78"/>
              </a:rPr>
              <a:t>مانیتورینگ پارامترهای </a:t>
            </a:r>
            <a:r>
              <a:rPr lang="en-US" sz="2800" b="1" kern="0" dirty="0">
                <a:effectLst/>
                <a:ea typeface="B Nazanin" panose="00000400000000000000" pitchFamily="2" charset="-78"/>
                <a:cs typeface="B Titr" panose="00000700000000000000" pitchFamily="2" charset="-78"/>
              </a:rPr>
              <a:t>Rainbow</a:t>
            </a:r>
          </a:p>
        </p:txBody>
      </p:sp>
      <p:graphicFrame>
        <p:nvGraphicFramePr>
          <p:cNvPr id="2" name="Table 5">
            <a:extLst>
              <a:ext uri="{FF2B5EF4-FFF2-40B4-BE49-F238E27FC236}">
                <a16:creationId xmlns:a16="http://schemas.microsoft.com/office/drawing/2014/main" id="{CCED9860-8F23-707C-25DA-AB29DDEDAA56}"/>
              </a:ext>
            </a:extLst>
          </p:cNvPr>
          <p:cNvGraphicFramePr>
            <a:graphicFrameLocks noGrp="1"/>
          </p:cNvGraphicFramePr>
          <p:nvPr>
            <p:extLst>
              <p:ext uri="{D42A27DB-BD31-4B8C-83A1-F6EECF244321}">
                <p14:modId xmlns:p14="http://schemas.microsoft.com/office/powerpoint/2010/main" val="1033103384"/>
              </p:ext>
            </p:extLst>
          </p:nvPr>
        </p:nvGraphicFramePr>
        <p:xfrm>
          <a:off x="773112" y="2117821"/>
          <a:ext cx="10645775" cy="2754630"/>
        </p:xfrm>
        <a:graphic>
          <a:graphicData uri="http://schemas.openxmlformats.org/drawingml/2006/table">
            <a:tbl>
              <a:tblPr firstRow="1" bandRow="1">
                <a:tableStyleId>{5FD0F851-EC5A-4D38-B0AD-8093EC10F338}</a:tableStyleId>
              </a:tblPr>
              <a:tblGrid>
                <a:gridCol w="9692895">
                  <a:extLst>
                    <a:ext uri="{9D8B030D-6E8A-4147-A177-3AD203B41FA5}">
                      <a16:colId xmlns:a16="http://schemas.microsoft.com/office/drawing/2014/main" val="3834408094"/>
                    </a:ext>
                  </a:extLst>
                </a:gridCol>
                <a:gridCol w="952880">
                  <a:extLst>
                    <a:ext uri="{9D8B030D-6E8A-4147-A177-3AD203B41FA5}">
                      <a16:colId xmlns:a16="http://schemas.microsoft.com/office/drawing/2014/main" val="3905093200"/>
                    </a:ext>
                  </a:extLst>
                </a:gridCol>
              </a:tblGrid>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tx1"/>
                          </a:solidFill>
                          <a:effectLst/>
                          <a:latin typeface="+mn-lt"/>
                          <a:cs typeface="B Nazanin" panose="00000400000000000000" pitchFamily="2" charset="-78"/>
                        </a:rPr>
                        <a:t>به صورت غيرتهاجمي و پيوسته امکان مانيتورکردن ميزان</a:t>
                      </a:r>
                      <a:r>
                        <a:rPr lang="en-US" sz="1400" b="1" kern="1200" dirty="0">
                          <a:solidFill>
                            <a:schemeClr val="tx1"/>
                          </a:solidFill>
                          <a:effectLst/>
                          <a:latin typeface="+mn-lt"/>
                          <a:cs typeface="B Nazanin" panose="00000400000000000000" pitchFamily="2" charset="-78"/>
                        </a:rPr>
                        <a:t>peripheral perfusion </a:t>
                      </a:r>
                      <a:r>
                        <a:rPr lang="fa-IR" sz="1400" b="1" kern="1200" dirty="0">
                          <a:solidFill>
                            <a:schemeClr val="tx1"/>
                          </a:solidFill>
                          <a:effectLst/>
                          <a:latin typeface="+mn-lt"/>
                          <a:cs typeface="B Nazanin" panose="00000400000000000000" pitchFamily="2" charset="-78"/>
                        </a:rPr>
                        <a:t>و وضعيت گردش خون بيمار را فراهم مي کند.</a:t>
                      </a:r>
                      <a:r>
                        <a:rPr lang="en-US" sz="1400" b="1" kern="1200" dirty="0">
                          <a:solidFill>
                            <a:schemeClr val="tx1"/>
                          </a:solidFill>
                          <a:effectLst/>
                          <a:latin typeface="+mn-lt"/>
                          <a:cs typeface="B Nazanin" panose="00000400000000000000" pitchFamily="2" charset="-78"/>
                        </a:rPr>
                        <a:t> </a:t>
                      </a:r>
                      <a:r>
                        <a:rPr lang="fa-IR" sz="1400" b="1" kern="1200" dirty="0">
                          <a:solidFill>
                            <a:schemeClr val="tx1"/>
                          </a:solidFill>
                          <a:effectLst/>
                          <a:latin typeface="+mn-lt"/>
                          <a:cs typeface="B Nazanin" panose="00000400000000000000" pitchFamily="2" charset="-78"/>
                        </a:rPr>
                        <a:t> اين امکان را براي کاربر فراهم ميکند که سنسور را در بهترين جاي ممکن (</a:t>
                      </a:r>
                      <a:r>
                        <a:rPr lang="en-US" sz="1400" b="1" kern="1200" dirty="0">
                          <a:solidFill>
                            <a:schemeClr val="tx1"/>
                          </a:solidFill>
                          <a:effectLst/>
                          <a:latin typeface="+mn-lt"/>
                          <a:cs typeface="B Nazanin" panose="00000400000000000000" pitchFamily="2" charset="-78"/>
                        </a:rPr>
                        <a:t>PI </a:t>
                      </a:r>
                      <a:r>
                        <a:rPr lang="fa-IR" sz="1400" b="1" kern="1200" dirty="0">
                          <a:solidFill>
                            <a:schemeClr val="tx1"/>
                          </a:solidFill>
                          <a:effectLst/>
                          <a:latin typeface="+mn-lt"/>
                          <a:cs typeface="B Nazanin" panose="00000400000000000000" pitchFamily="2" charset="-78"/>
                        </a:rPr>
                        <a:t>نسبتا بالا و تقريبا ثابت) قرار دهد. </a:t>
                      </a:r>
                    </a:p>
                  </a:txBody>
                  <a:tcPr anchor="ctr"/>
                </a:tc>
                <a:tc>
                  <a:txBody>
                    <a:bodyPr/>
                    <a:lstStyle/>
                    <a:p>
                      <a:pPr marL="0" algn="ctr" defTabSz="914400" rtl="1" eaLnBrk="1" latinLnBrk="0" hangingPunct="1"/>
                      <a:r>
                        <a:rPr lang="en-US" sz="2000" b="1" kern="1200" dirty="0">
                          <a:solidFill>
                            <a:schemeClr val="tx1"/>
                          </a:solidFill>
                          <a:latin typeface="+mn-lt"/>
                          <a:cs typeface="B Nazanin" panose="00000400000000000000" pitchFamily="2" charset="-78"/>
                        </a:rPr>
                        <a:t>PI</a:t>
                      </a:r>
                      <a:endParaRPr lang="en-US" sz="2000" b="1" kern="1200" dirty="0">
                        <a:solidFill>
                          <a:schemeClr val="tx1"/>
                        </a:solidFill>
                        <a:latin typeface="+mn-lt"/>
                        <a:ea typeface="+mn-ea"/>
                        <a:cs typeface="B Nazanin" panose="00000400000000000000" pitchFamily="2" charset="-78"/>
                      </a:endParaRPr>
                    </a:p>
                  </a:txBody>
                  <a:tcPr anchor="ctr"/>
                </a:tc>
                <a:extLst>
                  <a:ext uri="{0D108BD9-81ED-4DB2-BD59-A6C34878D82A}">
                    <a16:rowId xmlns:a16="http://schemas.microsoft.com/office/drawing/2014/main" val="1913589483"/>
                  </a:ext>
                </a:extLst>
              </a:tr>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cs typeface="B Nazanin" panose="00000400000000000000" pitchFamily="2" charset="-78"/>
                        </a:rPr>
                        <a:t>شاخص </a:t>
                      </a:r>
                      <a:r>
                        <a:rPr lang="en-US" sz="1400" b="1" kern="1200" dirty="0">
                          <a:solidFill>
                            <a:schemeClr val="dk1"/>
                          </a:solidFill>
                          <a:effectLst/>
                          <a:latin typeface="+mn-lt"/>
                          <a:cs typeface="B Nazanin" panose="00000400000000000000" pitchFamily="2" charset="-78"/>
                        </a:rPr>
                        <a:t>PVI </a:t>
                      </a:r>
                      <a:r>
                        <a:rPr lang="fa-IR" sz="1400" b="1" kern="1200" dirty="0">
                          <a:solidFill>
                            <a:schemeClr val="dk1"/>
                          </a:solidFill>
                          <a:effectLst/>
                          <a:latin typeface="+mn-lt"/>
                          <a:cs typeface="B Nazanin" panose="00000400000000000000" pitchFamily="2" charset="-78"/>
                        </a:rPr>
                        <a:t>به متخصصان باليني کمک مي کند تا به طور غير تهاجمي و پيوسته لزوم تزريق يا عدم تزريق مايعات به بيمار را تشخيص دهند.</a:t>
                      </a:r>
                      <a:r>
                        <a:rPr lang="en-US" sz="1400" b="1" kern="1200" dirty="0">
                          <a:solidFill>
                            <a:schemeClr val="dk1"/>
                          </a:solidFill>
                          <a:effectLst/>
                          <a:latin typeface="+mn-lt"/>
                          <a:cs typeface="B Nazanin" panose="00000400000000000000" pitchFamily="2" charset="-78"/>
                        </a:rPr>
                        <a:t> </a:t>
                      </a:r>
                    </a:p>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ea typeface="+mn-ea"/>
                          <a:cs typeface="B Nazanin" panose="00000400000000000000" pitchFamily="2" charset="-78"/>
                        </a:rPr>
                        <a:t>تزريق مايعات براي افزايش برون ده قلبي و بهبود وضعيت بيمار حياتي است</a:t>
                      </a:r>
                      <a:r>
                        <a:rPr lang="en-US" sz="1400" b="1" kern="1200" dirty="0">
                          <a:solidFill>
                            <a:schemeClr val="dk1"/>
                          </a:solidFill>
                          <a:effectLst/>
                          <a:latin typeface="+mn-lt"/>
                          <a:ea typeface="+mn-ea"/>
                          <a:cs typeface="B Nazanin" panose="00000400000000000000" pitchFamily="2" charset="-78"/>
                        </a:rPr>
                        <a:t>.</a:t>
                      </a:r>
                    </a:p>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ea typeface="+mn-ea"/>
                          <a:cs typeface="B Nazanin" panose="00000400000000000000" pitchFamily="2" charset="-78"/>
                        </a:rPr>
                        <a:t>هيچ تکنولوژي ديگر پالس اکسي متري قابليت اندازه گيري پارامتري مانند </a:t>
                      </a:r>
                      <a:r>
                        <a:rPr lang="en-US" sz="1400" b="1" kern="1200" dirty="0">
                          <a:solidFill>
                            <a:schemeClr val="dk1"/>
                          </a:solidFill>
                          <a:effectLst/>
                          <a:latin typeface="+mn-lt"/>
                          <a:ea typeface="+mn-ea"/>
                          <a:cs typeface="B Nazanin" panose="00000400000000000000" pitchFamily="2" charset="-78"/>
                        </a:rPr>
                        <a:t>PVI</a:t>
                      </a:r>
                      <a:r>
                        <a:rPr lang="fa-IR" sz="1400" b="1" kern="1200" dirty="0">
                          <a:solidFill>
                            <a:schemeClr val="dk1"/>
                          </a:solidFill>
                          <a:effectLst/>
                          <a:latin typeface="+mn-lt"/>
                          <a:ea typeface="+mn-ea"/>
                          <a:cs typeface="B Nazanin" panose="00000400000000000000" pitchFamily="2" charset="-78"/>
                        </a:rPr>
                        <a:t> را فراهم نمي کند.</a:t>
                      </a:r>
                      <a:endParaRPr lang="en-US" sz="1400" b="1" kern="1200" dirty="0">
                        <a:solidFill>
                          <a:schemeClr val="dk1"/>
                        </a:solidFill>
                        <a:effectLst/>
                        <a:latin typeface="+mn-lt"/>
                        <a:ea typeface="+mn-ea"/>
                        <a:cs typeface="B Nazanin" panose="00000400000000000000" pitchFamily="2" charset="-78"/>
                      </a:endParaRPr>
                    </a:p>
                  </a:txBody>
                  <a:tcPr anchor="ctr"/>
                </a:tc>
                <a:tc>
                  <a:txBody>
                    <a:bodyPr/>
                    <a:lstStyle/>
                    <a:p>
                      <a:pPr algn="ctr" rtl="1"/>
                      <a:r>
                        <a:rPr lang="en-US" sz="2000" b="1" dirty="0">
                          <a:latin typeface="+mn-lt"/>
                          <a:cs typeface="B Nazanin" panose="00000400000000000000" pitchFamily="2" charset="-78"/>
                        </a:rPr>
                        <a:t>PVI</a:t>
                      </a:r>
                    </a:p>
                  </a:txBody>
                  <a:tcPr anchor="ctr"/>
                </a:tc>
                <a:extLst>
                  <a:ext uri="{0D108BD9-81ED-4DB2-BD59-A6C34878D82A}">
                    <a16:rowId xmlns:a16="http://schemas.microsoft.com/office/drawing/2014/main" val="1111947146"/>
                  </a:ext>
                </a:extLst>
              </a:tr>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cs typeface="B Nazanin" panose="00000400000000000000" pitchFamily="2" charset="-78"/>
                        </a:rPr>
                        <a:t>شاخص ذخیره اکسیژن یک پارامتر غیرتهاجمی و پیوسته است که وضعیت ذخیره اکسیژن بیمار را نشان می دهد. </a:t>
                      </a:r>
                      <a:r>
                        <a:rPr lang="en-US" sz="1400" b="1" kern="1200" dirty="0" err="1">
                          <a:solidFill>
                            <a:schemeClr val="dk1"/>
                          </a:solidFill>
                          <a:effectLst/>
                          <a:latin typeface="+mn-lt"/>
                          <a:cs typeface="B Nazanin" panose="00000400000000000000" pitchFamily="2" charset="-78"/>
                        </a:rPr>
                        <a:t>ORi</a:t>
                      </a:r>
                      <a:r>
                        <a:rPr lang="fa-IR" sz="1400" b="1" kern="1200" dirty="0">
                          <a:solidFill>
                            <a:schemeClr val="dk1"/>
                          </a:solidFill>
                          <a:effectLst/>
                          <a:latin typeface="+mn-lt"/>
                          <a:cs typeface="B Nazanin" panose="00000400000000000000" pitchFamily="2" charset="-78"/>
                        </a:rPr>
                        <a:t> یک شاخص بدون واحد و مقدار آن بین </a:t>
                      </a:r>
                      <a:r>
                        <a:rPr lang="en-US" sz="1400" b="1" kern="1200" dirty="0">
                          <a:solidFill>
                            <a:schemeClr val="dk1"/>
                          </a:solidFill>
                          <a:effectLst/>
                          <a:latin typeface="+mn-lt"/>
                          <a:cs typeface="B Nazanin" panose="00000400000000000000" pitchFamily="2" charset="-78"/>
                        </a:rPr>
                        <a:t>0.0</a:t>
                      </a:r>
                      <a:r>
                        <a:rPr lang="fa-IR" sz="1400" b="1" kern="1200" dirty="0">
                          <a:solidFill>
                            <a:schemeClr val="dk1"/>
                          </a:solidFill>
                          <a:effectLst/>
                          <a:latin typeface="+mn-lt"/>
                          <a:cs typeface="B Nazanin" panose="00000400000000000000" pitchFamily="2" charset="-78"/>
                        </a:rPr>
                        <a:t> تا </a:t>
                      </a:r>
                      <a:r>
                        <a:rPr lang="en-US" sz="1400" b="1" kern="1200" dirty="0">
                          <a:solidFill>
                            <a:schemeClr val="dk1"/>
                          </a:solidFill>
                          <a:effectLst/>
                          <a:latin typeface="+mn-lt"/>
                          <a:cs typeface="B Nazanin" panose="00000400000000000000" pitchFamily="2" charset="-78"/>
                        </a:rPr>
                        <a:t>1.0</a:t>
                      </a:r>
                      <a:r>
                        <a:rPr lang="fa-IR" sz="1400" b="1" kern="1200" dirty="0">
                          <a:solidFill>
                            <a:schemeClr val="dk1"/>
                          </a:solidFill>
                          <a:effectLst/>
                          <a:latin typeface="+mn-lt"/>
                          <a:cs typeface="B Nazanin" panose="00000400000000000000" pitchFamily="2" charset="-78"/>
                        </a:rPr>
                        <a:t> است. این شاخص مکمل شاخص های </a:t>
                      </a:r>
                      <a:r>
                        <a:rPr lang="en-US" sz="1400" b="1" kern="1200" dirty="0">
                          <a:solidFill>
                            <a:schemeClr val="dk1"/>
                          </a:solidFill>
                          <a:effectLst/>
                          <a:latin typeface="+mn-lt"/>
                          <a:cs typeface="B Nazanin" panose="00000400000000000000" pitchFamily="2" charset="-78"/>
                        </a:rPr>
                        <a:t>SpO2/SaO2 </a:t>
                      </a:r>
                      <a:r>
                        <a:rPr lang="fa-IR" sz="1400" b="1" kern="1200" dirty="0">
                          <a:solidFill>
                            <a:schemeClr val="dk1"/>
                          </a:solidFill>
                          <a:effectLst/>
                          <a:latin typeface="+mn-lt"/>
                          <a:cs typeface="B Nazanin" panose="00000400000000000000" pitchFamily="2" charset="-78"/>
                        </a:rPr>
                        <a:t>و </a:t>
                      </a:r>
                      <a:r>
                        <a:rPr lang="en-US" sz="1400" b="1" kern="1200" dirty="0">
                          <a:solidFill>
                            <a:schemeClr val="dk1"/>
                          </a:solidFill>
                          <a:effectLst/>
                          <a:latin typeface="+mn-lt"/>
                          <a:cs typeface="B Nazanin" panose="00000400000000000000" pitchFamily="2" charset="-78"/>
                        </a:rPr>
                        <a:t>PaO2</a:t>
                      </a:r>
                      <a:r>
                        <a:rPr lang="fa-IR" sz="1400" b="1" kern="1200" dirty="0">
                          <a:solidFill>
                            <a:schemeClr val="dk1"/>
                          </a:solidFill>
                          <a:effectLst/>
                          <a:latin typeface="+mn-lt"/>
                          <a:cs typeface="B Nazanin" panose="00000400000000000000" pitchFamily="2" charset="-78"/>
                        </a:rPr>
                        <a:t> بوده و جایگزین آن ها نیست. </a:t>
                      </a:r>
                      <a:r>
                        <a:rPr lang="en-US" sz="1400" b="1" kern="1200" dirty="0" err="1">
                          <a:solidFill>
                            <a:schemeClr val="dk1"/>
                          </a:solidFill>
                          <a:effectLst/>
                          <a:latin typeface="+mn-lt"/>
                          <a:cs typeface="B Nazanin" panose="00000400000000000000" pitchFamily="2" charset="-78"/>
                        </a:rPr>
                        <a:t>ORi</a:t>
                      </a:r>
                      <a:r>
                        <a:rPr lang="fa-IR" sz="1400" b="1" kern="1200" dirty="0">
                          <a:solidFill>
                            <a:schemeClr val="dk1"/>
                          </a:solidFill>
                          <a:effectLst/>
                          <a:latin typeface="+mn-lt"/>
                          <a:cs typeface="B Nazanin" panose="00000400000000000000" pitchFamily="2" charset="-78"/>
                        </a:rPr>
                        <a:t>، وضعیت ذخیره اکسیژن بیمار در محدوده هایپراُکسی متوسط (مقدار </a:t>
                      </a:r>
                      <a:r>
                        <a:rPr lang="en-US" sz="1400" b="1" kern="1200" dirty="0">
                          <a:solidFill>
                            <a:schemeClr val="dk1"/>
                          </a:solidFill>
                          <a:effectLst/>
                          <a:latin typeface="+mn-lt"/>
                          <a:cs typeface="B Nazanin" panose="00000400000000000000" pitchFamily="2" charset="-78"/>
                        </a:rPr>
                        <a:t>PaO2</a:t>
                      </a:r>
                      <a:r>
                        <a:rPr lang="fa-IR" sz="1400" b="1" kern="1200" dirty="0">
                          <a:solidFill>
                            <a:schemeClr val="dk1"/>
                          </a:solidFill>
                          <a:effectLst/>
                          <a:latin typeface="+mn-lt"/>
                          <a:cs typeface="B Nazanin" panose="00000400000000000000" pitchFamily="2" charset="-78"/>
                        </a:rPr>
                        <a:t> بین 100 تا 200 میلی متر جیوه) را نشان می دهد.</a:t>
                      </a:r>
                      <a:endParaRPr lang="en-US" sz="1400" b="1" kern="1200" dirty="0">
                        <a:solidFill>
                          <a:schemeClr val="dk1"/>
                        </a:solidFill>
                        <a:effectLst/>
                        <a:latin typeface="+mn-lt"/>
                        <a:cs typeface="B Nazanin" panose="00000400000000000000" pitchFamily="2" charset="-78"/>
                      </a:endParaRPr>
                    </a:p>
                  </a:txBody>
                  <a:tcPr anchor="ctr"/>
                </a:tc>
                <a:tc>
                  <a:txBody>
                    <a:bodyPr/>
                    <a:lstStyle/>
                    <a:p>
                      <a:pPr algn="ctr" rtl="1"/>
                      <a:r>
                        <a:rPr lang="en-US" sz="2000" b="1" dirty="0">
                          <a:latin typeface="+mn-lt"/>
                          <a:cs typeface="B Nazanin" panose="00000400000000000000" pitchFamily="2" charset="-78"/>
                        </a:rPr>
                        <a:t>ORI</a:t>
                      </a:r>
                    </a:p>
                  </a:txBody>
                  <a:tcPr anchor="ctr"/>
                </a:tc>
                <a:extLst>
                  <a:ext uri="{0D108BD9-81ED-4DB2-BD59-A6C34878D82A}">
                    <a16:rowId xmlns:a16="http://schemas.microsoft.com/office/drawing/2014/main" val="428163368"/>
                  </a:ext>
                </a:extLst>
              </a:tr>
            </a:tbl>
          </a:graphicData>
        </a:graphic>
      </p:graphicFrame>
    </p:spTree>
    <p:extLst>
      <p:ext uri="{BB962C8B-B14F-4D97-AF65-F5344CB8AC3E}">
        <p14:creationId xmlns:p14="http://schemas.microsoft.com/office/powerpoint/2010/main" val="283722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0E18C-ABAE-B020-51CE-7CAEF1A7A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2" name="Rectangle 1">
            <a:extLst>
              <a:ext uri="{FF2B5EF4-FFF2-40B4-BE49-F238E27FC236}">
                <a16:creationId xmlns:a16="http://schemas.microsoft.com/office/drawing/2014/main" id="{DFE2BC74-3334-73CD-B1B0-2996673698C6}"/>
              </a:ext>
            </a:extLst>
          </p:cNvPr>
          <p:cNvSpPr>
            <a:spLocks noChangeArrowheads="1"/>
          </p:cNvSpPr>
          <p:nvPr/>
        </p:nvSpPr>
        <p:spPr bwMode="auto">
          <a:xfrm>
            <a:off x="763047" y="2420793"/>
            <a:ext cx="10665903" cy="255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rtl="1" eaLnBrk="1" hangingPunct="1">
              <a:lnSpc>
                <a:spcPct val="150000"/>
              </a:lnSpc>
              <a:spcBef>
                <a:spcPct val="0"/>
              </a:spcBef>
              <a:buClrTx/>
              <a:buSzTx/>
              <a:buFontTx/>
              <a:buNone/>
            </a:pPr>
            <a:r>
              <a:rPr lang="ar-SA" altLang="en-US" sz="1800" b="1" dirty="0">
                <a:latin typeface="Arial" panose="020B0604020202020204" pitchFamily="34" charset="0"/>
                <a:cs typeface="B Nazanin" panose="00000400000000000000" pitchFamily="2" charset="-78"/>
              </a:rPr>
              <a:t>اين دستگاه كه نام ديگر آن سيستم مانيتورينگ فيزيولوژيك است، براي نمايش علائم حياتي بيمار به طور مستمر به كار مي‌رود يعني اطلاعات مربوط به علائم حياتي بيمار را جمع آوري كرده، آن‌ها را بر روي صفحه نمايش ظاهر مي‌سازد و در شرايط نامطلوب بيمار، هشدارهاي لازم را به تيم پزشكي مي‌دهد.‌ به طور كلي مي‌توان گفت كه مانيتورينگ مجموعه‌اي است از سيستم هايي كه براي كنترل علائم حياتي بيمار در يك جا جمع شده است و لذا سيستم جديدي براي شناسايي به حساب نمي‌آيد. بيماراني كه در حالت نا متعادل</a:t>
            </a:r>
            <a:r>
              <a:rPr lang="en-US" altLang="en-US" sz="1800" b="1" dirty="0">
                <a:latin typeface="Arial" panose="020B0604020202020204" pitchFamily="34" charset="0"/>
                <a:cs typeface="B Nazanin" panose="00000400000000000000" pitchFamily="2" charset="-78"/>
              </a:rPr>
              <a:t> (un stable) </a:t>
            </a:r>
            <a:r>
              <a:rPr lang="ar-SA" altLang="en-US" sz="1800" b="1" dirty="0">
                <a:latin typeface="Arial" panose="020B0604020202020204" pitchFamily="34" charset="0"/>
                <a:cs typeface="B Nazanin" panose="00000400000000000000" pitchFamily="2" charset="-78"/>
              </a:rPr>
              <a:t>به بيمارستان مراجعه مي‌كنند، بيماران بستري در بخش‌هاي</a:t>
            </a:r>
            <a:r>
              <a:rPr lang="en-US" altLang="en-US" sz="1800" b="1" dirty="0">
                <a:latin typeface="Arial" panose="020B0604020202020204" pitchFamily="34" charset="0"/>
                <a:cs typeface="B Nazanin" panose="00000400000000000000" pitchFamily="2" charset="-78"/>
              </a:rPr>
              <a:t>  CCU</a:t>
            </a:r>
            <a:r>
              <a:rPr lang="ar-SA" altLang="en-US" sz="1800" b="1" dirty="0">
                <a:latin typeface="Arial" panose="020B0604020202020204" pitchFamily="34" charset="0"/>
                <a:cs typeface="B Nazanin" panose="00000400000000000000" pitchFamily="2" charset="-78"/>
              </a:rPr>
              <a:t>و</a:t>
            </a:r>
            <a:r>
              <a:rPr lang="en-US" altLang="en-US" sz="1800" b="1" dirty="0">
                <a:latin typeface="Arial" panose="020B0604020202020204" pitchFamily="34" charset="0"/>
                <a:cs typeface="B Nazanin" panose="00000400000000000000" pitchFamily="2" charset="-78"/>
              </a:rPr>
              <a:t>  ICU </a:t>
            </a:r>
            <a:r>
              <a:rPr lang="ar-SA" altLang="en-US" sz="1800" b="1" dirty="0">
                <a:latin typeface="Arial" panose="020B0604020202020204" pitchFamily="34" charset="0"/>
                <a:cs typeface="B Nazanin" panose="00000400000000000000" pitchFamily="2" charset="-78"/>
              </a:rPr>
              <a:t>و بيماراني كه تحت اعمال جراحي با ريسك بالا قرار مي گيرند از جمله مواردي هستند كه به استفاده از اين دستگاه نيازمندند </a:t>
            </a:r>
            <a:endParaRPr lang="en-US" altLang="en-US" sz="1800" dirty="0">
              <a:latin typeface="Arial" panose="020B0604020202020204" pitchFamily="34" charset="0"/>
              <a:cs typeface="B Nazanin" panose="00000400000000000000" pitchFamily="2" charset="-78"/>
            </a:endParaRPr>
          </a:p>
        </p:txBody>
      </p:sp>
      <p:sp>
        <p:nvSpPr>
          <p:cNvPr id="3" name="Rectangle 2">
            <a:extLst>
              <a:ext uri="{FF2B5EF4-FFF2-40B4-BE49-F238E27FC236}">
                <a16:creationId xmlns:a16="http://schemas.microsoft.com/office/drawing/2014/main" id="{70244468-6E88-01EC-FF49-1E407D767DB1}"/>
              </a:ext>
            </a:extLst>
          </p:cNvPr>
          <p:cNvSpPr>
            <a:spLocks noChangeArrowheads="1"/>
          </p:cNvSpPr>
          <p:nvPr/>
        </p:nvSpPr>
        <p:spPr bwMode="auto">
          <a:xfrm>
            <a:off x="7637478" y="1201724"/>
            <a:ext cx="3551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r>
              <a:rPr lang="fa-IR" altLang="en-US" sz="2400" dirty="0">
                <a:latin typeface="Arial" panose="020B0604020202020204" pitchFamily="34" charset="0"/>
                <a:cs typeface="B Titr" panose="00000700000000000000" pitchFamily="2" charset="-78"/>
              </a:rPr>
              <a:t>آشنايي با مانيتور علائم حياتي</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362044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pic>
        <p:nvPicPr>
          <p:cNvPr id="3" name="Picture 3" descr="Masimo.jpg">
            <a:extLst>
              <a:ext uri="{FF2B5EF4-FFF2-40B4-BE49-F238E27FC236}">
                <a16:creationId xmlns:a16="http://schemas.microsoft.com/office/drawing/2014/main" id="{E8F52995-D14A-0E48-5BC5-63BE68AE7E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65" y="1016164"/>
            <a:ext cx="1524000" cy="7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95FEF551-AE83-B468-19E6-A12EDEC6E0EC}"/>
              </a:ext>
            </a:extLst>
          </p:cNvPr>
          <p:cNvSpPr txBox="1"/>
          <p:nvPr/>
        </p:nvSpPr>
        <p:spPr>
          <a:xfrm>
            <a:off x="6489053" y="1047669"/>
            <a:ext cx="4578997" cy="684803"/>
          </a:xfrm>
          <a:prstGeom prst="rect">
            <a:avLst/>
          </a:prstGeom>
          <a:noFill/>
        </p:spPr>
        <p:txBody>
          <a:bodyPr wrap="square" rtlCol="0">
            <a:spAutoFit/>
          </a:bodyPr>
          <a:lstStyle/>
          <a:p>
            <a:pPr algn="justLow" rtl="1">
              <a:lnSpc>
                <a:spcPct val="150000"/>
              </a:lnSpc>
            </a:pPr>
            <a:r>
              <a:rPr lang="fa-IR" sz="2400" b="1" kern="0" dirty="0">
                <a:effectLst/>
                <a:latin typeface="B Titr" panose="00000700000000000000" pitchFamily="2" charset="-78"/>
                <a:ea typeface="B Nazanin" panose="00000400000000000000" pitchFamily="2" charset="-78"/>
                <a:cs typeface="B Nazanin" panose="00000400000000000000" pitchFamily="2" charset="-78"/>
              </a:rPr>
              <a:t>مانیتورینگ پارامترهای </a:t>
            </a:r>
            <a:r>
              <a:rPr lang="en-US" sz="2800" b="1" kern="0" dirty="0">
                <a:effectLst/>
                <a:ea typeface="B Nazanin" panose="00000400000000000000" pitchFamily="2" charset="-78"/>
                <a:cs typeface="B Titr" panose="00000700000000000000" pitchFamily="2" charset="-78"/>
              </a:rPr>
              <a:t>Rainbow</a:t>
            </a:r>
          </a:p>
        </p:txBody>
      </p:sp>
      <p:graphicFrame>
        <p:nvGraphicFramePr>
          <p:cNvPr id="2" name="Table 5">
            <a:extLst>
              <a:ext uri="{FF2B5EF4-FFF2-40B4-BE49-F238E27FC236}">
                <a16:creationId xmlns:a16="http://schemas.microsoft.com/office/drawing/2014/main" id="{CCED9860-8F23-707C-25DA-AB29DDEDAA56}"/>
              </a:ext>
            </a:extLst>
          </p:cNvPr>
          <p:cNvGraphicFramePr>
            <a:graphicFrameLocks noGrp="1"/>
          </p:cNvGraphicFramePr>
          <p:nvPr>
            <p:extLst>
              <p:ext uri="{D42A27DB-BD31-4B8C-83A1-F6EECF244321}">
                <p14:modId xmlns:p14="http://schemas.microsoft.com/office/powerpoint/2010/main" val="3319814220"/>
              </p:ext>
            </p:extLst>
          </p:nvPr>
        </p:nvGraphicFramePr>
        <p:xfrm>
          <a:off x="765555" y="2571803"/>
          <a:ext cx="10645775" cy="2522220"/>
        </p:xfrm>
        <a:graphic>
          <a:graphicData uri="http://schemas.openxmlformats.org/drawingml/2006/table">
            <a:tbl>
              <a:tblPr firstRow="1" bandRow="1">
                <a:tableStyleId>{5FD0F851-EC5A-4D38-B0AD-8093EC10F338}</a:tableStyleId>
              </a:tblPr>
              <a:tblGrid>
                <a:gridCol w="9692895">
                  <a:extLst>
                    <a:ext uri="{9D8B030D-6E8A-4147-A177-3AD203B41FA5}">
                      <a16:colId xmlns:a16="http://schemas.microsoft.com/office/drawing/2014/main" val="3834408094"/>
                    </a:ext>
                  </a:extLst>
                </a:gridCol>
                <a:gridCol w="952880">
                  <a:extLst>
                    <a:ext uri="{9D8B030D-6E8A-4147-A177-3AD203B41FA5}">
                      <a16:colId xmlns:a16="http://schemas.microsoft.com/office/drawing/2014/main" val="3905093200"/>
                    </a:ext>
                  </a:extLst>
                </a:gridCol>
              </a:tblGrid>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tx1"/>
                          </a:solidFill>
                          <a:effectLst/>
                          <a:latin typeface="+mn-lt"/>
                          <a:cs typeface="B Nazanin" panose="00000400000000000000" pitchFamily="2" charset="-78"/>
                        </a:rPr>
                        <a:t>اين پارامتر کل ميزان هموگلوبين (</a:t>
                      </a:r>
                      <a:r>
                        <a:rPr lang="en-US" sz="1400" b="1" kern="1200" dirty="0">
                          <a:solidFill>
                            <a:schemeClr val="tx1"/>
                          </a:solidFill>
                          <a:effectLst/>
                          <a:latin typeface="+mn-lt"/>
                          <a:cs typeface="B Nazanin" panose="00000400000000000000" pitchFamily="2" charset="-78"/>
                        </a:rPr>
                        <a:t>Total hemoglobin</a:t>
                      </a:r>
                      <a:r>
                        <a:rPr lang="fa-IR" sz="1400" b="1" kern="1200" dirty="0">
                          <a:solidFill>
                            <a:schemeClr val="tx1"/>
                          </a:solidFill>
                          <a:effectLst/>
                          <a:latin typeface="+mn-lt"/>
                          <a:cs typeface="B Nazanin" panose="00000400000000000000" pitchFamily="2" charset="-78"/>
                        </a:rPr>
                        <a:t>) خون شرياني را نشان مي­دهد. واحد نمايش آن گرم برد</a:t>
                      </a:r>
                      <a:r>
                        <a:rPr lang="en-US" sz="1400" b="1" kern="1200" dirty="0">
                          <a:solidFill>
                            <a:schemeClr val="tx1"/>
                          </a:solidFill>
                          <a:effectLst/>
                          <a:latin typeface="+mn-lt"/>
                          <a:cs typeface="B Nazanin" panose="00000400000000000000" pitchFamily="2" charset="-78"/>
                        </a:rPr>
                        <a:t> </a:t>
                      </a:r>
                      <a:r>
                        <a:rPr lang="fa-IR" sz="1400" b="1" kern="1200" dirty="0">
                          <a:solidFill>
                            <a:schemeClr val="tx1"/>
                          </a:solidFill>
                          <a:effectLst/>
                          <a:latin typeface="+mn-lt"/>
                          <a:cs typeface="B Nazanin" panose="00000400000000000000" pitchFamily="2" charset="-78"/>
                        </a:rPr>
                        <a:t>سي ليتر (</a:t>
                      </a:r>
                      <a:r>
                        <a:rPr lang="en-US" sz="1400" b="1" kern="1200" dirty="0">
                          <a:solidFill>
                            <a:schemeClr val="tx1"/>
                          </a:solidFill>
                          <a:effectLst/>
                          <a:latin typeface="+mn-lt"/>
                          <a:cs typeface="B Nazanin" panose="00000400000000000000" pitchFamily="2" charset="-78"/>
                        </a:rPr>
                        <a:t>g/dL</a:t>
                      </a:r>
                      <a:r>
                        <a:rPr lang="fa-IR" sz="1400" b="1" kern="1200" dirty="0">
                          <a:solidFill>
                            <a:schemeClr val="tx1"/>
                          </a:solidFill>
                          <a:effectLst/>
                          <a:latin typeface="+mn-lt"/>
                          <a:cs typeface="B Nazanin" panose="00000400000000000000" pitchFamily="2" charset="-78"/>
                        </a:rPr>
                        <a:t>)است.</a:t>
                      </a:r>
                      <a:endParaRPr lang="en-US" sz="1400" b="1" kern="1200" dirty="0">
                        <a:solidFill>
                          <a:schemeClr val="tx1"/>
                        </a:solidFill>
                        <a:effectLst/>
                        <a:latin typeface="+mn-lt"/>
                        <a:cs typeface="B Nazanin" panose="00000400000000000000" pitchFamily="2" charset="-78"/>
                      </a:endParaRPr>
                    </a:p>
                  </a:txBody>
                  <a:tcPr anchor="ctr"/>
                </a:tc>
                <a:tc>
                  <a:txBody>
                    <a:bodyPr/>
                    <a:lstStyle/>
                    <a:p>
                      <a:pPr marL="0" algn="ctr" defTabSz="914400" rtl="1" eaLnBrk="1" latinLnBrk="0" hangingPunct="1"/>
                      <a:r>
                        <a:rPr lang="en-US" sz="2000" b="1" kern="1200" dirty="0" err="1">
                          <a:solidFill>
                            <a:schemeClr val="tx1"/>
                          </a:solidFill>
                          <a:latin typeface="+mn-lt"/>
                          <a:cs typeface="B Nazanin" panose="00000400000000000000" pitchFamily="2" charset="-78"/>
                        </a:rPr>
                        <a:t>SpHb</a:t>
                      </a:r>
                      <a:endParaRPr lang="en-US" sz="2000" b="1" kern="1200" dirty="0">
                        <a:solidFill>
                          <a:schemeClr val="tx1"/>
                        </a:solidFill>
                        <a:latin typeface="+mn-lt"/>
                        <a:ea typeface="+mn-ea"/>
                        <a:cs typeface="B Nazanin" panose="00000400000000000000" pitchFamily="2" charset="-78"/>
                      </a:endParaRPr>
                    </a:p>
                  </a:txBody>
                  <a:tcPr anchor="ctr"/>
                </a:tc>
                <a:extLst>
                  <a:ext uri="{0D108BD9-81ED-4DB2-BD59-A6C34878D82A}">
                    <a16:rowId xmlns:a16="http://schemas.microsoft.com/office/drawing/2014/main" val="1913589483"/>
                  </a:ext>
                </a:extLst>
              </a:tr>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cs typeface="B Nazanin" panose="00000400000000000000" pitchFamily="2" charset="-78"/>
                        </a:rPr>
                        <a:t>اين پارامتر مقدار اکسيژن موجود در خون (</a:t>
                      </a:r>
                      <a:r>
                        <a:rPr lang="en-US" sz="1400" b="1" kern="1200" dirty="0">
                          <a:solidFill>
                            <a:schemeClr val="dk1"/>
                          </a:solidFill>
                          <a:effectLst/>
                          <a:latin typeface="+mn-lt"/>
                          <a:cs typeface="B Nazanin" panose="00000400000000000000" pitchFamily="2" charset="-78"/>
                        </a:rPr>
                        <a:t>Oxygen Content</a:t>
                      </a:r>
                      <a:r>
                        <a:rPr lang="fa-IR" sz="1400" b="1" kern="1200" dirty="0">
                          <a:solidFill>
                            <a:schemeClr val="dk1"/>
                          </a:solidFill>
                          <a:effectLst/>
                          <a:latin typeface="+mn-lt"/>
                          <a:cs typeface="B Nazanin" panose="00000400000000000000" pitchFamily="2" charset="-78"/>
                        </a:rPr>
                        <a:t>) را نشان مي­دهد. </a:t>
                      </a:r>
                      <a:r>
                        <a:rPr lang="en-US" sz="1400" b="1" kern="1200" dirty="0">
                          <a:solidFill>
                            <a:schemeClr val="dk1"/>
                          </a:solidFill>
                          <a:effectLst/>
                          <a:latin typeface="+mn-lt"/>
                          <a:cs typeface="B Nazanin" panose="00000400000000000000" pitchFamily="2" charset="-78"/>
                        </a:rPr>
                        <a:t>SpO2</a:t>
                      </a:r>
                      <a:r>
                        <a:rPr lang="fa-IR" sz="1400" b="1" kern="1200" dirty="0">
                          <a:solidFill>
                            <a:schemeClr val="dk1"/>
                          </a:solidFill>
                          <a:effectLst/>
                          <a:latin typeface="+mn-lt"/>
                          <a:cs typeface="B Nazanin" panose="00000400000000000000" pitchFamily="2" charset="-78"/>
                        </a:rPr>
                        <a:t> يا </a:t>
                      </a:r>
                      <a:r>
                        <a:rPr lang="en-US" sz="1400" b="1" kern="1200" dirty="0">
                          <a:solidFill>
                            <a:schemeClr val="dk1"/>
                          </a:solidFill>
                          <a:effectLst/>
                          <a:latin typeface="+mn-lt"/>
                          <a:cs typeface="B Nazanin" panose="00000400000000000000" pitchFamily="2" charset="-78"/>
                        </a:rPr>
                        <a:t>Hb</a:t>
                      </a:r>
                      <a:r>
                        <a:rPr lang="fa-IR" sz="1400" b="1" kern="1200" dirty="0">
                          <a:solidFill>
                            <a:schemeClr val="dk1"/>
                          </a:solidFill>
                          <a:effectLst/>
                          <a:latin typeface="+mn-lt"/>
                          <a:cs typeface="B Nazanin" panose="00000400000000000000" pitchFamily="2" charset="-78"/>
                        </a:rPr>
                        <a:t> به تنهايي ميزان اكسيژن را فراهم نمي­كنند. يك بيمار مي­تواند داراي </a:t>
                      </a:r>
                      <a:r>
                        <a:rPr lang="en-US" sz="1400" b="1" kern="1200" dirty="0">
                          <a:solidFill>
                            <a:schemeClr val="dk1"/>
                          </a:solidFill>
                          <a:effectLst/>
                          <a:latin typeface="+mn-lt"/>
                          <a:cs typeface="B Nazanin" panose="00000400000000000000" pitchFamily="2" charset="-78"/>
                        </a:rPr>
                        <a:t>SpO2</a:t>
                      </a:r>
                      <a:r>
                        <a:rPr lang="fa-IR" sz="1400" b="1" kern="1200" dirty="0">
                          <a:solidFill>
                            <a:schemeClr val="dk1"/>
                          </a:solidFill>
                          <a:effectLst/>
                          <a:latin typeface="+mn-lt"/>
                          <a:cs typeface="B Nazanin" panose="00000400000000000000" pitchFamily="2" charset="-78"/>
                        </a:rPr>
                        <a:t> يا </a:t>
                      </a:r>
                      <a:r>
                        <a:rPr lang="en-US" sz="1400" b="1" kern="1200" dirty="0">
                          <a:solidFill>
                            <a:schemeClr val="dk1"/>
                          </a:solidFill>
                          <a:effectLst/>
                          <a:latin typeface="+mn-lt"/>
                          <a:cs typeface="B Nazanin" panose="00000400000000000000" pitchFamily="2" charset="-78"/>
                        </a:rPr>
                        <a:t>Hb </a:t>
                      </a:r>
                      <a:r>
                        <a:rPr lang="fa-IR" sz="1400" b="1" kern="1200" dirty="0">
                          <a:solidFill>
                            <a:schemeClr val="dk1"/>
                          </a:solidFill>
                          <a:effectLst/>
                          <a:latin typeface="+mn-lt"/>
                          <a:cs typeface="B Nazanin" panose="00000400000000000000" pitchFamily="2" charset="-78"/>
                        </a:rPr>
                        <a:t>نرمال بوده و ميزان اكسيژن پاييني داشته باشد. پارامتر </a:t>
                      </a:r>
                      <a:r>
                        <a:rPr lang="en-US" sz="1400" b="1" kern="1200" dirty="0">
                          <a:solidFill>
                            <a:schemeClr val="dk1"/>
                          </a:solidFill>
                          <a:effectLst/>
                          <a:latin typeface="+mn-lt"/>
                          <a:cs typeface="B Nazanin" panose="00000400000000000000" pitchFamily="2" charset="-78"/>
                        </a:rPr>
                        <a:t>SpOC</a:t>
                      </a:r>
                      <a:r>
                        <a:rPr lang="fa-IR" sz="1400" b="1" kern="1200" dirty="0">
                          <a:solidFill>
                            <a:schemeClr val="dk1"/>
                          </a:solidFill>
                          <a:effectLst/>
                          <a:latin typeface="+mn-lt"/>
                          <a:cs typeface="B Nazanin" panose="00000400000000000000" pitchFamily="2" charset="-78"/>
                        </a:rPr>
                        <a:t>  در واقع هر دوي  </a:t>
                      </a:r>
                      <a:r>
                        <a:rPr lang="en-US" sz="1400" b="1" kern="1200" dirty="0">
                          <a:solidFill>
                            <a:schemeClr val="dk1"/>
                          </a:solidFill>
                          <a:effectLst/>
                          <a:latin typeface="+mn-lt"/>
                          <a:cs typeface="B Nazanin" panose="00000400000000000000" pitchFamily="2" charset="-78"/>
                        </a:rPr>
                        <a:t>SpO2 </a:t>
                      </a:r>
                      <a:r>
                        <a:rPr lang="fa-IR" sz="1400" b="1" kern="1200" dirty="0">
                          <a:solidFill>
                            <a:schemeClr val="dk1"/>
                          </a:solidFill>
                          <a:effectLst/>
                          <a:latin typeface="+mn-lt"/>
                          <a:cs typeface="B Nazanin" panose="00000400000000000000" pitchFamily="2" charset="-78"/>
                        </a:rPr>
                        <a:t>و </a:t>
                      </a:r>
                      <a:r>
                        <a:rPr lang="en-US" sz="1400" b="1" kern="1200" dirty="0">
                          <a:solidFill>
                            <a:schemeClr val="dk1"/>
                          </a:solidFill>
                          <a:effectLst/>
                          <a:latin typeface="+mn-lt"/>
                          <a:cs typeface="B Nazanin" panose="00000400000000000000" pitchFamily="2" charset="-78"/>
                        </a:rPr>
                        <a:t>Hb </a:t>
                      </a:r>
                      <a:r>
                        <a:rPr lang="fa-IR" sz="1400" b="1" kern="1200" dirty="0">
                          <a:solidFill>
                            <a:schemeClr val="dk1"/>
                          </a:solidFill>
                          <a:effectLst/>
                          <a:latin typeface="+mn-lt"/>
                          <a:cs typeface="B Nazanin" panose="00000400000000000000" pitchFamily="2" charset="-78"/>
                        </a:rPr>
                        <a:t>را مورد توجه قرار مي­دهد. . واحد </a:t>
                      </a:r>
                      <a:r>
                        <a:rPr lang="fa-IR" sz="1400" b="1" kern="1200" dirty="0">
                          <a:solidFill>
                            <a:schemeClr val="tx1"/>
                          </a:solidFill>
                          <a:effectLst/>
                          <a:latin typeface="+mn-lt"/>
                          <a:cs typeface="B Nazanin" panose="00000400000000000000" pitchFamily="2" charset="-78"/>
                        </a:rPr>
                        <a:t>اندازه</a:t>
                      </a:r>
                      <a:r>
                        <a:rPr lang="fa-IR" sz="1400" b="1" kern="1200" dirty="0">
                          <a:solidFill>
                            <a:schemeClr val="dk1"/>
                          </a:solidFill>
                          <a:effectLst/>
                          <a:latin typeface="+mn-lt"/>
                          <a:cs typeface="B Nazanin" panose="00000400000000000000" pitchFamily="2" charset="-78"/>
                        </a:rPr>
                        <a:t>­گيري آن </a:t>
                      </a:r>
                      <a:r>
                        <a:rPr lang="en-US" sz="1400" b="1" kern="1200" dirty="0">
                          <a:solidFill>
                            <a:schemeClr val="dk1"/>
                          </a:solidFill>
                          <a:effectLst/>
                          <a:latin typeface="+mn-lt"/>
                          <a:cs typeface="B Nazanin" panose="00000400000000000000" pitchFamily="2" charset="-78"/>
                        </a:rPr>
                        <a:t>ml/dL</a:t>
                      </a:r>
                      <a:r>
                        <a:rPr lang="fa-IR" sz="1400" b="1" kern="1200" dirty="0">
                          <a:solidFill>
                            <a:schemeClr val="dk1"/>
                          </a:solidFill>
                          <a:effectLst/>
                          <a:latin typeface="+mn-lt"/>
                          <a:cs typeface="B Nazanin" panose="00000400000000000000" pitchFamily="2" charset="-78"/>
                        </a:rPr>
                        <a:t> (ميلي ليتر اکسيژن در دسي ليتر خون) است.</a:t>
                      </a:r>
                      <a:endParaRPr lang="en-US" sz="1400" b="1" kern="1200" dirty="0">
                        <a:solidFill>
                          <a:schemeClr val="dk1"/>
                        </a:solidFill>
                        <a:effectLst/>
                        <a:latin typeface="+mn-lt"/>
                        <a:cs typeface="B Nazanin" panose="00000400000000000000" pitchFamily="2" charset="-78"/>
                      </a:endParaRPr>
                    </a:p>
                  </a:txBody>
                  <a:tcPr anchor="ctr"/>
                </a:tc>
                <a:tc>
                  <a:txBody>
                    <a:bodyPr/>
                    <a:lstStyle/>
                    <a:p>
                      <a:pPr algn="ctr" rtl="1"/>
                      <a:r>
                        <a:rPr lang="en-US" sz="2000" b="1" dirty="0">
                          <a:latin typeface="+mn-lt"/>
                          <a:cs typeface="B Nazanin" panose="00000400000000000000" pitchFamily="2" charset="-78"/>
                        </a:rPr>
                        <a:t>SpOC</a:t>
                      </a:r>
                    </a:p>
                  </a:txBody>
                  <a:tcPr anchor="ctr"/>
                </a:tc>
                <a:extLst>
                  <a:ext uri="{0D108BD9-81ED-4DB2-BD59-A6C34878D82A}">
                    <a16:rowId xmlns:a16="http://schemas.microsoft.com/office/drawing/2014/main" val="1111947146"/>
                  </a:ext>
                </a:extLst>
              </a:tr>
              <a:tr h="452702">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cs typeface="B Nazanin" panose="00000400000000000000" pitchFamily="2" charset="-78"/>
                        </a:rPr>
                        <a:t>اين پارامتر ميزان مونواکسيدکربن موجود در خون را نشان مي­دهد. مقدار اين پارامتر به صورت درصد بيان مي­شود و درصد هموگلوبين متصل شده به مونواکسيدکربن  را مي­دهد.</a:t>
                      </a:r>
                      <a:endParaRPr lang="en-US" sz="1400" b="1" kern="1200" dirty="0">
                        <a:solidFill>
                          <a:schemeClr val="dk1"/>
                        </a:solidFill>
                        <a:effectLst/>
                        <a:latin typeface="+mn-lt"/>
                        <a:cs typeface="B Nazanin" panose="00000400000000000000" pitchFamily="2" charset="-78"/>
                      </a:endParaRPr>
                    </a:p>
                  </a:txBody>
                  <a:tcPr anchor="ctr"/>
                </a:tc>
                <a:tc>
                  <a:txBody>
                    <a:bodyPr/>
                    <a:lstStyle/>
                    <a:p>
                      <a:pPr algn="ctr" rtl="1"/>
                      <a:r>
                        <a:rPr lang="en-US" sz="2000" b="1" dirty="0">
                          <a:latin typeface="+mn-lt"/>
                          <a:cs typeface="B Nazanin" panose="00000400000000000000" pitchFamily="2" charset="-78"/>
                        </a:rPr>
                        <a:t>SpCO</a:t>
                      </a:r>
                    </a:p>
                  </a:txBody>
                  <a:tcPr anchor="ctr"/>
                </a:tc>
                <a:extLst>
                  <a:ext uri="{0D108BD9-81ED-4DB2-BD59-A6C34878D82A}">
                    <a16:rowId xmlns:a16="http://schemas.microsoft.com/office/drawing/2014/main" val="3611950019"/>
                  </a:ext>
                </a:extLst>
              </a:tr>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400" b="1" kern="1200" dirty="0">
                          <a:solidFill>
                            <a:schemeClr val="dk1"/>
                          </a:solidFill>
                          <a:effectLst/>
                          <a:latin typeface="+mn-lt"/>
                          <a:cs typeface="B Nazanin" panose="00000400000000000000" pitchFamily="2" charset="-78"/>
                        </a:rPr>
                        <a:t>اين پارامتر ميزان مت</a:t>
                      </a:r>
                      <a:r>
                        <a:rPr lang="en-US" sz="1400" b="1" kern="1200" dirty="0">
                          <a:solidFill>
                            <a:schemeClr val="dk1"/>
                          </a:solidFill>
                          <a:effectLst/>
                          <a:latin typeface="+mn-lt"/>
                          <a:cs typeface="B Nazanin" panose="00000400000000000000" pitchFamily="2" charset="-78"/>
                        </a:rPr>
                        <a:t> </a:t>
                      </a:r>
                      <a:r>
                        <a:rPr lang="fa-IR" sz="1400" b="1" kern="1200" dirty="0">
                          <a:solidFill>
                            <a:schemeClr val="dk1"/>
                          </a:solidFill>
                          <a:effectLst/>
                          <a:latin typeface="+mn-lt"/>
                          <a:cs typeface="B Nazanin" panose="00000400000000000000" pitchFamily="2" charset="-78"/>
                        </a:rPr>
                        <a:t>­هموگلوبين خون را نشان مي­دهد. مقدار اين پارامتر به صورت درصد بيان مي­شود. ( نسبت مت­هموگلوبين به کل هموگلوبين خون).</a:t>
                      </a:r>
                      <a:endParaRPr lang="en-US" sz="1400" b="1" kern="1200" dirty="0">
                        <a:solidFill>
                          <a:schemeClr val="dk1"/>
                        </a:solidFill>
                        <a:effectLst/>
                        <a:latin typeface="+mn-lt"/>
                        <a:cs typeface="B Nazanin" panose="00000400000000000000" pitchFamily="2" charset="-78"/>
                      </a:endParaRPr>
                    </a:p>
                  </a:txBody>
                  <a:tcPr anchor="ctr"/>
                </a:tc>
                <a:tc>
                  <a:txBody>
                    <a:bodyPr/>
                    <a:lstStyle/>
                    <a:p>
                      <a:pPr algn="ctr" rtl="1"/>
                      <a:r>
                        <a:rPr lang="en-US" sz="2000" b="1" dirty="0" err="1">
                          <a:latin typeface="+mn-lt"/>
                          <a:cs typeface="B Nazanin" panose="00000400000000000000" pitchFamily="2" charset="-78"/>
                        </a:rPr>
                        <a:t>SpMet</a:t>
                      </a:r>
                      <a:endParaRPr lang="en-US" sz="2000" b="1" dirty="0">
                        <a:latin typeface="+mn-lt"/>
                        <a:cs typeface="B Nazanin" panose="00000400000000000000" pitchFamily="2" charset="-78"/>
                      </a:endParaRPr>
                    </a:p>
                  </a:txBody>
                  <a:tcPr anchor="ctr"/>
                </a:tc>
                <a:extLst>
                  <a:ext uri="{0D108BD9-81ED-4DB2-BD59-A6C34878D82A}">
                    <a16:rowId xmlns:a16="http://schemas.microsoft.com/office/drawing/2014/main" val="2850493406"/>
                  </a:ext>
                </a:extLst>
              </a:tr>
            </a:tbl>
          </a:graphicData>
        </a:graphic>
      </p:graphicFrame>
    </p:spTree>
    <p:extLst>
      <p:ext uri="{BB962C8B-B14F-4D97-AF65-F5344CB8AC3E}">
        <p14:creationId xmlns:p14="http://schemas.microsoft.com/office/powerpoint/2010/main" val="366786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NIBP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5936306C-0F57-04C2-1B30-41CC40BDD045}"/>
              </a:ext>
            </a:extLst>
          </p:cNvPr>
          <p:cNvSpPr txBox="1"/>
          <p:nvPr/>
        </p:nvSpPr>
        <p:spPr>
          <a:xfrm>
            <a:off x="768350" y="4370088"/>
            <a:ext cx="10986337" cy="1304203"/>
          </a:xfrm>
          <a:prstGeom prst="rect">
            <a:avLst/>
          </a:prstGeom>
          <a:noFill/>
        </p:spPr>
        <p:txBody>
          <a:bodyPr wrap="square">
            <a:spAutoFit/>
          </a:bodyPr>
          <a:lstStyle/>
          <a:p>
            <a:pPr algn="r" rtl="1">
              <a:lnSpc>
                <a:spcPct val="150000"/>
              </a:lnSpc>
            </a:pPr>
            <a:r>
              <a:rPr lang="fa-IR" b="1" dirty="0">
                <a:solidFill>
                  <a:srgbClr val="000000"/>
                </a:solidFill>
                <a:cs typeface="B Nazanin" panose="00000400000000000000" pitchFamily="2" charset="-78"/>
              </a:rPr>
              <a:t>•</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در مد </a:t>
            </a:r>
            <a:r>
              <a:rPr lang="en-US" b="1" dirty="0">
                <a:solidFill>
                  <a:srgbClr val="000000"/>
                </a:solidFill>
                <a:cs typeface="B Nazanin" panose="00000400000000000000" pitchFamily="2" charset="-78"/>
              </a:rPr>
              <a:t>MANUAL، </a:t>
            </a:r>
            <a:r>
              <a:rPr lang="fa-IR" b="1" dirty="0">
                <a:solidFill>
                  <a:srgbClr val="000000"/>
                </a:solidFill>
                <a:cs typeface="B Nazanin" panose="00000400000000000000" pitchFamily="2" charset="-78"/>
              </a:rPr>
              <a:t>تنها یک بار اندازه گیری قابل انجام است. در مد </a:t>
            </a:r>
            <a:r>
              <a:rPr lang="en-US" b="1" dirty="0">
                <a:solidFill>
                  <a:srgbClr val="000000"/>
                </a:solidFill>
                <a:cs typeface="B Nazanin" panose="00000400000000000000" pitchFamily="2" charset="-78"/>
              </a:rPr>
              <a:t>AUTO، </a:t>
            </a:r>
            <a:r>
              <a:rPr lang="fa-IR" b="1" dirty="0">
                <a:solidFill>
                  <a:srgbClr val="000000"/>
                </a:solidFill>
                <a:cs typeface="B Nazanin" panose="00000400000000000000" pitchFamily="2" charset="-78"/>
              </a:rPr>
              <a:t>اندازه گیری در فواصل از پیش تعیین شده تکرار می شود. فواصل موجود 1, 2, 3, 5, 10, 15, 20, 30, 45, 60, 90 دقیقه و 2, 4, 8, 12 16, 20, 24 ساعت هستند. در مد </a:t>
            </a:r>
            <a:r>
              <a:rPr lang="en-US" b="1" dirty="0">
                <a:solidFill>
                  <a:srgbClr val="000000"/>
                </a:solidFill>
                <a:cs typeface="B Nazanin" panose="00000400000000000000" pitchFamily="2" charset="-78"/>
              </a:rPr>
              <a:t>STAT، </a:t>
            </a:r>
            <a:r>
              <a:rPr lang="fa-IR" b="1" dirty="0">
                <a:solidFill>
                  <a:srgbClr val="000000"/>
                </a:solidFill>
                <a:cs typeface="B Nazanin" panose="00000400000000000000" pitchFamily="2" charset="-78"/>
              </a:rPr>
              <a:t>ده اندازه گیری در مدت زمان 5 دقیقه با فاصله زمانی 30 ثانیه انجام می شود و در صورت رخداد خطا، اندازه گیری </a:t>
            </a:r>
            <a:r>
              <a:rPr lang="en-US" b="1" dirty="0">
                <a:solidFill>
                  <a:srgbClr val="000000"/>
                </a:solidFill>
                <a:cs typeface="B Nazanin" panose="00000400000000000000" pitchFamily="2" charset="-78"/>
              </a:rPr>
              <a:t>NIBP </a:t>
            </a:r>
            <a:r>
              <a:rPr lang="fa-IR" b="1" dirty="0">
                <a:solidFill>
                  <a:srgbClr val="000000"/>
                </a:solidFill>
                <a:cs typeface="B Nazanin" panose="00000400000000000000" pitchFamily="2" charset="-78"/>
              </a:rPr>
              <a:t> متوقف می شود.</a:t>
            </a:r>
          </a:p>
        </p:txBody>
      </p:sp>
      <p:pic>
        <p:nvPicPr>
          <p:cNvPr id="5122" name="Picture 2">
            <a:extLst>
              <a:ext uri="{FF2B5EF4-FFF2-40B4-BE49-F238E27FC236}">
                <a16:creationId xmlns:a16="http://schemas.microsoft.com/office/drawing/2014/main" id="{97B0A004-874C-5ABF-6F96-28F167BB9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981200"/>
            <a:ext cx="8636486" cy="238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95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NIBP</a:t>
            </a:r>
            <a:r>
              <a:rPr lang="en-US" sz="2400" b="1" dirty="0">
                <a:cs typeface="B Nazanin" panose="00000400000000000000" pitchFamily="2" charset="-78"/>
              </a:rPr>
              <a:t> </a:t>
            </a:r>
            <a:endParaRPr lang="en-US" sz="2400" b="1" dirty="0">
              <a:cs typeface="B Titr" panose="00000700000000000000" pitchFamily="2" charset="-78"/>
            </a:endParaRPr>
          </a:p>
        </p:txBody>
      </p:sp>
      <p:graphicFrame>
        <p:nvGraphicFramePr>
          <p:cNvPr id="2" name="Table 2">
            <a:extLst>
              <a:ext uri="{FF2B5EF4-FFF2-40B4-BE49-F238E27FC236}">
                <a16:creationId xmlns:a16="http://schemas.microsoft.com/office/drawing/2014/main" id="{D596E07C-547E-E21E-354E-A85D13FA1CE2}"/>
              </a:ext>
            </a:extLst>
          </p:cNvPr>
          <p:cNvGraphicFramePr>
            <a:graphicFrameLocks noGrp="1"/>
          </p:cNvGraphicFramePr>
          <p:nvPr>
            <p:extLst>
              <p:ext uri="{D42A27DB-BD31-4B8C-83A1-F6EECF244321}">
                <p14:modId xmlns:p14="http://schemas.microsoft.com/office/powerpoint/2010/main" val="1591556154"/>
              </p:ext>
            </p:extLst>
          </p:nvPr>
        </p:nvGraphicFramePr>
        <p:xfrm>
          <a:off x="1666875" y="2679273"/>
          <a:ext cx="9340850" cy="2171700"/>
        </p:xfrm>
        <a:graphic>
          <a:graphicData uri="http://schemas.openxmlformats.org/drawingml/2006/table">
            <a:tbl>
              <a:tblPr firstRow="1" bandRow="1">
                <a:tableStyleId>{3B4B98B0-60AC-42C2-AFA5-B58CD77FA1E5}</a:tableStyleId>
              </a:tblPr>
              <a:tblGrid>
                <a:gridCol w="7553325">
                  <a:extLst>
                    <a:ext uri="{9D8B030D-6E8A-4147-A177-3AD203B41FA5}">
                      <a16:colId xmlns:a16="http://schemas.microsoft.com/office/drawing/2014/main" val="367297535"/>
                    </a:ext>
                  </a:extLst>
                </a:gridCol>
                <a:gridCol w="1787525">
                  <a:extLst>
                    <a:ext uri="{9D8B030D-6E8A-4147-A177-3AD203B41FA5}">
                      <a16:colId xmlns:a16="http://schemas.microsoft.com/office/drawing/2014/main" val="1308311081"/>
                    </a:ext>
                  </a:extLst>
                </a:gridCol>
              </a:tblGrid>
              <a:tr h="370840">
                <a:tc>
                  <a:txBody>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lang="fa-IR" sz="1800" b="0" kern="1200" dirty="0">
                          <a:solidFill>
                            <a:schemeClr val="tx1"/>
                          </a:solidFill>
                          <a:effectLst/>
                          <a:latin typeface="+mn-lt"/>
                          <a:cs typeface="B Nazanin" panose="00000400000000000000" pitchFamily="2" charset="-78"/>
                        </a:rPr>
                        <a:t>گزینه </a:t>
                      </a:r>
                      <a:r>
                        <a:rPr lang="en-US" sz="1800" b="0" kern="1200" dirty="0">
                          <a:solidFill>
                            <a:schemeClr val="tx1"/>
                          </a:solidFill>
                          <a:effectLst/>
                          <a:latin typeface="+mn-lt"/>
                          <a:cs typeface="B Nazanin" panose="00000400000000000000" pitchFamily="2" charset="-78"/>
                        </a:rPr>
                        <a:t>MODULE RESET</a:t>
                      </a:r>
                      <a:r>
                        <a:rPr lang="fa-IR" sz="1800" b="0" kern="1200" dirty="0">
                          <a:solidFill>
                            <a:schemeClr val="tx1"/>
                          </a:solidFill>
                          <a:effectLst/>
                          <a:latin typeface="+mn-lt"/>
                          <a:cs typeface="B Nazanin" panose="00000400000000000000" pitchFamily="2" charset="-78"/>
                        </a:rPr>
                        <a:t> را انتخاب کنید. با انتخاب این گزینه، فشار پمپ کردن اولیه در مد بزرگسال بر روی </a:t>
                      </a:r>
                      <a:r>
                        <a:rPr lang="en-US" sz="1800" b="0" kern="1200" dirty="0">
                          <a:solidFill>
                            <a:schemeClr val="tx1"/>
                          </a:solidFill>
                          <a:effectLst/>
                          <a:latin typeface="+mn-lt"/>
                          <a:cs typeface="B Nazanin" panose="00000400000000000000" pitchFamily="2" charset="-78"/>
                        </a:rPr>
                        <a:t>mmHg</a:t>
                      </a:r>
                      <a:r>
                        <a:rPr lang="fa-IR" sz="1800" b="0" kern="1200" dirty="0">
                          <a:solidFill>
                            <a:schemeClr val="tx1"/>
                          </a:solidFill>
                          <a:effectLst/>
                          <a:latin typeface="+mn-lt"/>
                          <a:cs typeface="B Nazanin" panose="00000400000000000000" pitchFamily="2" charset="-78"/>
                        </a:rPr>
                        <a:t> 150، در مد کودک بر روی </a:t>
                      </a:r>
                      <a:r>
                        <a:rPr lang="en-US" sz="1800" b="0" kern="1200" dirty="0">
                          <a:solidFill>
                            <a:schemeClr val="tx1"/>
                          </a:solidFill>
                          <a:effectLst/>
                          <a:latin typeface="+mn-lt"/>
                          <a:cs typeface="B Nazanin" panose="00000400000000000000" pitchFamily="2" charset="-78"/>
                        </a:rPr>
                        <a:t>mmHg</a:t>
                      </a:r>
                      <a:r>
                        <a:rPr lang="fa-IR" sz="1800" b="0" kern="1200" dirty="0">
                          <a:solidFill>
                            <a:schemeClr val="tx1"/>
                          </a:solidFill>
                          <a:effectLst/>
                          <a:latin typeface="+mn-lt"/>
                          <a:cs typeface="B Nazanin" panose="00000400000000000000" pitchFamily="2" charset="-78"/>
                        </a:rPr>
                        <a:t> 140 و در مد نوزاد بر روی </a:t>
                      </a:r>
                      <a:r>
                        <a:rPr lang="en-US" sz="1800" b="0" kern="1200" dirty="0">
                          <a:solidFill>
                            <a:schemeClr val="tx1"/>
                          </a:solidFill>
                          <a:effectLst/>
                          <a:latin typeface="+mn-lt"/>
                          <a:cs typeface="B Nazanin" panose="00000400000000000000" pitchFamily="2" charset="-78"/>
                        </a:rPr>
                        <a:t>mmHg</a:t>
                      </a:r>
                      <a:r>
                        <a:rPr lang="fa-IR" sz="1800" b="0" kern="1200" dirty="0">
                          <a:solidFill>
                            <a:schemeClr val="tx1"/>
                          </a:solidFill>
                          <a:effectLst/>
                          <a:latin typeface="+mn-lt"/>
                          <a:cs typeface="B Nazanin" panose="00000400000000000000" pitchFamily="2" charset="-78"/>
                        </a:rPr>
                        <a:t> 85 تنظیم میشود.</a:t>
                      </a:r>
                      <a:endParaRPr lang="en-US" sz="1800" b="0" kern="1200" dirty="0">
                        <a:solidFill>
                          <a:schemeClr val="tx1"/>
                        </a:solidFill>
                        <a:effectLst/>
                        <a:latin typeface="+mn-lt"/>
                        <a:cs typeface="B Nazanin" panose="00000400000000000000" pitchFamily="2" charset="-78"/>
                      </a:endParaRPr>
                    </a:p>
                  </a:txBody>
                  <a:tcPr anchor="ctr"/>
                </a:tc>
                <a:tc>
                  <a:txBody>
                    <a:bodyPr/>
                    <a:lstStyle/>
                    <a:p>
                      <a:pPr algn="ctr" rtl="1">
                        <a:lnSpc>
                          <a:spcPct val="100000"/>
                        </a:lnSpc>
                      </a:pPr>
                      <a:r>
                        <a:rPr lang="en-US" sz="2400" b="1" kern="1200" dirty="0">
                          <a:solidFill>
                            <a:schemeClr val="tx1"/>
                          </a:solidFill>
                          <a:effectLst/>
                          <a:latin typeface="+mn-lt"/>
                          <a:cs typeface="B Nazanin" panose="00000400000000000000" pitchFamily="2" charset="-78"/>
                        </a:rPr>
                        <a:t>MODULE RESET</a:t>
                      </a:r>
                      <a:endParaRPr lang="en-US" sz="2400" b="1" dirty="0">
                        <a:solidFill>
                          <a:schemeClr val="tx1"/>
                        </a:solidFill>
                        <a:latin typeface="+mn-lt"/>
                        <a:cs typeface="B Nazanin" panose="00000400000000000000" pitchFamily="2" charset="-78"/>
                      </a:endParaRPr>
                    </a:p>
                  </a:txBody>
                  <a:tcPr anchor="ctr"/>
                </a:tc>
                <a:extLst>
                  <a:ext uri="{0D108BD9-81ED-4DB2-BD59-A6C34878D82A}">
                    <a16:rowId xmlns:a16="http://schemas.microsoft.com/office/drawing/2014/main" val="3201619189"/>
                  </a:ext>
                </a:extLst>
              </a:tr>
              <a:tr h="370840">
                <a:tc>
                  <a:txBody>
                    <a:bodyPr/>
                    <a:lstStyle/>
                    <a:p>
                      <a:pPr algn="r" rtl="1">
                        <a:lnSpc>
                          <a:spcPct val="150000"/>
                        </a:lnSpc>
                      </a:pPr>
                      <a:r>
                        <a:rPr lang="fa-IR" sz="1800" b="0" dirty="0">
                          <a:solidFill>
                            <a:schemeClr val="tx1"/>
                          </a:solidFill>
                          <a:latin typeface="+mn-lt"/>
                          <a:cs typeface="B Nazanin" panose="00000400000000000000" pitchFamily="2" charset="-78"/>
                        </a:rPr>
                        <a:t>گزینه “</a:t>
                      </a:r>
                      <a:r>
                        <a:rPr lang="en-US" sz="1800" b="0" dirty="0">
                          <a:solidFill>
                            <a:schemeClr val="tx1"/>
                          </a:solidFill>
                          <a:latin typeface="+mn-lt"/>
                          <a:cs typeface="B Nazanin" panose="00000400000000000000" pitchFamily="2" charset="-78"/>
                        </a:rPr>
                        <a:t>NIBP LIST” </a:t>
                      </a:r>
                      <a:r>
                        <a:rPr lang="fa-IR" sz="1800" b="0" dirty="0">
                          <a:solidFill>
                            <a:schemeClr val="tx1"/>
                          </a:solidFill>
                          <a:latin typeface="+mn-lt"/>
                          <a:cs typeface="B Nazanin" panose="00000400000000000000" pitchFamily="2" charset="-78"/>
                        </a:rPr>
                        <a:t>را انتخاب کنید. سیستم مانیتورینگ قابلیت ذخیره سازی 500 مقدار اندازه گیری شده </a:t>
                      </a:r>
                      <a:r>
                        <a:rPr lang="en-US" sz="1800" b="0" dirty="0">
                          <a:solidFill>
                            <a:schemeClr val="tx1"/>
                          </a:solidFill>
                          <a:latin typeface="+mn-lt"/>
                          <a:cs typeface="B Nazanin" panose="00000400000000000000" pitchFamily="2" charset="-78"/>
                        </a:rPr>
                        <a:t>NIBP  </a:t>
                      </a:r>
                      <a:r>
                        <a:rPr lang="fa-IR" sz="1800" b="0" dirty="0">
                          <a:solidFill>
                            <a:schemeClr val="tx1"/>
                          </a:solidFill>
                          <a:latin typeface="+mn-lt"/>
                          <a:cs typeface="B Nazanin" panose="00000400000000000000" pitchFamily="2" charset="-78"/>
                        </a:rPr>
                        <a:t>را دارا است. در پنجره “</a:t>
                      </a:r>
                      <a:r>
                        <a:rPr lang="en-US" sz="1800" b="0" dirty="0">
                          <a:solidFill>
                            <a:schemeClr val="tx1"/>
                          </a:solidFill>
                          <a:latin typeface="+mn-lt"/>
                          <a:cs typeface="B Nazanin" panose="00000400000000000000" pitchFamily="2" charset="-78"/>
                        </a:rPr>
                        <a:t>NIBP LIST” </a:t>
                      </a:r>
                      <a:r>
                        <a:rPr lang="fa-IR" sz="1800" b="0" dirty="0">
                          <a:solidFill>
                            <a:schemeClr val="tx1"/>
                          </a:solidFill>
                          <a:latin typeface="+mn-lt"/>
                          <a:cs typeface="B Nazanin" panose="00000400000000000000" pitchFamily="2" charset="-78"/>
                        </a:rPr>
                        <a:t>می توانید نتیجه و ساعت اندازه گیری های گذشته را به صورت شکل زیر مشاهده کنید. </a:t>
                      </a:r>
                      <a:endParaRPr lang="en-US" sz="1800" b="0" dirty="0">
                        <a:solidFill>
                          <a:schemeClr val="tx1"/>
                        </a:solidFill>
                        <a:latin typeface="+mn-lt"/>
                        <a:cs typeface="B Nazanin" panose="00000400000000000000" pitchFamily="2" charset="-78"/>
                      </a:endParaRPr>
                    </a:p>
                  </a:txBody>
                  <a:tcPr anchor="ctr"/>
                </a:tc>
                <a:tc>
                  <a:txBody>
                    <a:bodyPr/>
                    <a:lstStyle/>
                    <a:p>
                      <a:pPr algn="ctr" rtl="1">
                        <a:lnSpc>
                          <a:spcPct val="100000"/>
                        </a:lnSpc>
                      </a:pPr>
                      <a:r>
                        <a:rPr lang="en-US" sz="2400" b="1" kern="1200" dirty="0">
                          <a:solidFill>
                            <a:schemeClr val="tx1"/>
                          </a:solidFill>
                          <a:effectLst/>
                          <a:latin typeface="+mn-lt"/>
                          <a:cs typeface="B Nazanin" panose="00000400000000000000" pitchFamily="2" charset="-78"/>
                        </a:rPr>
                        <a:t>NIBP LIST</a:t>
                      </a:r>
                      <a:endParaRPr lang="en-US" sz="2400" b="1" dirty="0">
                        <a:solidFill>
                          <a:schemeClr val="tx1"/>
                        </a:solidFill>
                        <a:latin typeface="+mn-lt"/>
                        <a:cs typeface="B Nazanin" panose="00000400000000000000" pitchFamily="2" charset="-78"/>
                      </a:endParaRPr>
                    </a:p>
                  </a:txBody>
                  <a:tcPr anchor="ctr"/>
                </a:tc>
                <a:extLst>
                  <a:ext uri="{0D108BD9-81ED-4DB2-BD59-A6C34878D82A}">
                    <a16:rowId xmlns:a16="http://schemas.microsoft.com/office/drawing/2014/main" val="3569913573"/>
                  </a:ext>
                </a:extLst>
              </a:tr>
            </a:tbl>
          </a:graphicData>
        </a:graphic>
      </p:graphicFrame>
    </p:spTree>
    <p:extLst>
      <p:ext uri="{BB962C8B-B14F-4D97-AF65-F5344CB8AC3E}">
        <p14:creationId xmlns:p14="http://schemas.microsoft.com/office/powerpoint/2010/main" val="236062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NIBP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0699CD67-C006-357B-62B9-3FC8224E20C8}"/>
              </a:ext>
            </a:extLst>
          </p:cNvPr>
          <p:cNvSpPr txBox="1"/>
          <p:nvPr/>
        </p:nvSpPr>
        <p:spPr>
          <a:xfrm>
            <a:off x="819150" y="2087923"/>
            <a:ext cx="10317235" cy="3167919"/>
          </a:xfrm>
          <a:prstGeom prst="rect">
            <a:avLst/>
          </a:prstGeom>
          <a:noFill/>
        </p:spPr>
        <p:txBody>
          <a:bodyPr wrap="square">
            <a:spAutoFit/>
          </a:bodyPr>
          <a:lstStyle/>
          <a:p>
            <a:pPr marL="342900" lvl="0" indent="-342900" algn="just" rtl="1">
              <a:lnSpc>
                <a:spcPct val="115000"/>
              </a:lnSpc>
              <a:buFont typeface="Symbol" panose="05050102010706020507" pitchFamily="18" charset="2"/>
              <a:buChar char=""/>
            </a:pPr>
            <a:r>
              <a:rPr lang="fa-IR" dirty="0">
                <a:effectLst/>
                <a:ea typeface="Calibri" panose="020F0502020204030204" pitchFamily="34" charset="0"/>
                <a:cs typeface="B Nazanin" panose="00000400000000000000" pitchFamily="2" charset="-78"/>
              </a:rPr>
              <a:t>قبل از اندازه­گیری </a:t>
            </a:r>
            <a:r>
              <a:rPr lang="en-US" dirty="0">
                <a:effectLst/>
                <a:ea typeface="Calibri" panose="020F0502020204030204" pitchFamily="34" charset="0"/>
                <a:cs typeface="B Nazanin" panose="00000400000000000000" pitchFamily="2" charset="-78"/>
              </a:rPr>
              <a:t>NIBP</a:t>
            </a:r>
            <a:r>
              <a:rPr lang="fa-IR" dirty="0">
                <a:effectLst/>
                <a:ea typeface="Calibri" panose="020F0502020204030204" pitchFamily="34" charset="0"/>
                <a:cs typeface="B Nazanin" panose="00000400000000000000" pitchFamily="2" charset="-78"/>
              </a:rPr>
              <a:t>، از انتخاب مد اندازه­گیری درست برای بیمار اطمینان حاصل کنید. استفاده از مد بزرگسال برای بیماران کودک یا نوزاد، سبب اعمال فشار زیاد می­گردد و احتمال صدمه دیدن عضو وجود دارد.</a:t>
            </a:r>
            <a:endParaRPr lang="en-US" dirty="0">
              <a:effectLst/>
              <a:ea typeface="Calibri" panose="020F0502020204030204" pitchFamily="34" charset="0"/>
              <a:cs typeface="B Nazanin" panose="00000400000000000000" pitchFamily="2" charset="-78"/>
            </a:endParaRPr>
          </a:p>
          <a:p>
            <a:pPr marL="342900" lvl="0" indent="-342900" algn="just" rtl="1">
              <a:lnSpc>
                <a:spcPct val="115000"/>
              </a:lnSpc>
              <a:buFont typeface="Symbol" panose="05050102010706020507" pitchFamily="18" charset="2"/>
              <a:buChar char=""/>
            </a:pPr>
            <a:r>
              <a:rPr lang="fa-IR" dirty="0">
                <a:effectLst/>
                <a:ea typeface="Calibri" panose="020F0502020204030204" pitchFamily="34" charset="0"/>
                <a:cs typeface="B Nazanin" panose="00000400000000000000" pitchFamily="2" charset="-78"/>
              </a:rPr>
              <a:t>در صورتی که برای کودک یا بزرگسال از مد نوزاد استفاده شود، به دلیل محدودیت پمپ کردن در مد نوزاد، ممکن است قادر به اندازه­گیری نباشیم.</a:t>
            </a:r>
            <a:endParaRPr lang="en-US" dirty="0">
              <a:effectLst/>
              <a:ea typeface="Calibri" panose="020F0502020204030204" pitchFamily="34"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dirty="0">
                <a:effectLst/>
                <a:ea typeface="Calibri" panose="020F0502020204030204" pitchFamily="34" charset="0"/>
                <a:cs typeface="B Nazanin" panose="00000400000000000000" pitchFamily="2" charset="-78"/>
              </a:rPr>
              <a:t>در بیماران مبتلا به بیماری التهاب پوستی یا در بیمارانی که عضو آن­ها دچار مشکل پوستی است و یا ممکن است رخ دهد، اندازه­گیری </a:t>
            </a:r>
            <a:r>
              <a:rPr lang="en-US" dirty="0">
                <a:effectLst/>
                <a:ea typeface="Calibri" panose="020F0502020204030204" pitchFamily="34" charset="0"/>
                <a:cs typeface="B Nazanin" panose="00000400000000000000" pitchFamily="2" charset="-78"/>
              </a:rPr>
              <a:t>NIBP</a:t>
            </a:r>
            <a:r>
              <a:rPr lang="fa-IR" dirty="0">
                <a:effectLst/>
                <a:ea typeface="Calibri" panose="020F0502020204030204" pitchFamily="34" charset="0"/>
                <a:cs typeface="B Nazanin" panose="00000400000000000000" pitchFamily="2" charset="-78"/>
              </a:rPr>
              <a:t> انجام نشود.</a:t>
            </a:r>
            <a:endParaRPr lang="en-US" dirty="0">
              <a:effectLst/>
              <a:ea typeface="Calibri" panose="020F0502020204030204" pitchFamily="34" charset="0"/>
              <a:cs typeface="B Nazanin" panose="00000400000000000000" pitchFamily="2" charset="-78"/>
            </a:endParaRPr>
          </a:p>
          <a:p>
            <a:pPr marL="342900" lvl="0" indent="-342900" algn="just" rtl="1">
              <a:lnSpc>
                <a:spcPct val="107000"/>
              </a:lnSpc>
              <a:spcAft>
                <a:spcPts val="800"/>
              </a:spcAft>
              <a:buFont typeface="Symbol" panose="05050102010706020507" pitchFamily="18" charset="2"/>
              <a:buChar char=""/>
            </a:pPr>
            <a:r>
              <a:rPr lang="fa-IR" dirty="0">
                <a:effectLst/>
                <a:ea typeface="Calibri" panose="020F0502020204030204" pitchFamily="34" charset="0"/>
                <a:cs typeface="B Nazanin" panose="00000400000000000000" pitchFamily="2" charset="-78"/>
              </a:rPr>
              <a:t>درصورتيکه بافت صدمه ديده و يا احتمال صدمه ديدن آن وجود دارد, اندازه­گيري </a:t>
            </a:r>
            <a:r>
              <a:rPr lang="en-US" dirty="0">
                <a:effectLst/>
                <a:ea typeface="Calibri" panose="020F0502020204030204" pitchFamily="34" charset="0"/>
                <a:cs typeface="B Nazanin" panose="00000400000000000000" pitchFamily="2" charset="-78"/>
              </a:rPr>
              <a:t>NIBP</a:t>
            </a:r>
            <a:r>
              <a:rPr lang="fa-IR" dirty="0">
                <a:effectLst/>
                <a:ea typeface="Calibri" panose="020F0502020204030204" pitchFamily="34" charset="0"/>
                <a:cs typeface="B Nazanin" panose="00000400000000000000" pitchFamily="2" charset="-78"/>
              </a:rPr>
              <a:t> را انجام ندهيد.</a:t>
            </a:r>
            <a:endParaRPr lang="en-US" dirty="0">
              <a:effectLst/>
              <a:ea typeface="Times New Roman" panose="02020603050405020304" pitchFamily="18" charset="0"/>
              <a:cs typeface="B Nazanin" panose="00000400000000000000" pitchFamily="2" charset="-78"/>
            </a:endParaRPr>
          </a:p>
          <a:p>
            <a:pPr marL="342900" lvl="0" indent="-342900" algn="just" rtl="1">
              <a:lnSpc>
                <a:spcPct val="115000"/>
              </a:lnSpc>
              <a:spcAft>
                <a:spcPts val="1000"/>
              </a:spcAft>
              <a:buFont typeface="Symbol" panose="05050102010706020507" pitchFamily="18" charset="2"/>
              <a:buChar char=""/>
            </a:pPr>
            <a:r>
              <a:rPr lang="fa-IR" dirty="0">
                <a:effectLst/>
                <a:ea typeface="Calibri" panose="020F0502020204030204" pitchFamily="34" charset="0"/>
                <a:cs typeface="B Nazanin" panose="00000400000000000000" pitchFamily="2" charset="-78"/>
              </a:rPr>
              <a:t>برای تعیین اینکه آیا اندازه­گیری مکرر فشارخون بدون نظارت در بیماران مبتلا به اختلال لخته شدن خون می­تواند منجر به ایجاد لخته خون در عضو تحت پوشش کاف شود یا خیر، از مشاوره پزشکی استفاده شود.</a:t>
            </a:r>
          </a:p>
        </p:txBody>
      </p:sp>
    </p:spTree>
    <p:extLst>
      <p:ext uri="{BB962C8B-B14F-4D97-AF65-F5344CB8AC3E}">
        <p14:creationId xmlns:p14="http://schemas.microsoft.com/office/powerpoint/2010/main" val="127233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NIBP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0699CD67-C006-357B-62B9-3FC8224E20C8}"/>
              </a:ext>
            </a:extLst>
          </p:cNvPr>
          <p:cNvSpPr txBox="1"/>
          <p:nvPr/>
        </p:nvSpPr>
        <p:spPr>
          <a:xfrm>
            <a:off x="819150" y="2087923"/>
            <a:ext cx="10317235" cy="392159"/>
          </a:xfrm>
          <a:prstGeom prst="rect">
            <a:avLst/>
          </a:prstGeom>
          <a:noFill/>
        </p:spPr>
        <p:txBody>
          <a:bodyPr wrap="square">
            <a:spAutoFit/>
          </a:bodyPr>
          <a:lstStyle/>
          <a:p>
            <a:pPr marL="342900" lvl="0" indent="-342900" algn="just" rtl="1">
              <a:lnSpc>
                <a:spcPct val="115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F2FDC0-6C06-5181-3B3F-597B9A4764BB}"/>
              </a:ext>
            </a:extLst>
          </p:cNvPr>
          <p:cNvSpPr txBox="1"/>
          <p:nvPr/>
        </p:nvSpPr>
        <p:spPr>
          <a:xfrm>
            <a:off x="723900" y="2087923"/>
            <a:ext cx="10412485" cy="2966197"/>
          </a:xfrm>
          <a:prstGeom prst="rect">
            <a:avLst/>
          </a:prstGeom>
          <a:noFill/>
        </p:spPr>
        <p:txBody>
          <a:bodyPr wrap="square">
            <a:spAutoFit/>
          </a:bodyPr>
          <a:lstStyle/>
          <a:p>
            <a:pPr marL="514350" indent="-285750" algn="just" rtl="1">
              <a:lnSpc>
                <a:spcPct val="150000"/>
              </a:lnSpc>
              <a:buFont typeface="Arial" panose="020B0604020202020204" pitchFamily="34" charset="0"/>
              <a:buChar char="•"/>
            </a:pPr>
            <a:r>
              <a:rPr lang="fa-IR" dirty="0">
                <a:cs typeface="B Nazanin" panose="00000400000000000000" pitchFamily="2" charset="-78"/>
              </a:rPr>
              <a:t>کاف را بروی عضوی از بدن که کاتتر به آن وصل است و یا تزریق داخل وریدی برای آن انجام می­شود، نبندید. این کار سبب صدمه دیدن بافت اطراف کتتر در حال تزریق می­شود. همچنین سبب متوقف شدن تزریق در هنگام اندازه­گیری فشارخون می­شود.</a:t>
            </a:r>
          </a:p>
          <a:p>
            <a:pPr marL="514350" indent="-285750" algn="just" rtl="1">
              <a:lnSpc>
                <a:spcPct val="150000"/>
              </a:lnSpc>
              <a:buFont typeface="Arial" panose="020B0604020202020204" pitchFamily="34" charset="0"/>
              <a:buChar char="•"/>
            </a:pPr>
            <a:r>
              <a:rPr lang="fa-IR" dirty="0">
                <a:cs typeface="B Nazanin" panose="00000400000000000000" pitchFamily="2" charset="-78"/>
              </a:rPr>
              <a:t>در زمانی که فرد تحت عمل </a:t>
            </a:r>
            <a:r>
              <a:rPr lang="en-US" dirty="0">
                <a:cs typeface="B Nazanin" panose="00000400000000000000" pitchFamily="2" charset="-78"/>
              </a:rPr>
              <a:t>mastectomy</a:t>
            </a:r>
            <a:r>
              <a:rPr lang="fa-IR" dirty="0">
                <a:cs typeface="B Nazanin" panose="00000400000000000000" pitchFamily="2" charset="-78"/>
              </a:rPr>
              <a:t> (برداشتن سینه) قرار می­گیرد، کاف نباید بر بازوی آن سمت بسته شود.</a:t>
            </a:r>
          </a:p>
          <a:p>
            <a:pPr marL="514350" indent="-285750" algn="just" rtl="1">
              <a:lnSpc>
                <a:spcPct val="150000"/>
              </a:lnSpc>
              <a:buFont typeface="Arial" panose="020B0604020202020204" pitchFamily="34" charset="0"/>
              <a:buChar char="•"/>
            </a:pPr>
            <a:r>
              <a:rPr lang="fa-IR" dirty="0">
                <a:cs typeface="B Nazanin" panose="00000400000000000000" pitchFamily="2" charset="-78"/>
              </a:rPr>
              <a:t>اندازه­گیری فشارخون پیوسته به دلیل پیچیدن و یا چسبیدن لوله هوایی ممکن است سبب ایجاد تداخل در جریان خون و آسیب جدی به بیمار شود.</a:t>
            </a:r>
          </a:p>
          <a:p>
            <a:pPr marL="514350" indent="-285750" algn="just" rtl="1">
              <a:lnSpc>
                <a:spcPct val="150000"/>
              </a:lnSpc>
              <a:buFont typeface="Arial" panose="020B0604020202020204" pitchFamily="34" charset="0"/>
              <a:buChar char="•"/>
            </a:pPr>
            <a:r>
              <a:rPr lang="fa-IR" dirty="0">
                <a:cs typeface="B Nazanin" panose="00000400000000000000" pitchFamily="2" charset="-78"/>
              </a:rPr>
              <a:t>محل اندازه­گیری، موقعیت بیمار، حرکت و یا شرایط فیزیولوژیکی بیمار می­توانند بر اندازه­گیری </a:t>
            </a:r>
            <a:r>
              <a:rPr lang="en-US" dirty="0">
                <a:cs typeface="B Nazanin" panose="00000400000000000000" pitchFamily="2" charset="-78"/>
              </a:rPr>
              <a:t>NIBP</a:t>
            </a:r>
            <a:r>
              <a:rPr lang="fa-IR" dirty="0">
                <a:cs typeface="B Nazanin" panose="00000400000000000000" pitchFamily="2" charset="-78"/>
              </a:rPr>
              <a:t> تأثیر بگذارند. اگر در عدد اندازه­گیری شده دچار تردید هستید، عدد فشار را با روش­های دیگر مورد مقایسه قرار داده و از عملکرد صحیح مانیتور اطمینان حاصل کنید.</a:t>
            </a:r>
          </a:p>
        </p:txBody>
      </p:sp>
    </p:spTree>
    <p:extLst>
      <p:ext uri="{BB962C8B-B14F-4D97-AF65-F5344CB8AC3E}">
        <p14:creationId xmlns:p14="http://schemas.microsoft.com/office/powerpoint/2010/main" val="3138425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NIBP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0699CD67-C006-357B-62B9-3FC8224E20C8}"/>
              </a:ext>
            </a:extLst>
          </p:cNvPr>
          <p:cNvSpPr txBox="1"/>
          <p:nvPr/>
        </p:nvSpPr>
        <p:spPr>
          <a:xfrm>
            <a:off x="819150" y="2087923"/>
            <a:ext cx="10317235" cy="392159"/>
          </a:xfrm>
          <a:prstGeom prst="rect">
            <a:avLst/>
          </a:prstGeom>
          <a:noFill/>
        </p:spPr>
        <p:txBody>
          <a:bodyPr wrap="square">
            <a:spAutoFit/>
          </a:bodyPr>
          <a:lstStyle/>
          <a:p>
            <a:pPr marL="342900" lvl="0" indent="-342900" algn="just" rtl="1">
              <a:lnSpc>
                <a:spcPct val="115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F2FDC0-6C06-5181-3B3F-597B9A4764BB}"/>
              </a:ext>
            </a:extLst>
          </p:cNvPr>
          <p:cNvSpPr txBox="1"/>
          <p:nvPr/>
        </p:nvSpPr>
        <p:spPr>
          <a:xfrm>
            <a:off x="723900" y="2087923"/>
            <a:ext cx="10412485" cy="4547142"/>
          </a:xfrm>
          <a:prstGeom prst="rect">
            <a:avLst/>
          </a:prstGeom>
          <a:noFill/>
        </p:spPr>
        <p:txBody>
          <a:bodyPr wrap="square">
            <a:spAutoFit/>
          </a:bodyPr>
          <a:lstStyle/>
          <a:p>
            <a:pPr marL="514350" indent="-285750" algn="just" rtl="1">
              <a:lnSpc>
                <a:spcPct val="150000"/>
              </a:lnSpc>
              <a:buFont typeface="Arial" panose="020B0604020202020204" pitchFamily="34" charset="0"/>
              <a:buChar char="•"/>
            </a:pPr>
            <a:r>
              <a:rPr lang="fa-IR" dirty="0">
                <a:cs typeface="B Nazanin" panose="00000400000000000000" pitchFamily="2" charset="-78"/>
              </a:rPr>
              <a:t>اتصالات شلنگ هوا را تعمیر نکنید و در صورت نیاز به تعویض حتماٌ از اتصلالات مورد تأیید شرکت استفاده کنید. فقط از کاف ها و شلنگ های مورد تایید سازنده استفاده کنید. استفاده از سایر کاف ها و شلنگ ها تأثیر منفی بر روی دقت اندازه گیری خواهد داشت.</a:t>
            </a:r>
          </a:p>
          <a:p>
            <a:pPr marL="514350" indent="-285750" algn="just" rtl="1">
              <a:lnSpc>
                <a:spcPct val="150000"/>
              </a:lnSpc>
              <a:buFont typeface="Arial" panose="020B0604020202020204" pitchFamily="34" charset="0"/>
              <a:buChar char="•"/>
            </a:pPr>
            <a:r>
              <a:rPr lang="fa-IR" dirty="0">
                <a:cs typeface="B Nazanin" panose="00000400000000000000" pitchFamily="2" charset="-78"/>
              </a:rPr>
              <a:t>کانکتورهای داخل شریانی یا داخل وریدی یا سایر اتصالات ناسازگار را به شلنگ </a:t>
            </a:r>
            <a:r>
              <a:rPr lang="en-US" dirty="0">
                <a:cs typeface="B Nazanin" panose="00000400000000000000" pitchFamily="2" charset="-78"/>
              </a:rPr>
              <a:t>NIBP </a:t>
            </a:r>
            <a:r>
              <a:rPr lang="fa-IR" dirty="0">
                <a:cs typeface="B Nazanin" panose="00000400000000000000" pitchFamily="2" charset="-78"/>
              </a:rPr>
              <a:t>متصل نکنید. این کار می تواند سبب آسیب جدی یا مرگ شود.</a:t>
            </a:r>
          </a:p>
          <a:p>
            <a:pPr marL="514350" indent="-285750" algn="just" rtl="1">
              <a:lnSpc>
                <a:spcPct val="150000"/>
              </a:lnSpc>
              <a:buFont typeface="Arial" panose="020B0604020202020204" pitchFamily="34" charset="0"/>
              <a:buChar char="•"/>
            </a:pPr>
            <a:r>
              <a:rPr lang="fa-IR" sz="1800" dirty="0">
                <a:effectLst/>
                <a:latin typeface="Times New Roman" panose="02020603050405020304" pitchFamily="18" charset="0"/>
                <a:ea typeface="Calibri" panose="020F0502020204030204" pitchFamily="34" charset="0"/>
                <a:cs typeface="B Nazanin" panose="00000400000000000000" pitchFamily="2" charset="-78"/>
              </a:rPr>
              <a:t>در صورت استفاده در محدوده­ای خارج از محدوده دما، رطوبت و یا ارتفاع ذکر شده در مشخصات عملکردی ماژول، ممکن است عملکرد با دقت مناسبی انجام نشود.</a:t>
            </a:r>
            <a:endParaRPr lang="fa-IR" dirty="0">
              <a:cs typeface="B Nazanin" panose="00000400000000000000" pitchFamily="2" charset="-78"/>
            </a:endParaRPr>
          </a:p>
          <a:p>
            <a:pPr marL="514350" indent="-285750" algn="just" rtl="1">
              <a:lnSpc>
                <a:spcPct val="150000"/>
              </a:lnSpc>
              <a:buFont typeface="Arial" panose="020B0604020202020204" pitchFamily="34" charset="0"/>
              <a:buChar char="•"/>
            </a:pPr>
            <a:r>
              <a:rPr lang="fa-IR" dirty="0">
                <a:cs typeface="B Nazanin" panose="00000400000000000000" pitchFamily="2" charset="-78"/>
              </a:rPr>
              <a:t>سایز کاف تأثیر زیادی بر روی دقت </a:t>
            </a:r>
            <a:r>
              <a:rPr lang="en-US" dirty="0">
                <a:cs typeface="B Nazanin" panose="00000400000000000000" pitchFamily="2" charset="-78"/>
              </a:rPr>
              <a:t>NIBP </a:t>
            </a:r>
            <a:r>
              <a:rPr lang="fa-IR" dirty="0">
                <a:cs typeface="B Nazanin" panose="00000400000000000000" pitchFamily="2" charset="-78"/>
              </a:rPr>
              <a:t>می گذارد. با اندازه گیری دور بازو، از کاف با سایز مناسب استفاده کنید. </a:t>
            </a:r>
          </a:p>
          <a:p>
            <a:pPr marL="228600" algn="just" rtl="1">
              <a:lnSpc>
                <a:spcPct val="150000"/>
              </a:lnSpc>
            </a:pPr>
            <a:r>
              <a:rPr lang="fa-IR" dirty="0">
                <a:cs typeface="B Nazanin" panose="00000400000000000000" pitchFamily="2" charset="-78"/>
              </a:rPr>
              <a:t>     - انتخاب سایز بسیار کوچک کاف سبب افزایش فشار اندازه گیری شده می گردد.</a:t>
            </a:r>
          </a:p>
          <a:p>
            <a:pPr marL="228600" algn="just" rtl="1">
              <a:lnSpc>
                <a:spcPct val="150000"/>
              </a:lnSpc>
            </a:pPr>
            <a:r>
              <a:rPr lang="fa-IR" dirty="0">
                <a:cs typeface="B Nazanin" panose="00000400000000000000" pitchFamily="2" charset="-78"/>
              </a:rPr>
              <a:t>     - انتخاب سایز بسیار بزرگ کاف سبب کاهش فشار اندازه گیری شده می گردد</a:t>
            </a:r>
          </a:p>
          <a:p>
            <a:pPr marL="514350" indent="-285750" algn="just" rtl="1">
              <a:lnSpc>
                <a:spcPct val="150000"/>
              </a:lnSpc>
              <a:buFont typeface="Arial" panose="020B0604020202020204" pitchFamily="34" charset="0"/>
              <a:buChar char="•"/>
            </a:pPr>
            <a:endParaRPr lang="fa-IR" dirty="0">
              <a:cs typeface="B Nazanin" panose="00000400000000000000" pitchFamily="2" charset="-78"/>
            </a:endParaRPr>
          </a:p>
          <a:p>
            <a:pPr marL="514350" indent="-285750" algn="just" rtl="1">
              <a:lnSpc>
                <a:spcPct val="115000"/>
              </a:lnSpc>
              <a:buFont typeface="Arial" panose="020B0604020202020204" pitchFamily="34" charset="0"/>
              <a:buChar char="•"/>
            </a:pPr>
            <a:endParaRPr lang="en-US" dirty="0">
              <a:cs typeface="B Nazanin" panose="00000400000000000000" pitchFamily="2" charset="-78"/>
            </a:endParaRPr>
          </a:p>
        </p:txBody>
      </p:sp>
    </p:spTree>
    <p:extLst>
      <p:ext uri="{BB962C8B-B14F-4D97-AF65-F5344CB8AC3E}">
        <p14:creationId xmlns:p14="http://schemas.microsoft.com/office/powerpoint/2010/main" val="27635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600700" y="1262828"/>
            <a:ext cx="5535685" cy="523220"/>
          </a:xfrm>
          <a:prstGeom prst="rect">
            <a:avLst/>
          </a:prstGeom>
          <a:noFill/>
        </p:spPr>
        <p:txBody>
          <a:bodyPr wrap="square">
            <a:spAutoFit/>
          </a:bodyPr>
          <a:lstStyle/>
          <a:p>
            <a:pPr algn="r" rtl="1"/>
            <a:r>
              <a:rPr lang="fa-IR" sz="2800" b="1" dirty="0">
                <a:cs typeface="B Nazanin" panose="00000400000000000000" pitchFamily="2" charset="-78"/>
              </a:rPr>
              <a:t> محدودیت های اندازه گیری </a:t>
            </a:r>
            <a:r>
              <a:rPr lang="en-US" sz="2800" b="1" dirty="0">
                <a:cs typeface="B Nazanin" panose="00000400000000000000" pitchFamily="2" charset="-78"/>
              </a:rPr>
              <a:t>NIBP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0699CD67-C006-357B-62B9-3FC8224E20C8}"/>
              </a:ext>
            </a:extLst>
          </p:cNvPr>
          <p:cNvSpPr txBox="1"/>
          <p:nvPr/>
        </p:nvSpPr>
        <p:spPr>
          <a:xfrm>
            <a:off x="819150" y="2087923"/>
            <a:ext cx="10317235" cy="392159"/>
          </a:xfrm>
          <a:prstGeom prst="rect">
            <a:avLst/>
          </a:prstGeom>
          <a:noFill/>
        </p:spPr>
        <p:txBody>
          <a:bodyPr wrap="square">
            <a:spAutoFit/>
          </a:bodyPr>
          <a:lstStyle/>
          <a:p>
            <a:pPr marL="342900" lvl="0" indent="-342900" algn="just" rtl="1">
              <a:lnSpc>
                <a:spcPct val="115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F2FDC0-6C06-5181-3B3F-597B9A4764BB}"/>
              </a:ext>
            </a:extLst>
          </p:cNvPr>
          <p:cNvSpPr txBox="1"/>
          <p:nvPr/>
        </p:nvSpPr>
        <p:spPr>
          <a:xfrm>
            <a:off x="723900" y="2087923"/>
            <a:ext cx="10412485" cy="4547142"/>
          </a:xfrm>
          <a:prstGeom prst="rect">
            <a:avLst/>
          </a:prstGeom>
          <a:noFill/>
        </p:spPr>
        <p:txBody>
          <a:bodyPr wrap="square">
            <a:spAutoFit/>
          </a:bodyPr>
          <a:lstStyle/>
          <a:p>
            <a:pPr marL="228600" algn="r" rtl="1">
              <a:lnSpc>
                <a:spcPct val="150000"/>
              </a:lnSpc>
            </a:pPr>
            <a:r>
              <a:rPr lang="fa-IR" dirty="0">
                <a:cs typeface="B Nazanin" panose="00000400000000000000" pitchFamily="2" charset="-78"/>
              </a:rPr>
              <a:t>امکان اندازه گیری در ضربان قلب های زیر</a:t>
            </a:r>
            <a:r>
              <a:rPr lang="en-US" dirty="0">
                <a:cs typeface="B Nazanin" panose="00000400000000000000" pitchFamily="2" charset="-78"/>
              </a:rPr>
              <a:t>bpm </a:t>
            </a:r>
            <a:r>
              <a:rPr lang="fa-IR" dirty="0">
                <a:cs typeface="B Nazanin" panose="00000400000000000000" pitchFamily="2" charset="-78"/>
              </a:rPr>
              <a:t>30 و بالای </a:t>
            </a:r>
            <a:r>
              <a:rPr lang="en-US" dirty="0">
                <a:cs typeface="B Nazanin" panose="00000400000000000000" pitchFamily="2" charset="-78"/>
              </a:rPr>
              <a:t>bpm </a:t>
            </a:r>
            <a:r>
              <a:rPr lang="fa-IR" dirty="0">
                <a:cs typeface="B Nazanin" panose="00000400000000000000" pitchFamily="2" charset="-78"/>
              </a:rPr>
              <a:t>240 نیست. اگر ماشین قلب و ریه به بیمار وصل باشد، امکان اندازه گیری فشارخون نیست. در موارد زیر اندازه گیری فشارخون ممکن است غیردقیق و یا غیرممکن باشد:</a:t>
            </a:r>
          </a:p>
          <a:p>
            <a:pPr marL="514350" indent="-285750" algn="r" rtl="1">
              <a:lnSpc>
                <a:spcPct val="150000"/>
              </a:lnSpc>
              <a:buFont typeface="Arial" panose="020B0604020202020204" pitchFamily="34" charset="0"/>
              <a:buChar char="•"/>
            </a:pPr>
            <a:r>
              <a:rPr lang="fa-IR" dirty="0">
                <a:cs typeface="B Nazanin" panose="00000400000000000000" pitchFamily="2" charset="-78"/>
              </a:rPr>
              <a:t>تشخیص پالس های دقیق شریانی برای آشکارسازی مشکل باشد.</a:t>
            </a:r>
          </a:p>
          <a:p>
            <a:pPr marL="514350" indent="-285750" algn="r" rtl="1">
              <a:lnSpc>
                <a:spcPct val="150000"/>
              </a:lnSpc>
              <a:buFont typeface="Arial" panose="020B0604020202020204" pitchFamily="34" charset="0"/>
              <a:buChar char="•"/>
            </a:pPr>
            <a:r>
              <a:rPr lang="fa-IR" dirty="0">
                <a:cs typeface="B Nazanin" panose="00000400000000000000" pitchFamily="2" charset="-78"/>
              </a:rPr>
              <a:t>حرکت بیش از حد و یا مدام بیمار مثل لرزش دست یا تشنج</a:t>
            </a:r>
          </a:p>
          <a:p>
            <a:pPr marL="514350" indent="-285750" algn="r" rtl="1">
              <a:lnSpc>
                <a:spcPct val="150000"/>
              </a:lnSpc>
              <a:buFont typeface="Arial" panose="020B0604020202020204" pitchFamily="34" charset="0"/>
              <a:buChar char="•"/>
            </a:pPr>
            <a:r>
              <a:rPr lang="fa-IR" dirty="0">
                <a:cs typeface="B Nazanin" panose="00000400000000000000" pitchFamily="2" charset="-78"/>
              </a:rPr>
              <a:t>آریتمی قلبی</a:t>
            </a:r>
          </a:p>
          <a:p>
            <a:pPr marL="514350" indent="-285750" algn="r" rtl="1">
              <a:lnSpc>
                <a:spcPct val="150000"/>
              </a:lnSpc>
              <a:buFont typeface="Arial" panose="020B0604020202020204" pitchFamily="34" charset="0"/>
              <a:buChar char="•"/>
            </a:pPr>
            <a:r>
              <a:rPr lang="fa-IR" dirty="0">
                <a:cs typeface="B Nazanin" panose="00000400000000000000" pitchFamily="2" charset="-78"/>
              </a:rPr>
              <a:t>تغییرات سریع فشارخون</a:t>
            </a:r>
          </a:p>
          <a:p>
            <a:pPr marL="514350" indent="-285750" algn="r" rtl="1">
              <a:lnSpc>
                <a:spcPct val="150000"/>
              </a:lnSpc>
              <a:buFont typeface="Arial" panose="020B0604020202020204" pitchFamily="34" charset="0"/>
              <a:buChar char="•"/>
            </a:pPr>
            <a:r>
              <a:rPr lang="fa-IR" dirty="0">
                <a:cs typeface="B Nazanin" panose="00000400000000000000" pitchFamily="2" charset="-78"/>
              </a:rPr>
              <a:t>شوک شدید و یا کاهش دمای شدید بدن که سبب کاهش جریان خون در سطح بدن می شود.</a:t>
            </a:r>
          </a:p>
          <a:p>
            <a:pPr marL="514350" indent="-285750" algn="r" rtl="1">
              <a:lnSpc>
                <a:spcPct val="150000"/>
              </a:lnSpc>
              <a:buFont typeface="Arial" panose="020B0604020202020204" pitchFamily="34" charset="0"/>
              <a:buChar char="•"/>
            </a:pPr>
            <a:r>
              <a:rPr lang="fa-IR" dirty="0">
                <a:cs typeface="B Nazanin" panose="00000400000000000000" pitchFamily="2" charset="-78"/>
              </a:rPr>
              <a:t>بر روی عضوی که دچار ادم زیاد است.</a:t>
            </a:r>
          </a:p>
          <a:p>
            <a:pPr marL="514350" indent="-285750" algn="r" rtl="1">
              <a:lnSpc>
                <a:spcPct val="150000"/>
              </a:lnSpc>
              <a:buFont typeface="Arial" panose="020B0604020202020204" pitchFamily="34" charset="0"/>
              <a:buChar char="•"/>
            </a:pPr>
            <a:r>
              <a:rPr lang="fa-IR" dirty="0">
                <a:cs typeface="B Nazanin" panose="00000400000000000000" pitchFamily="2" charset="-78"/>
              </a:rPr>
              <a:t>چاقی و وجود لایه ضخیم چربی بر روی اندام، نوسانات ناشی از شریان را کاهش می دهد.</a:t>
            </a:r>
          </a:p>
          <a:p>
            <a:pPr marL="514350" indent="-285750" algn="r" rtl="1">
              <a:lnSpc>
                <a:spcPct val="150000"/>
              </a:lnSpc>
              <a:buFont typeface="Arial" panose="020B0604020202020204" pitchFamily="34" charset="0"/>
              <a:buChar char="•"/>
            </a:pPr>
            <a:endParaRPr lang="fa-IR" dirty="0">
              <a:cs typeface="B Nazanin" panose="00000400000000000000" pitchFamily="2" charset="-78"/>
            </a:endParaRPr>
          </a:p>
          <a:p>
            <a:pPr marL="514350" indent="-285750" algn="r" rtl="1">
              <a:lnSpc>
                <a:spcPct val="115000"/>
              </a:lnSpc>
              <a:buFont typeface="Arial" panose="020B0604020202020204" pitchFamily="34" charset="0"/>
              <a:buChar char="•"/>
            </a:pPr>
            <a:endParaRPr lang="en-US" dirty="0">
              <a:cs typeface="B Nazanin" panose="00000400000000000000" pitchFamily="2" charset="-78"/>
            </a:endParaRPr>
          </a:p>
        </p:txBody>
      </p:sp>
    </p:spTree>
    <p:extLst>
      <p:ext uri="{BB962C8B-B14F-4D97-AF65-F5344CB8AC3E}">
        <p14:creationId xmlns:p14="http://schemas.microsoft.com/office/powerpoint/2010/main" val="2647223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en-US" sz="2800" b="1" dirty="0">
                <a:cs typeface="B Nazanin" panose="00000400000000000000" pitchFamily="2" charset="-78"/>
              </a:rPr>
              <a:t>Temp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684460" y="2124797"/>
            <a:ext cx="10986337" cy="2135200"/>
          </a:xfrm>
          <a:prstGeom prst="rect">
            <a:avLst/>
          </a:prstGeom>
          <a:noFill/>
        </p:spPr>
        <p:txBody>
          <a:bodyPr wrap="square">
            <a:spAutoFit/>
          </a:bodyPr>
          <a:lstStyle/>
          <a:p>
            <a:pPr marL="285750" indent="-285750" algn="r" rtl="1">
              <a:lnSpc>
                <a:spcPct val="150000"/>
              </a:lnSpc>
              <a:buFont typeface="Arial" panose="020B0604020202020204" pitchFamily="34" charset="0"/>
              <a:buChar char="•"/>
            </a:pPr>
            <a:r>
              <a:rPr lang="fa-IR" b="1" dirty="0">
                <a:solidFill>
                  <a:srgbClr val="000000"/>
                </a:solidFill>
                <a:cs typeface="B Nazanin" panose="00000400000000000000" pitchFamily="2" charset="-78"/>
              </a:rPr>
              <a:t>اندازه</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گيري دماي بدن بيمار به وسيله پرابي که داراي مقاومت متغير با دما (ترميستور) است، انجام مي</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شود. مقدار اين مقاومت به طور پيوسته توسط مانيتور اندازه</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گيري و دماي متناسب با آن نشان داده مي</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شود</a:t>
            </a:r>
            <a:r>
              <a:rPr lang="en-US" b="1" dirty="0">
                <a:solidFill>
                  <a:srgbClr val="000000"/>
                </a:solidFill>
                <a:cs typeface="B Nazanin" panose="00000400000000000000" pitchFamily="2" charset="-78"/>
              </a:rPr>
              <a:t>.</a:t>
            </a:r>
          </a:p>
          <a:p>
            <a:pPr marL="285750" indent="-285750" algn="r" rtl="1">
              <a:lnSpc>
                <a:spcPct val="150000"/>
              </a:lnSpc>
              <a:buFont typeface="Arial" panose="020B0604020202020204" pitchFamily="34" charset="0"/>
              <a:buChar char="•"/>
            </a:pPr>
            <a:endParaRPr lang="en-US" b="1" dirty="0">
              <a:solidFill>
                <a:srgbClr val="000000"/>
              </a:solidFill>
              <a:cs typeface="B Nazanin" panose="00000400000000000000" pitchFamily="2" charset="-78"/>
            </a:endParaRPr>
          </a:p>
          <a:p>
            <a:pPr marL="285750" indent="-285750" algn="r" rtl="1">
              <a:lnSpc>
                <a:spcPct val="150000"/>
              </a:lnSpc>
              <a:buFont typeface="Arial" panose="020B0604020202020204" pitchFamily="34" charset="0"/>
              <a:buChar char="•"/>
            </a:pPr>
            <a:r>
              <a:rPr lang="fa-IR" b="1" dirty="0">
                <a:solidFill>
                  <a:srgbClr val="000000"/>
                </a:solidFill>
                <a:cs typeface="B Nazanin" panose="00000400000000000000" pitchFamily="2" charset="-78"/>
              </a:rPr>
              <a:t>صحت دماهاي اندازه‌گيري شده توسط يک مقاومت مرجع داخل دستگاه که روي دماي </a:t>
            </a:r>
            <a:r>
              <a:rPr lang="en-US" b="1" dirty="0">
                <a:solidFill>
                  <a:srgbClr val="000000"/>
                </a:solidFill>
                <a:cs typeface="B Nazanin" panose="00000400000000000000" pitchFamily="2" charset="-78"/>
              </a:rPr>
              <a:t>37.1˚C</a:t>
            </a:r>
            <a:r>
              <a:rPr lang="fa-IR" b="1" dirty="0">
                <a:solidFill>
                  <a:srgbClr val="000000"/>
                </a:solidFill>
                <a:cs typeface="B Nazanin" panose="00000400000000000000" pitchFamily="2" charset="-78"/>
              </a:rPr>
              <a:t> کاليبره شده، هر دقيقه يکبار چک مي­شود.</a:t>
            </a:r>
            <a:endParaRPr lang="en-US" b="1" dirty="0">
              <a:solidFill>
                <a:srgbClr val="000000"/>
              </a:solidFill>
              <a:cs typeface="B Nazanin" panose="00000400000000000000" pitchFamily="2" charset="-78"/>
            </a:endParaRPr>
          </a:p>
          <a:p>
            <a:pPr algn="r" rtl="1">
              <a:lnSpc>
                <a:spcPct val="150000"/>
              </a:lnSpc>
            </a:pPr>
            <a:endParaRPr lang="fa-IR" b="1" dirty="0">
              <a:solidFill>
                <a:srgbClr val="000000"/>
              </a:solidFill>
              <a:cs typeface="B Nazanin" panose="00000400000000000000" pitchFamily="2" charset="-78"/>
            </a:endParaRPr>
          </a:p>
        </p:txBody>
      </p:sp>
      <p:graphicFrame>
        <p:nvGraphicFramePr>
          <p:cNvPr id="7" name="Table 6">
            <a:extLst>
              <a:ext uri="{FF2B5EF4-FFF2-40B4-BE49-F238E27FC236}">
                <a16:creationId xmlns:a16="http://schemas.microsoft.com/office/drawing/2014/main" id="{FA68A2EC-225E-6E50-22D6-87F8F0EAC3E9}"/>
              </a:ext>
            </a:extLst>
          </p:cNvPr>
          <p:cNvGraphicFramePr>
            <a:graphicFrameLocks noGrp="1"/>
          </p:cNvGraphicFramePr>
          <p:nvPr>
            <p:extLst>
              <p:ext uri="{D42A27DB-BD31-4B8C-83A1-F6EECF244321}">
                <p14:modId xmlns:p14="http://schemas.microsoft.com/office/powerpoint/2010/main" val="2235309057"/>
              </p:ext>
            </p:extLst>
          </p:nvPr>
        </p:nvGraphicFramePr>
        <p:xfrm>
          <a:off x="2654581" y="4249998"/>
          <a:ext cx="6867724" cy="1335175"/>
        </p:xfrm>
        <a:graphic>
          <a:graphicData uri="http://schemas.openxmlformats.org/drawingml/2006/table">
            <a:tbl>
              <a:tblPr rtl="1" firstRow="1" firstCol="1" bandRow="1">
                <a:tableStyleId>{5FD0F851-EC5A-4D38-B0AD-8093EC10F338}</a:tableStyleId>
              </a:tblPr>
              <a:tblGrid>
                <a:gridCol w="3433862">
                  <a:extLst>
                    <a:ext uri="{9D8B030D-6E8A-4147-A177-3AD203B41FA5}">
                      <a16:colId xmlns:a16="http://schemas.microsoft.com/office/drawing/2014/main" val="1640917169"/>
                    </a:ext>
                  </a:extLst>
                </a:gridCol>
                <a:gridCol w="3433862">
                  <a:extLst>
                    <a:ext uri="{9D8B030D-6E8A-4147-A177-3AD203B41FA5}">
                      <a16:colId xmlns:a16="http://schemas.microsoft.com/office/drawing/2014/main" val="3708881284"/>
                    </a:ext>
                  </a:extLst>
                </a:gridCol>
              </a:tblGrid>
              <a:tr h="267035">
                <a:tc gridSpan="2">
                  <a:txBody>
                    <a:bodyPr/>
                    <a:lstStyle/>
                    <a:p>
                      <a:pPr algn="r" rtl="1"/>
                      <a:r>
                        <a:rPr lang="fa-IR" sz="1400" dirty="0">
                          <a:effectLst/>
                          <a:cs typeface="B Nazanin" panose="00000400000000000000" pitchFamily="2" charset="-78"/>
                        </a:rPr>
                        <a:t>مشخصات </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hMerge="1">
                  <a:txBody>
                    <a:bodyPr/>
                    <a:lstStyle/>
                    <a:p>
                      <a:endParaRPr lang="en-US"/>
                    </a:p>
                  </a:txBody>
                  <a:tcPr/>
                </a:tc>
                <a:extLst>
                  <a:ext uri="{0D108BD9-81ED-4DB2-BD59-A6C34878D82A}">
                    <a16:rowId xmlns:a16="http://schemas.microsoft.com/office/drawing/2014/main" val="1660633315"/>
                  </a:ext>
                </a:extLst>
              </a:tr>
              <a:tr h="267035">
                <a:tc>
                  <a:txBody>
                    <a:bodyPr/>
                    <a:lstStyle/>
                    <a:p>
                      <a:pPr algn="r" rtl="1"/>
                      <a:r>
                        <a:rPr lang="fa-IR" sz="1400" dirty="0">
                          <a:effectLst/>
                          <a:cs typeface="B Nazanin" panose="00000400000000000000" pitchFamily="2" charset="-78"/>
                        </a:rPr>
                        <a:t>رنج اندازه­گيري وآلارم</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tabLst>
                          <a:tab pos="626745" algn="l"/>
                          <a:tab pos="1451610" algn="ctr"/>
                        </a:tabLst>
                      </a:pPr>
                      <a:r>
                        <a:rPr lang="en-US" sz="1400" dirty="0">
                          <a:effectLst/>
                          <a:cs typeface="B Nazanin" panose="00000400000000000000" pitchFamily="2" charset="-78"/>
                        </a:rPr>
                        <a:t>ºC</a:t>
                      </a:r>
                      <a:r>
                        <a:rPr lang="fa-IR" sz="1400" dirty="0">
                          <a:effectLst/>
                          <a:cs typeface="B Nazanin" panose="00000400000000000000" pitchFamily="2" charset="-78"/>
                        </a:rPr>
                        <a:t> 50-0</a:t>
                      </a:r>
                      <a:endParaRPr lang="en-US" sz="1200"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72655760"/>
                  </a:ext>
                </a:extLst>
              </a:tr>
              <a:tr h="267035">
                <a:tc>
                  <a:txBody>
                    <a:bodyPr/>
                    <a:lstStyle/>
                    <a:p>
                      <a:pPr algn="r" rtl="1"/>
                      <a:r>
                        <a:rPr lang="fa-IR" sz="1400" dirty="0">
                          <a:effectLst/>
                          <a:cs typeface="B Nazanin" panose="00000400000000000000" pitchFamily="2" charset="-78"/>
                        </a:rPr>
                        <a:t>دقت</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r>
                        <a:rPr lang="en-US" sz="1400" dirty="0">
                          <a:effectLst/>
                          <a:cs typeface="B Nazanin" panose="00000400000000000000" pitchFamily="2" charset="-78"/>
                        </a:rPr>
                        <a:t>ºC</a:t>
                      </a:r>
                      <a:r>
                        <a:rPr lang="fa-IR" sz="1400" dirty="0">
                          <a:effectLst/>
                          <a:cs typeface="B Nazanin" panose="00000400000000000000" pitchFamily="2" charset="-78"/>
                        </a:rPr>
                        <a:t> 2/ 0±</a:t>
                      </a:r>
                      <a:endParaRPr lang="en-US" sz="1200" dirty="0">
                        <a:effectLst/>
                        <a:latin typeface="+mn-lt"/>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840202814"/>
                  </a:ext>
                </a:extLst>
              </a:tr>
              <a:tr h="267035">
                <a:tc>
                  <a:txBody>
                    <a:bodyPr/>
                    <a:lstStyle/>
                    <a:p>
                      <a:pPr algn="r" rtl="1"/>
                      <a:r>
                        <a:rPr lang="fa-IR" sz="1400" dirty="0">
                          <a:effectLst/>
                          <a:cs typeface="B Nazanin" panose="00000400000000000000" pitchFamily="2" charset="-78"/>
                        </a:rPr>
                        <a:t> تأخير زماني  براي پراب </a:t>
                      </a:r>
                      <a:r>
                        <a:rPr lang="en-US" sz="1400" dirty="0">
                          <a:effectLst/>
                          <a:cs typeface="B Nazanin" panose="00000400000000000000" pitchFamily="2" charset="-78"/>
                        </a:rPr>
                        <a:t>Rectal/esophageal</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400" dirty="0">
                          <a:effectLst/>
                          <a:cs typeface="B Nazanin" panose="00000400000000000000" pitchFamily="2" charset="-78"/>
                        </a:rPr>
                        <a:t>50 ثانيه</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580161225"/>
                  </a:ext>
                </a:extLst>
              </a:tr>
              <a:tr h="267035">
                <a:tc>
                  <a:txBody>
                    <a:bodyPr/>
                    <a:lstStyle/>
                    <a:p>
                      <a:pPr algn="r" rtl="1"/>
                      <a:r>
                        <a:rPr lang="fa-IR" sz="1400" dirty="0">
                          <a:effectLst/>
                          <a:cs typeface="B Nazanin" panose="00000400000000000000" pitchFamily="2" charset="-78"/>
                        </a:rPr>
                        <a:t>تأخير زماني  براي پراب </a:t>
                      </a:r>
                      <a:r>
                        <a:rPr lang="en-US" sz="1400" dirty="0">
                          <a:effectLst/>
                          <a:cs typeface="B Nazanin" panose="00000400000000000000" pitchFamily="2" charset="-78"/>
                        </a:rPr>
                        <a:t>Skin</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r>
                        <a:rPr lang="fa-IR" sz="1400" dirty="0">
                          <a:effectLst/>
                          <a:cs typeface="B Nazanin" panose="00000400000000000000" pitchFamily="2" charset="-78"/>
                        </a:rPr>
                        <a:t>20 ثانيه</a:t>
                      </a:r>
                      <a:endParaRPr lang="en-US" sz="12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875837427"/>
                  </a:ext>
                </a:extLst>
              </a:tr>
            </a:tbl>
          </a:graphicData>
        </a:graphic>
      </p:graphicFrame>
    </p:spTree>
    <p:extLst>
      <p:ext uri="{BB962C8B-B14F-4D97-AF65-F5344CB8AC3E}">
        <p14:creationId xmlns:p14="http://schemas.microsoft.com/office/powerpoint/2010/main" val="3979402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7558482" y="1262828"/>
            <a:ext cx="3577904" cy="523220"/>
          </a:xfrm>
          <a:prstGeom prst="rect">
            <a:avLst/>
          </a:prstGeom>
          <a:noFill/>
        </p:spPr>
        <p:txBody>
          <a:bodyPr wrap="square">
            <a:spAutoFit/>
          </a:bodyPr>
          <a:lstStyle/>
          <a:p>
            <a:pPr algn="r" rtl="1"/>
            <a:r>
              <a:rPr lang="en-US" sz="2800" b="1" dirty="0">
                <a:cs typeface="B Nazanin" panose="00000400000000000000" pitchFamily="2" charset="-78"/>
              </a:rPr>
              <a:t>Check Point Temp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1005281" y="2817959"/>
            <a:ext cx="7828639" cy="2135200"/>
          </a:xfrm>
          <a:prstGeom prst="rect">
            <a:avLst/>
          </a:prstGeom>
          <a:noFill/>
        </p:spPr>
        <p:txBody>
          <a:bodyPr wrap="square">
            <a:spAutoFit/>
          </a:bodyPr>
          <a:lstStyle/>
          <a:p>
            <a:pPr marL="285750" indent="-285750" algn="r" rtl="1">
              <a:lnSpc>
                <a:spcPct val="150000"/>
              </a:lnSpc>
              <a:buFont typeface="Arial" panose="020B0604020202020204" pitchFamily="34" charset="0"/>
              <a:buChar char="•"/>
            </a:pPr>
            <a:r>
              <a:rPr lang="fa-IR" b="1" dirty="0">
                <a:solidFill>
                  <a:srgbClr val="000000"/>
                </a:solidFill>
                <a:cs typeface="B Nazanin" panose="00000400000000000000" pitchFamily="2" charset="-78"/>
              </a:rPr>
              <a:t>برای اندازه </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گیری دمای بدن بیمار از تب سنج </a:t>
            </a:r>
            <a:r>
              <a:rPr lang="en-US" b="1" dirty="0">
                <a:solidFill>
                  <a:srgbClr val="000000"/>
                </a:solidFill>
                <a:cs typeface="B Nazanin" panose="00000400000000000000" pitchFamily="2" charset="-78"/>
              </a:rPr>
              <a:t> </a:t>
            </a:r>
            <a:r>
              <a:rPr lang="en-US" b="1" dirty="0" err="1">
                <a:solidFill>
                  <a:srgbClr val="000000"/>
                </a:solidFill>
                <a:cs typeface="B Nazanin" panose="00000400000000000000" pitchFamily="2" charset="-78"/>
              </a:rPr>
              <a:t>ario</a:t>
            </a:r>
            <a:r>
              <a:rPr lang="fa-IR" b="1" dirty="0">
                <a:solidFill>
                  <a:srgbClr val="000000"/>
                </a:solidFill>
                <a:cs typeface="B Nazanin" panose="00000400000000000000" pitchFamily="2" charset="-78"/>
              </a:rPr>
              <a:t>نیز میتوان استفاده کرد، که به صورت یک ماژول جداگانه به کانکتور کناری دستگاه متصل می شود، و بعد از اندازه گیری،، و مقدار عددی آن دردر پنجره </a:t>
            </a:r>
            <a:r>
              <a:rPr lang="en-US" b="1" dirty="0">
                <a:solidFill>
                  <a:srgbClr val="000000"/>
                </a:solidFill>
                <a:cs typeface="B Nazanin" panose="00000400000000000000" pitchFamily="2" charset="-78"/>
              </a:rPr>
              <a:t> TEMP</a:t>
            </a:r>
            <a:r>
              <a:rPr lang="fa-IR" b="1" dirty="0">
                <a:solidFill>
                  <a:srgbClr val="000000"/>
                </a:solidFill>
                <a:cs typeface="B Nazanin" panose="00000400000000000000" pitchFamily="2" charset="-78"/>
              </a:rPr>
              <a:t>به عنوان </a:t>
            </a:r>
            <a:r>
              <a:rPr lang="en-US" b="1" dirty="0">
                <a:solidFill>
                  <a:srgbClr val="000000"/>
                </a:solidFill>
                <a:cs typeface="B Nazanin" panose="00000400000000000000" pitchFamily="2" charset="-78"/>
              </a:rPr>
              <a:t>T2 </a:t>
            </a:r>
            <a:r>
              <a:rPr lang="fa-IR" b="1" dirty="0">
                <a:solidFill>
                  <a:srgbClr val="000000"/>
                </a:solidFill>
                <a:cs typeface="B Nazanin" panose="00000400000000000000" pitchFamily="2" charset="-78"/>
              </a:rPr>
              <a:t>نمایش داده می شود.</a:t>
            </a:r>
            <a:endParaRPr lang="en-US" b="1" dirty="0">
              <a:solidFill>
                <a:srgbClr val="000000"/>
              </a:solidFill>
              <a:cs typeface="B Nazanin" panose="00000400000000000000" pitchFamily="2" charset="-78"/>
            </a:endParaRPr>
          </a:p>
          <a:p>
            <a:pPr marL="285750" indent="-285750" algn="r" rtl="1">
              <a:lnSpc>
                <a:spcPct val="150000"/>
              </a:lnSpc>
              <a:buFont typeface="Arial" panose="020B0604020202020204" pitchFamily="34" charset="0"/>
              <a:buChar char="•"/>
            </a:pPr>
            <a:endParaRPr lang="en-US" b="1" dirty="0">
              <a:solidFill>
                <a:srgbClr val="000000"/>
              </a:solidFill>
              <a:cs typeface="B Nazanin" panose="00000400000000000000" pitchFamily="2" charset="-78"/>
            </a:endParaRPr>
          </a:p>
          <a:p>
            <a:pPr marL="285750" indent="-285750" algn="r" rtl="1">
              <a:lnSpc>
                <a:spcPct val="150000"/>
              </a:lnSpc>
              <a:buFont typeface="Arial" panose="020B0604020202020204" pitchFamily="34" charset="0"/>
              <a:buChar char="•"/>
            </a:pPr>
            <a:r>
              <a:rPr lang="fa-IR" b="1" dirty="0">
                <a:solidFill>
                  <a:srgbClr val="000000"/>
                </a:solidFill>
                <a:cs typeface="B Nazanin" panose="00000400000000000000" pitchFamily="2" charset="-78"/>
              </a:rPr>
              <a:t>مقدار اندازه</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گیری شده توسط </a:t>
            </a:r>
            <a:r>
              <a:rPr lang="en-US" b="1" dirty="0" err="1">
                <a:solidFill>
                  <a:srgbClr val="000000"/>
                </a:solidFill>
                <a:cs typeface="B Nazanin" panose="00000400000000000000" pitchFamily="2" charset="-78"/>
              </a:rPr>
              <a:t>ario</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تا اندازه</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گیری بعدی بر روی صفحه نمایش باقی می</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ماند.</a:t>
            </a:r>
          </a:p>
        </p:txBody>
      </p:sp>
      <p:pic>
        <p:nvPicPr>
          <p:cNvPr id="9" name="Picture 8">
            <a:extLst>
              <a:ext uri="{FF2B5EF4-FFF2-40B4-BE49-F238E27FC236}">
                <a16:creationId xmlns:a16="http://schemas.microsoft.com/office/drawing/2014/main" id="{0680E09B-14AF-FE14-71D7-FB34A382A791}"/>
              </a:ext>
            </a:extLst>
          </p:cNvPr>
          <p:cNvPicPr>
            <a:picLocks noChangeAspect="1"/>
          </p:cNvPicPr>
          <p:nvPr/>
        </p:nvPicPr>
        <p:blipFill>
          <a:blip r:embed="rId3"/>
          <a:stretch>
            <a:fillRect/>
          </a:stretch>
        </p:blipFill>
        <p:spPr>
          <a:xfrm>
            <a:off x="9020057" y="2188775"/>
            <a:ext cx="2166662" cy="3393567"/>
          </a:xfrm>
          <a:prstGeom prst="rect">
            <a:avLst/>
          </a:prstGeom>
        </p:spPr>
      </p:pic>
    </p:spTree>
    <p:extLst>
      <p:ext uri="{BB962C8B-B14F-4D97-AF65-F5344CB8AC3E}">
        <p14:creationId xmlns:p14="http://schemas.microsoft.com/office/powerpoint/2010/main" val="54590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8296712" y="1262828"/>
            <a:ext cx="2839673"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TEMP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6" name="TextBox 5">
            <a:extLst>
              <a:ext uri="{FF2B5EF4-FFF2-40B4-BE49-F238E27FC236}">
                <a16:creationId xmlns:a16="http://schemas.microsoft.com/office/drawing/2014/main" id="{0699CD67-C006-357B-62B9-3FC8224E20C8}"/>
              </a:ext>
            </a:extLst>
          </p:cNvPr>
          <p:cNvSpPr txBox="1"/>
          <p:nvPr/>
        </p:nvSpPr>
        <p:spPr>
          <a:xfrm>
            <a:off x="819150" y="2087923"/>
            <a:ext cx="10317235" cy="392159"/>
          </a:xfrm>
          <a:prstGeom prst="rect">
            <a:avLst/>
          </a:prstGeom>
          <a:noFill/>
        </p:spPr>
        <p:txBody>
          <a:bodyPr wrap="square">
            <a:spAutoFit/>
          </a:bodyPr>
          <a:lstStyle/>
          <a:p>
            <a:pPr marL="342900" lvl="0" indent="-342900" algn="just" rtl="1">
              <a:lnSpc>
                <a:spcPct val="115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F2FDC0-6C06-5181-3B3F-597B9A4764BB}"/>
              </a:ext>
            </a:extLst>
          </p:cNvPr>
          <p:cNvSpPr txBox="1"/>
          <p:nvPr/>
        </p:nvSpPr>
        <p:spPr>
          <a:xfrm>
            <a:off x="889757" y="2087923"/>
            <a:ext cx="10412485" cy="3716146"/>
          </a:xfrm>
          <a:prstGeom prst="rect">
            <a:avLst/>
          </a:prstGeom>
          <a:noFill/>
        </p:spPr>
        <p:txBody>
          <a:bodyPr wrap="square">
            <a:spAutoFit/>
          </a:bodyPr>
          <a:lstStyle/>
          <a:p>
            <a:pPr marL="228600" algn="just" rtl="1">
              <a:lnSpc>
                <a:spcPct val="150000"/>
              </a:lnSpc>
            </a:pPr>
            <a:r>
              <a:rPr lang="fa-IR" dirty="0">
                <a:cs typeface="B Nazanin" panose="00000400000000000000" pitchFamily="2" charset="-78"/>
              </a:rPr>
              <a:t>•</a:t>
            </a:r>
            <a:r>
              <a:rPr lang="en-US" dirty="0">
                <a:cs typeface="B Nazanin" panose="00000400000000000000" pitchFamily="2" charset="-78"/>
              </a:rPr>
              <a:t>  </a:t>
            </a:r>
            <a:r>
              <a:rPr lang="fa-IR" dirty="0">
                <a:cs typeface="B Nazanin" panose="00000400000000000000" pitchFamily="2" charset="-78"/>
              </a:rPr>
              <a:t>از پراب های دمای مورد تأييد شرکت سازنده استفاده کنيد. پراب های دمای ديگر ممکن است باعث عدم عملکرد مناسب سيستم شود.</a:t>
            </a:r>
          </a:p>
          <a:p>
            <a:pPr marL="228600" algn="just" rtl="1">
              <a:lnSpc>
                <a:spcPct val="150000"/>
              </a:lnSpc>
            </a:pPr>
            <a:r>
              <a:rPr lang="fa-IR" dirty="0">
                <a:cs typeface="B Nazanin" panose="00000400000000000000" pitchFamily="2" charset="-78"/>
              </a:rPr>
              <a:t>•</a:t>
            </a:r>
            <a:r>
              <a:rPr lang="en-US" dirty="0">
                <a:cs typeface="B Nazanin" panose="00000400000000000000" pitchFamily="2" charset="-78"/>
              </a:rPr>
              <a:t>  </a:t>
            </a:r>
            <a:r>
              <a:rPr lang="fa-IR" dirty="0">
                <a:cs typeface="B Nazanin" panose="00000400000000000000" pitchFamily="2" charset="-78"/>
              </a:rPr>
              <a:t>استفاده همزمان دستگاه الکتروکوتر با پراب دما ميتواند باعث ايجاد سوختگي بيمار شود. در صورت امکان قبل از فعال کردن دستگاه کوتر و يا منبع</a:t>
            </a:r>
            <a:r>
              <a:rPr lang="en-US" dirty="0">
                <a:cs typeface="B Nazanin" panose="00000400000000000000" pitchFamily="2" charset="-78"/>
              </a:rPr>
              <a:t>RF </a:t>
            </a:r>
            <a:r>
              <a:rPr lang="fa-IR" dirty="0">
                <a:cs typeface="B Nazanin" panose="00000400000000000000" pitchFamily="2" charset="-78"/>
              </a:rPr>
              <a:t> ديگر، پراب را از بدن بيمار دور کنيد. اگر استفاده از اندازه</a:t>
            </a:r>
            <a:r>
              <a:rPr lang="en-US" dirty="0">
                <a:cs typeface="B Nazanin" panose="00000400000000000000" pitchFamily="2" charset="-78"/>
              </a:rPr>
              <a:t> </a:t>
            </a:r>
            <a:r>
              <a:rPr lang="fa-IR" dirty="0">
                <a:cs typeface="B Nazanin" panose="00000400000000000000" pitchFamily="2" charset="-78"/>
              </a:rPr>
              <a:t>گيري دما همزمان با دستگاه الکتروکوتر لازم است، براي کاهش خطر سوختگي تا حد امکان محل اندازهگيري دما را از مسير جريان </a:t>
            </a:r>
            <a:r>
              <a:rPr lang="en-US" dirty="0">
                <a:cs typeface="B Nazanin" panose="00000400000000000000" pitchFamily="2" charset="-78"/>
              </a:rPr>
              <a:t> RF</a:t>
            </a:r>
            <a:r>
              <a:rPr lang="fa-IR" dirty="0">
                <a:cs typeface="B Nazanin" panose="00000400000000000000" pitchFamily="2" charset="-78"/>
              </a:rPr>
              <a:t>به پليت بازگشتي دور کنيد.</a:t>
            </a:r>
          </a:p>
          <a:p>
            <a:pPr marL="228600" algn="just" rtl="1">
              <a:lnSpc>
                <a:spcPct val="150000"/>
              </a:lnSpc>
            </a:pPr>
            <a:r>
              <a:rPr lang="fa-IR" dirty="0">
                <a:cs typeface="B Nazanin" panose="00000400000000000000" pitchFamily="2" charset="-78"/>
              </a:rPr>
              <a:t>•</a:t>
            </a:r>
            <a:r>
              <a:rPr lang="en-US" dirty="0">
                <a:cs typeface="B Nazanin" panose="00000400000000000000" pitchFamily="2" charset="-78"/>
              </a:rPr>
              <a:t>  </a:t>
            </a:r>
            <a:r>
              <a:rPr lang="fa-IR" dirty="0">
                <a:cs typeface="B Nazanin" panose="00000400000000000000" pitchFamily="2" charset="-78"/>
              </a:rPr>
              <a:t>اگر پراب دما تحت فشار قرار داشته باشد، باعث صدمه مکانيکي آن ميشود.</a:t>
            </a:r>
          </a:p>
          <a:p>
            <a:pPr marL="228600" algn="just" rtl="1">
              <a:lnSpc>
                <a:spcPct val="150000"/>
              </a:lnSpc>
            </a:pPr>
            <a:r>
              <a:rPr lang="fa-IR" dirty="0">
                <a:cs typeface="B Nazanin" panose="00000400000000000000" pitchFamily="2" charset="-78"/>
              </a:rPr>
              <a:t>•  براي اندازه</a:t>
            </a:r>
            <a:r>
              <a:rPr lang="en-US" dirty="0">
                <a:cs typeface="B Nazanin" panose="00000400000000000000" pitchFamily="2" charset="-78"/>
              </a:rPr>
              <a:t> </a:t>
            </a:r>
            <a:r>
              <a:rPr lang="fa-IR" dirty="0">
                <a:cs typeface="B Nazanin" panose="00000400000000000000" pitchFamily="2" charset="-78"/>
              </a:rPr>
              <a:t>گيري دما مطمئن شويد که سمت فلزي پراب با بدن تماس داشته باشد.</a:t>
            </a:r>
          </a:p>
          <a:p>
            <a:pPr marL="228600" algn="just" rtl="1">
              <a:lnSpc>
                <a:spcPct val="150000"/>
              </a:lnSpc>
            </a:pPr>
            <a:r>
              <a:rPr lang="fa-IR" dirty="0">
                <a:cs typeface="B Nazanin" panose="00000400000000000000" pitchFamily="2" charset="-78"/>
              </a:rPr>
              <a:t>•  طول عمر پراب دما يک سال ميباشد و در صورتي که از پراب به خوبي استفاده شود دقت موردنظر در بيش از يک سال نيز حفظ ميشود. </a:t>
            </a:r>
          </a:p>
          <a:p>
            <a:pPr marL="514350" indent="-285750" algn="just" rtl="1">
              <a:lnSpc>
                <a:spcPct val="150000"/>
              </a:lnSpc>
              <a:buFont typeface="Arial" panose="020B0604020202020204" pitchFamily="34" charset="0"/>
              <a:buChar char="•"/>
            </a:pPr>
            <a:endParaRPr lang="fa-IR" dirty="0">
              <a:cs typeface="B Nazanin" panose="00000400000000000000" pitchFamily="2" charset="-78"/>
            </a:endParaRPr>
          </a:p>
          <a:p>
            <a:pPr marL="514350" indent="-285750" algn="just" rtl="1">
              <a:lnSpc>
                <a:spcPct val="115000"/>
              </a:lnSpc>
              <a:buFont typeface="Arial" panose="020B0604020202020204" pitchFamily="34" charset="0"/>
              <a:buChar char="•"/>
            </a:pPr>
            <a:endParaRPr lang="en-US" dirty="0">
              <a:cs typeface="B Nazanin" panose="00000400000000000000" pitchFamily="2" charset="-78"/>
            </a:endParaRPr>
          </a:p>
        </p:txBody>
      </p:sp>
    </p:spTree>
    <p:extLst>
      <p:ext uri="{BB962C8B-B14F-4D97-AF65-F5344CB8AC3E}">
        <p14:creationId xmlns:p14="http://schemas.microsoft.com/office/powerpoint/2010/main" val="53119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7D516-B005-8577-FFCB-ED61EFA5E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3" name="Rectangle 2">
            <a:extLst>
              <a:ext uri="{FF2B5EF4-FFF2-40B4-BE49-F238E27FC236}">
                <a16:creationId xmlns:a16="http://schemas.microsoft.com/office/drawing/2014/main" id="{C3933F67-9A93-58E7-9765-361D2C66AFCE}"/>
              </a:ext>
            </a:extLst>
          </p:cNvPr>
          <p:cNvSpPr>
            <a:spLocks noChangeArrowheads="1"/>
          </p:cNvSpPr>
          <p:nvPr/>
        </p:nvSpPr>
        <p:spPr bwMode="auto">
          <a:xfrm>
            <a:off x="6744749" y="1201724"/>
            <a:ext cx="44439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eaLnBrk="1" hangingPunct="1">
              <a:spcBef>
                <a:spcPct val="0"/>
              </a:spcBef>
              <a:buClrTx/>
              <a:buSzTx/>
              <a:buFontTx/>
              <a:buNone/>
            </a:pPr>
            <a:r>
              <a:rPr lang="fa-IR" altLang="en-US" sz="2400" dirty="0">
                <a:latin typeface="Arial" panose="020B0604020202020204" pitchFamily="34" charset="0"/>
                <a:cs typeface="B Titr" panose="00000700000000000000" pitchFamily="2" charset="-78"/>
              </a:rPr>
              <a:t>آشنايي با مانيتور </a:t>
            </a:r>
            <a:r>
              <a:rPr lang="en-US" altLang="en-US" sz="2800" b="1" dirty="0">
                <a:latin typeface="+mn-lt"/>
                <a:cs typeface="B Titr" panose="00000700000000000000" pitchFamily="2" charset="-78"/>
              </a:rPr>
              <a:t>ALBORZ B9</a:t>
            </a:r>
            <a:endParaRPr lang="en-US" altLang="en-US" sz="2800" b="1" dirty="0">
              <a:latin typeface="+mn-lt"/>
            </a:endParaRPr>
          </a:p>
        </p:txBody>
      </p:sp>
      <p:pic>
        <p:nvPicPr>
          <p:cNvPr id="28" name="Picture 27">
            <a:extLst>
              <a:ext uri="{FF2B5EF4-FFF2-40B4-BE49-F238E27FC236}">
                <a16:creationId xmlns:a16="http://schemas.microsoft.com/office/drawing/2014/main" id="{C5E05C95-CD13-FB49-6CD3-62B6ADD54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165" y="1857375"/>
            <a:ext cx="9890580" cy="4121075"/>
          </a:xfrm>
          <a:prstGeom prst="rect">
            <a:avLst/>
          </a:prstGeom>
        </p:spPr>
      </p:pic>
    </p:spTree>
    <p:extLst>
      <p:ext uri="{BB962C8B-B14F-4D97-AF65-F5344CB8AC3E}">
        <p14:creationId xmlns:p14="http://schemas.microsoft.com/office/powerpoint/2010/main" val="251486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979640" y="1262828"/>
            <a:ext cx="4156745" cy="523220"/>
          </a:xfrm>
          <a:prstGeom prst="rect">
            <a:avLst/>
          </a:prstGeom>
          <a:noFill/>
        </p:spPr>
        <p:txBody>
          <a:bodyPr wrap="square">
            <a:spAutoFit/>
          </a:bodyPr>
          <a:lstStyle/>
          <a:p>
            <a:pPr algn="r" rtl="1"/>
            <a:r>
              <a:rPr lang="en-US" sz="2800" b="1" dirty="0">
                <a:cs typeface="B Nazanin" panose="00000400000000000000" pitchFamily="2" charset="-78"/>
              </a:rPr>
              <a:t>IBP</a:t>
            </a:r>
            <a:r>
              <a:rPr lang="en-US" sz="2400" b="1" dirty="0">
                <a:solidFill>
                  <a:srgbClr val="000000"/>
                </a:solidFill>
                <a:cs typeface="B Nazanin" panose="00000400000000000000" pitchFamily="2" charset="-78"/>
              </a:rPr>
              <a:t> Invasive Blood Pressure</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684460" y="2124797"/>
            <a:ext cx="10986337" cy="888705"/>
          </a:xfrm>
          <a:prstGeom prst="rect">
            <a:avLst/>
          </a:prstGeom>
          <a:noFill/>
        </p:spPr>
        <p:txBody>
          <a:bodyPr wrap="square">
            <a:spAutoFit/>
          </a:bodyPr>
          <a:lstStyle/>
          <a:p>
            <a:pPr marL="285750" indent="-285750" algn="r" rtl="1">
              <a:lnSpc>
                <a:spcPct val="150000"/>
              </a:lnSpc>
              <a:buFont typeface="Arial" panose="020B0604020202020204" pitchFamily="34" charset="0"/>
              <a:buChar char="•"/>
            </a:pPr>
            <a:r>
              <a:rPr lang="fa-IR" b="1" dirty="0">
                <a:solidFill>
                  <a:srgbClr val="000000"/>
                </a:solidFill>
                <a:cs typeface="B Nazanin" panose="00000400000000000000" pitchFamily="2" charset="-78"/>
              </a:rPr>
              <a:t>فشار خون تهاجمی</a:t>
            </a:r>
            <a:r>
              <a:rPr lang="en-US" b="1" dirty="0">
                <a:solidFill>
                  <a:srgbClr val="000000"/>
                </a:solidFill>
                <a:cs typeface="B Nazanin" panose="00000400000000000000" pitchFamily="2" charset="-78"/>
              </a:rPr>
              <a:t>: </a:t>
            </a:r>
            <a:r>
              <a:rPr lang="fa-IR" b="1" dirty="0">
                <a:solidFill>
                  <a:srgbClr val="000000"/>
                </a:solidFill>
                <a:cs typeface="B Nazanin" panose="00000400000000000000" pitchFamily="2" charset="-78"/>
              </a:rPr>
              <a:t> پالس های فشار خون از طریق سوزن کانول و مایع استریل به سنسور (دیافراگم با قابلیت ارتجاع) منتقل و به سیگنال الکتریکی تبدیل می شوند</a:t>
            </a:r>
            <a:r>
              <a:rPr lang="en-US" b="1" dirty="0">
                <a:solidFill>
                  <a:srgbClr val="000000"/>
                </a:solidFill>
                <a:cs typeface="B Nazanin" panose="00000400000000000000" pitchFamily="2" charset="-78"/>
              </a:rPr>
              <a:t>.</a:t>
            </a:r>
          </a:p>
        </p:txBody>
      </p:sp>
      <p:pic>
        <p:nvPicPr>
          <p:cNvPr id="2050" name="Picture 2">
            <a:extLst>
              <a:ext uri="{FF2B5EF4-FFF2-40B4-BE49-F238E27FC236}">
                <a16:creationId xmlns:a16="http://schemas.microsoft.com/office/drawing/2014/main" id="{92746CD4-4FFD-0F9C-A233-E41FCB3ED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992" y="3186730"/>
            <a:ext cx="9845272" cy="270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31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979640" y="1262828"/>
            <a:ext cx="4156745" cy="369332"/>
          </a:xfrm>
          <a:prstGeom prst="rect">
            <a:avLst/>
          </a:prstGeom>
          <a:noFill/>
        </p:spPr>
        <p:txBody>
          <a:bodyPr wrap="square">
            <a:spAutoFit/>
          </a:bodyPr>
          <a:lstStyle/>
          <a:p>
            <a:pPr algn="r" rtl="1"/>
            <a:r>
              <a:rPr lang="fa-IR" sz="1800" b="1" kern="0" dirty="0">
                <a:effectLst/>
                <a:latin typeface="Times New Roman" panose="02020603050405020304" pitchFamily="18" charset="0"/>
                <a:ea typeface="Times New Roman" panose="02020603050405020304" pitchFamily="18" charset="0"/>
                <a:cs typeface="B Nazanin" panose="00000400000000000000" pitchFamily="2" charset="-78"/>
              </a:rPr>
              <a:t>نحوه اتصالات تجهیزات </a:t>
            </a:r>
            <a:r>
              <a:rPr lang="x-none" sz="1800" b="1" kern="0" dirty="0">
                <a:effectLst/>
                <a:latin typeface="Times New Roman" panose="02020603050405020304" pitchFamily="18" charset="0"/>
                <a:ea typeface="Times New Roman" panose="02020603050405020304" pitchFamily="18" charset="0"/>
                <a:cs typeface="B Nazanin" panose="00000400000000000000" pitchFamily="2" charset="-78"/>
              </a:rPr>
              <a:t>IBP</a:t>
            </a:r>
            <a:endParaRPr lang="en-US" sz="1800" b="1" kern="0" dirty="0">
              <a:effectLst/>
              <a:latin typeface="Times New Roman" panose="02020603050405020304" pitchFamily="18" charset="0"/>
              <a:ea typeface="Times New Roman" panose="02020603050405020304" pitchFamily="18" charset="0"/>
              <a:cs typeface="B Nazanin" panose="00000400000000000000" pitchFamily="2" charset="-78"/>
            </a:endParaRPr>
          </a:p>
        </p:txBody>
      </p:sp>
      <p:pic>
        <p:nvPicPr>
          <p:cNvPr id="3074" name="Picture 2">
            <a:extLst>
              <a:ext uri="{FF2B5EF4-FFF2-40B4-BE49-F238E27FC236}">
                <a16:creationId xmlns:a16="http://schemas.microsoft.com/office/drawing/2014/main" id="{A052A79E-590B-F932-62FC-86459EACA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82" y="2116143"/>
            <a:ext cx="5940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8CE0DCE-7C46-51FF-96F3-DE46CEF5219E}"/>
              </a:ext>
            </a:extLst>
          </p:cNvPr>
          <p:cNvSpPr txBox="1"/>
          <p:nvPr/>
        </p:nvSpPr>
        <p:spPr>
          <a:xfrm>
            <a:off x="4328720" y="2006283"/>
            <a:ext cx="7065242" cy="4212692"/>
          </a:xfrm>
          <a:prstGeom prst="rect">
            <a:avLst/>
          </a:prstGeom>
          <a:noFill/>
        </p:spPr>
        <p:txBody>
          <a:bodyPr wrap="square">
            <a:spAutoFit/>
          </a:bodyPr>
          <a:lstStyle/>
          <a:p>
            <a:pPr algn="r" rtl="1">
              <a:lnSpc>
                <a:spcPct val="150000"/>
              </a:lnSpc>
            </a:pPr>
            <a:r>
              <a:rPr lang="fa-IR" b="1" dirty="0">
                <a:solidFill>
                  <a:srgbClr val="000000"/>
                </a:solidFill>
                <a:cs typeface="B Nazanin" panose="00000400000000000000" pitchFamily="2" charset="-78"/>
              </a:rPr>
              <a:t>1- کابل ترنسديوسر را به کانکتور مورد نظر خود در سيستم وصل کنيد.</a:t>
            </a:r>
          </a:p>
          <a:p>
            <a:pPr algn="r" rtl="1">
              <a:lnSpc>
                <a:spcPct val="150000"/>
              </a:lnSpc>
            </a:pPr>
            <a:r>
              <a:rPr lang="fa-IR" b="1" dirty="0">
                <a:solidFill>
                  <a:srgbClr val="000000"/>
                </a:solidFill>
                <a:cs typeface="B Nazanin" panose="00000400000000000000" pitchFamily="2" charset="-78"/>
              </a:rPr>
              <a:t>2- مايع نرمال سالين را با فشار درون شيلنگ و ترنسديوسر بفرستيد </a:t>
            </a:r>
          </a:p>
          <a:p>
            <a:pPr algn="r" rtl="1">
              <a:lnSpc>
                <a:spcPct val="150000"/>
              </a:lnSpc>
            </a:pPr>
            <a:r>
              <a:rPr lang="fa-IR" b="1" dirty="0">
                <a:solidFill>
                  <a:srgbClr val="000000"/>
                </a:solidFill>
                <a:cs typeface="B Nazanin" panose="00000400000000000000" pitchFamily="2" charset="-78"/>
              </a:rPr>
              <a:t>     و مطمئن شويد که حباب هوا درون شيلنگ وجود ندارد.</a:t>
            </a:r>
          </a:p>
          <a:p>
            <a:pPr algn="r" rtl="1">
              <a:lnSpc>
                <a:spcPct val="150000"/>
              </a:lnSpc>
            </a:pPr>
            <a:r>
              <a:rPr lang="fa-IR" b="1" dirty="0">
                <a:solidFill>
                  <a:srgbClr val="000000"/>
                </a:solidFill>
                <a:cs typeface="B Nazanin" panose="00000400000000000000" pitchFamily="2" charset="-78"/>
              </a:rPr>
              <a:t>3- کاتتر را به شيلنگ وصل کنيد و مطمئن شويد که </a:t>
            </a:r>
          </a:p>
          <a:p>
            <a:pPr algn="r" rtl="1">
              <a:lnSpc>
                <a:spcPct val="150000"/>
              </a:lnSpc>
            </a:pPr>
            <a:r>
              <a:rPr lang="fa-IR" b="1" dirty="0">
                <a:solidFill>
                  <a:srgbClr val="000000"/>
                </a:solidFill>
                <a:cs typeface="B Nazanin" panose="00000400000000000000" pitchFamily="2" charset="-78"/>
              </a:rPr>
              <a:t>      درون کاتتر و ترنسديوسر، هوا وجود ندارد. </a:t>
            </a:r>
          </a:p>
          <a:p>
            <a:pPr algn="r" rtl="1">
              <a:lnSpc>
                <a:spcPct val="150000"/>
              </a:lnSpc>
            </a:pPr>
            <a:r>
              <a:rPr lang="fa-IR" b="1" dirty="0">
                <a:solidFill>
                  <a:srgbClr val="000000"/>
                </a:solidFill>
                <a:cs typeface="B Nazanin" panose="00000400000000000000" pitchFamily="2" charset="-78"/>
              </a:rPr>
              <a:t>4- ترنسديوسر را در محلي هم سطح قلب بيمار قرار دهيد.</a:t>
            </a:r>
          </a:p>
          <a:p>
            <a:pPr algn="r" rtl="1">
              <a:lnSpc>
                <a:spcPct val="150000"/>
              </a:lnSpc>
            </a:pPr>
            <a:r>
              <a:rPr lang="fa-IR" b="1" dirty="0">
                <a:solidFill>
                  <a:srgbClr val="000000"/>
                </a:solidFill>
                <a:cs typeface="B Nazanin" panose="00000400000000000000" pitchFamily="2" charset="-78"/>
              </a:rPr>
              <a:t>5- مطمئن شويد که نام </a:t>
            </a:r>
            <a:r>
              <a:rPr lang="en-US" b="1" dirty="0">
                <a:solidFill>
                  <a:srgbClr val="000000"/>
                </a:solidFill>
                <a:cs typeface="B Nazanin" panose="00000400000000000000" pitchFamily="2" charset="-78"/>
              </a:rPr>
              <a:t>Label </a:t>
            </a:r>
            <a:r>
              <a:rPr lang="fa-IR" b="1" dirty="0">
                <a:solidFill>
                  <a:srgbClr val="000000"/>
                </a:solidFill>
                <a:cs typeface="B Nazanin" panose="00000400000000000000" pitchFamily="2" charset="-78"/>
              </a:rPr>
              <a:t>را مناسب انتخاب کرده ايد.</a:t>
            </a:r>
          </a:p>
          <a:p>
            <a:pPr algn="r" rtl="1">
              <a:lnSpc>
                <a:spcPct val="150000"/>
              </a:lnSpc>
            </a:pPr>
            <a:r>
              <a:rPr lang="fa-IR" b="1" dirty="0">
                <a:solidFill>
                  <a:srgbClr val="000000"/>
                </a:solidFill>
                <a:cs typeface="B Nazanin" panose="00000400000000000000" pitchFamily="2" charset="-78"/>
              </a:rPr>
              <a:t>6- ترنسديوسر را </a:t>
            </a:r>
            <a:r>
              <a:rPr lang="en-US" b="1" dirty="0">
                <a:solidFill>
                  <a:srgbClr val="000000"/>
                </a:solidFill>
                <a:cs typeface="B Nazanin" panose="00000400000000000000" pitchFamily="2" charset="-78"/>
              </a:rPr>
              <a:t>Zero </a:t>
            </a:r>
            <a:r>
              <a:rPr lang="fa-IR" b="1" dirty="0">
                <a:solidFill>
                  <a:srgbClr val="000000"/>
                </a:solidFill>
                <a:cs typeface="B Nazanin" panose="00000400000000000000" pitchFamily="2" charset="-78"/>
              </a:rPr>
              <a:t> کنيد.</a:t>
            </a:r>
          </a:p>
          <a:p>
            <a:pPr algn="r" rtl="1">
              <a:lnSpc>
                <a:spcPct val="150000"/>
              </a:lnSpc>
            </a:pPr>
            <a:r>
              <a:rPr lang="fa-IR" b="1" dirty="0">
                <a:solidFill>
                  <a:srgbClr val="000000"/>
                </a:solidFill>
                <a:cs typeface="B Nazanin" panose="00000400000000000000" pitchFamily="2" charset="-78"/>
              </a:rPr>
              <a:t>7- بعد از انجام موفق </a:t>
            </a:r>
            <a:r>
              <a:rPr lang="en-US" b="1" dirty="0">
                <a:solidFill>
                  <a:srgbClr val="000000"/>
                </a:solidFill>
                <a:cs typeface="B Nazanin" panose="00000400000000000000" pitchFamily="2" charset="-78"/>
              </a:rPr>
              <a:t>zeroing </a:t>
            </a:r>
            <a:r>
              <a:rPr lang="fa-IR" b="1" dirty="0">
                <a:solidFill>
                  <a:srgbClr val="000000"/>
                </a:solidFill>
                <a:cs typeface="B Nazanin" panose="00000400000000000000" pitchFamily="2" charset="-78"/>
              </a:rPr>
              <a:t> شیر سه طرفه را از سمت هوا بسته</a:t>
            </a:r>
          </a:p>
          <a:p>
            <a:pPr algn="r" rtl="1">
              <a:lnSpc>
                <a:spcPct val="150000"/>
              </a:lnSpc>
            </a:pPr>
            <a:r>
              <a:rPr lang="fa-IR" b="1" dirty="0">
                <a:solidFill>
                  <a:srgbClr val="000000"/>
                </a:solidFill>
                <a:cs typeface="B Nazanin" panose="00000400000000000000" pitchFamily="2" charset="-78"/>
              </a:rPr>
              <a:t> و به سمت بیمار باز کنید.</a:t>
            </a:r>
          </a:p>
        </p:txBody>
      </p:sp>
    </p:spTree>
    <p:extLst>
      <p:ext uri="{BB962C8B-B14F-4D97-AF65-F5344CB8AC3E}">
        <p14:creationId xmlns:p14="http://schemas.microsoft.com/office/powerpoint/2010/main" val="415403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979640" y="1262828"/>
            <a:ext cx="4156745" cy="369332"/>
          </a:xfrm>
          <a:prstGeom prst="rect">
            <a:avLst/>
          </a:prstGeom>
          <a:noFill/>
        </p:spPr>
        <p:txBody>
          <a:bodyPr wrap="square">
            <a:spAutoFit/>
          </a:bodyPr>
          <a:lstStyle/>
          <a:p>
            <a:pPr algn="r" rtl="1"/>
            <a:r>
              <a:rPr lang="fa-IR" sz="1800" b="1" dirty="0">
                <a:effectLst/>
                <a:latin typeface="Times New Roman" panose="02020603050405020304" pitchFamily="18" charset="0"/>
                <a:ea typeface="Times New Roman" panose="02020603050405020304" pitchFamily="18" charset="0"/>
                <a:cs typeface="B Nazanin" panose="00000400000000000000" pitchFamily="2" charset="-78"/>
              </a:rPr>
              <a:t>تنظیم محل اندازه گیری </a:t>
            </a:r>
            <a:r>
              <a:rPr lang="en-US" sz="1800" b="1" dirty="0">
                <a:effectLst/>
                <a:latin typeface="Times New Roman" panose="02020603050405020304" pitchFamily="18" charset="0"/>
                <a:ea typeface="Times New Roman" panose="02020603050405020304" pitchFamily="18" charset="0"/>
                <a:cs typeface="B Nazanin" panose="00000400000000000000" pitchFamily="2" charset="-78"/>
              </a:rPr>
              <a:t>IBP</a:t>
            </a:r>
            <a:r>
              <a:rPr lang="fa-IR" sz="1800" b="1" kern="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b="1" kern="0" dirty="0">
              <a:effectLst/>
              <a:latin typeface="Times New Roman" panose="02020603050405020304" pitchFamily="18" charset="0"/>
              <a:ea typeface="Times New Roman" panose="02020603050405020304" pitchFamily="18" charset="0"/>
              <a:cs typeface="B Nazanin" panose="00000400000000000000" pitchFamily="2" charset="-78"/>
            </a:endParaRPr>
          </a:p>
        </p:txBody>
      </p:sp>
      <p:graphicFrame>
        <p:nvGraphicFramePr>
          <p:cNvPr id="2" name="Table 1">
            <a:extLst>
              <a:ext uri="{FF2B5EF4-FFF2-40B4-BE49-F238E27FC236}">
                <a16:creationId xmlns:a16="http://schemas.microsoft.com/office/drawing/2014/main" id="{BC43EFEA-683C-A235-CE81-BD7E21EE7859}"/>
              </a:ext>
            </a:extLst>
          </p:cNvPr>
          <p:cNvGraphicFramePr>
            <a:graphicFrameLocks noGrp="1"/>
          </p:cNvGraphicFramePr>
          <p:nvPr>
            <p:extLst>
              <p:ext uri="{D42A27DB-BD31-4B8C-83A1-F6EECF244321}">
                <p14:modId xmlns:p14="http://schemas.microsoft.com/office/powerpoint/2010/main" val="3020149719"/>
              </p:ext>
            </p:extLst>
          </p:nvPr>
        </p:nvGraphicFramePr>
        <p:xfrm>
          <a:off x="1603171" y="2391231"/>
          <a:ext cx="4889908" cy="2768000"/>
        </p:xfrm>
        <a:graphic>
          <a:graphicData uri="http://schemas.openxmlformats.org/drawingml/2006/table">
            <a:tbl>
              <a:tblPr firstRow="1" firstCol="1" lastRow="1" lastCol="1" bandRow="1" bandCol="1">
                <a:tableStyleId>{C4B1156A-380E-4F78-BDF5-A606A8083BF9}</a:tableStyleId>
              </a:tblPr>
              <a:tblGrid>
                <a:gridCol w="3086275">
                  <a:extLst>
                    <a:ext uri="{9D8B030D-6E8A-4147-A177-3AD203B41FA5}">
                      <a16:colId xmlns:a16="http://schemas.microsoft.com/office/drawing/2014/main" val="160538503"/>
                    </a:ext>
                  </a:extLst>
                </a:gridCol>
                <a:gridCol w="1803633">
                  <a:extLst>
                    <a:ext uri="{9D8B030D-6E8A-4147-A177-3AD203B41FA5}">
                      <a16:colId xmlns:a16="http://schemas.microsoft.com/office/drawing/2014/main" val="2585285037"/>
                    </a:ext>
                  </a:extLst>
                </a:gridCol>
              </a:tblGrid>
              <a:tr h="451978">
                <a:tc>
                  <a:txBody>
                    <a:bodyPr/>
                    <a:lstStyle/>
                    <a:p>
                      <a:pPr algn="l" rtl="1">
                        <a:lnSpc>
                          <a:spcPts val="1530"/>
                        </a:lnSpc>
                      </a:pPr>
                      <a:r>
                        <a:rPr lang="en-US" sz="1400" dirty="0">
                          <a:solidFill>
                            <a:schemeClr val="accent4">
                              <a:lumMod val="75000"/>
                            </a:schemeClr>
                          </a:solidFill>
                          <a:effectLst/>
                        </a:rPr>
                        <a:t>Label</a:t>
                      </a:r>
                      <a:endParaRPr lang="en-US" sz="1400" dirty="0">
                        <a:solidFill>
                          <a:schemeClr val="accent4">
                            <a:lumMod val="75000"/>
                          </a:schemeClr>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algn="r" rtl="1">
                        <a:lnSpc>
                          <a:spcPts val="1530"/>
                        </a:lnSpc>
                      </a:pPr>
                      <a:r>
                        <a:rPr lang="fa-IR" sz="1400" b="1" dirty="0">
                          <a:solidFill>
                            <a:schemeClr val="accent4">
                              <a:lumMod val="75000"/>
                            </a:schemeClr>
                          </a:solidFill>
                          <a:effectLst/>
                          <a:cs typeface="B Nazanin" panose="00000400000000000000" pitchFamily="2" charset="-78"/>
                        </a:rPr>
                        <a:t>توضيح</a:t>
                      </a:r>
                      <a:endParaRPr lang="en-US" sz="1400" b="1" dirty="0">
                        <a:solidFill>
                          <a:schemeClr val="accent4">
                            <a:lumMod val="75000"/>
                          </a:schemeClr>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extLst>
                  <a:ext uri="{0D108BD9-81ED-4DB2-BD59-A6C34878D82A}">
                    <a16:rowId xmlns:a16="http://schemas.microsoft.com/office/drawing/2014/main" val="1403219351"/>
                  </a:ext>
                </a:extLst>
              </a:tr>
              <a:tr h="287954">
                <a:tc>
                  <a:txBody>
                    <a:bodyPr/>
                    <a:lstStyle/>
                    <a:p>
                      <a:pPr algn="l" rtl="1">
                        <a:lnSpc>
                          <a:spcPts val="1530"/>
                        </a:lnSpc>
                      </a:pPr>
                      <a:r>
                        <a:rPr lang="en-US" sz="1400" dirty="0">
                          <a:effectLst/>
                        </a:rPr>
                        <a:t>IBP      (Invasive Blood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خون تهاجمي</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558108246"/>
                  </a:ext>
                </a:extLst>
              </a:tr>
              <a:tr h="261710">
                <a:tc>
                  <a:txBody>
                    <a:bodyPr/>
                    <a:lstStyle/>
                    <a:p>
                      <a:pPr algn="l" rtl="1">
                        <a:lnSpc>
                          <a:spcPts val="1530"/>
                        </a:lnSpc>
                      </a:pPr>
                      <a:r>
                        <a:rPr lang="en-US" sz="1400" dirty="0">
                          <a:effectLst/>
                        </a:rPr>
                        <a:t>ART    (Arterial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خون شرياني</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348421280"/>
                  </a:ext>
                </a:extLst>
              </a:tr>
              <a:tr h="251503">
                <a:tc>
                  <a:txBody>
                    <a:bodyPr/>
                    <a:lstStyle/>
                    <a:p>
                      <a:pPr algn="l" rtl="1">
                        <a:lnSpc>
                          <a:spcPts val="1530"/>
                        </a:lnSpc>
                      </a:pPr>
                      <a:r>
                        <a:rPr lang="en-US" sz="1400" dirty="0">
                          <a:effectLst/>
                        </a:rPr>
                        <a:t>LVP    (Left Ventricular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بطن چپ</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85739462"/>
                  </a:ext>
                </a:extLst>
              </a:tr>
              <a:tr h="314197">
                <a:tc>
                  <a:txBody>
                    <a:bodyPr/>
                    <a:lstStyle/>
                    <a:p>
                      <a:pPr algn="l" rtl="1">
                        <a:lnSpc>
                          <a:spcPts val="1530"/>
                        </a:lnSpc>
                      </a:pPr>
                      <a:r>
                        <a:rPr lang="en-US" sz="1400" dirty="0">
                          <a:effectLst/>
                        </a:rPr>
                        <a:t>PAP    (Pulmonary Artery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شريان ريوي</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052670632"/>
                  </a:ext>
                </a:extLst>
              </a:tr>
              <a:tr h="201568">
                <a:tc>
                  <a:txBody>
                    <a:bodyPr/>
                    <a:lstStyle/>
                    <a:p>
                      <a:pPr algn="l" rtl="1">
                        <a:lnSpc>
                          <a:spcPts val="1530"/>
                        </a:lnSpc>
                      </a:pPr>
                      <a:r>
                        <a:rPr lang="en-US" sz="1400" dirty="0">
                          <a:effectLst/>
                        </a:rPr>
                        <a:t>RVP    (Right Ventricular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بطن راست </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306430537"/>
                  </a:ext>
                </a:extLst>
              </a:tr>
              <a:tr h="201568">
                <a:tc>
                  <a:txBody>
                    <a:bodyPr/>
                    <a:lstStyle/>
                    <a:p>
                      <a:pPr algn="l" rtl="1">
                        <a:lnSpc>
                          <a:spcPts val="1530"/>
                        </a:lnSpc>
                      </a:pPr>
                      <a:r>
                        <a:rPr lang="en-US" sz="1400" dirty="0">
                          <a:effectLst/>
                        </a:rPr>
                        <a:t>CVP    (Central Venous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سياهرگ اصلي</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493057560"/>
                  </a:ext>
                </a:extLst>
              </a:tr>
              <a:tr h="234737">
                <a:tc>
                  <a:txBody>
                    <a:bodyPr/>
                    <a:lstStyle/>
                    <a:p>
                      <a:pPr algn="l" rtl="1">
                        <a:lnSpc>
                          <a:spcPts val="1530"/>
                        </a:lnSpc>
                      </a:pPr>
                      <a:r>
                        <a:rPr lang="en-US" sz="1400" dirty="0">
                          <a:effectLst/>
                        </a:rPr>
                        <a:t>LAP    (Left Atrial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دهليز چپ</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376557464"/>
                  </a:ext>
                </a:extLst>
              </a:tr>
              <a:tr h="301075">
                <a:tc>
                  <a:txBody>
                    <a:bodyPr/>
                    <a:lstStyle/>
                    <a:p>
                      <a:pPr algn="l" rtl="1">
                        <a:lnSpc>
                          <a:spcPts val="1530"/>
                        </a:lnSpc>
                      </a:pPr>
                      <a:r>
                        <a:rPr lang="en-US" sz="1400" dirty="0">
                          <a:effectLst/>
                        </a:rPr>
                        <a:t>RAP    (Right Atrial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دهليز راست </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491025438"/>
                  </a:ext>
                </a:extLst>
              </a:tr>
              <a:tr h="261710">
                <a:tc>
                  <a:txBody>
                    <a:bodyPr/>
                    <a:lstStyle/>
                    <a:p>
                      <a:pPr algn="l" rtl="1">
                        <a:lnSpc>
                          <a:spcPts val="1530"/>
                        </a:lnSpc>
                      </a:pPr>
                      <a:r>
                        <a:rPr lang="en-US" sz="1400" dirty="0">
                          <a:effectLst/>
                        </a:rPr>
                        <a:t>ICP      (Intracranial Pressure)</a:t>
                      </a:r>
                      <a:endParaRPr lang="en-US" sz="1400"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tc>
                  <a:txBody>
                    <a:bodyPr/>
                    <a:lstStyle/>
                    <a:p>
                      <a:pPr algn="r" rtl="1">
                        <a:lnSpc>
                          <a:spcPts val="1530"/>
                        </a:lnSpc>
                      </a:pPr>
                      <a:r>
                        <a:rPr lang="fa-IR" sz="1400" b="1" dirty="0">
                          <a:effectLst/>
                          <a:cs typeface="B Nazanin" panose="00000400000000000000" pitchFamily="2" charset="-78"/>
                        </a:rPr>
                        <a:t>فشار داخل جمجمه</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tc>
                <a:extLst>
                  <a:ext uri="{0D108BD9-81ED-4DB2-BD59-A6C34878D82A}">
                    <a16:rowId xmlns:a16="http://schemas.microsoft.com/office/drawing/2014/main" val="2243552497"/>
                  </a:ext>
                </a:extLst>
              </a:tr>
            </a:tbl>
          </a:graphicData>
        </a:graphic>
      </p:graphicFrame>
      <p:sp>
        <p:nvSpPr>
          <p:cNvPr id="7" name="TextBox 6">
            <a:extLst>
              <a:ext uri="{FF2B5EF4-FFF2-40B4-BE49-F238E27FC236}">
                <a16:creationId xmlns:a16="http://schemas.microsoft.com/office/drawing/2014/main" id="{A4763C09-5946-EE7D-2BD9-31A45CEBC8CB}"/>
              </a:ext>
            </a:extLst>
          </p:cNvPr>
          <p:cNvSpPr txBox="1"/>
          <p:nvPr/>
        </p:nvSpPr>
        <p:spPr>
          <a:xfrm>
            <a:off x="6882622" y="2802376"/>
            <a:ext cx="4547377" cy="1442703"/>
          </a:xfrm>
          <a:prstGeom prst="rect">
            <a:avLst/>
          </a:prstGeom>
          <a:noFill/>
        </p:spPr>
        <p:txBody>
          <a:bodyPr wrap="square">
            <a:spAutoFit/>
          </a:bodyPr>
          <a:lstStyle/>
          <a:p>
            <a:pPr marL="228600" algn="r" rtl="1">
              <a:lnSpc>
                <a:spcPct val="150000"/>
              </a:lnSpc>
            </a:pPr>
            <a:r>
              <a:rPr lang="ar-SA" sz="1800" dirty="0">
                <a:effectLst/>
                <a:ea typeface="Times New Roman" panose="02020603050405020304" pitchFamily="18" charset="0"/>
                <a:cs typeface="B Titr" panose="00000700000000000000" pitchFamily="2" charset="-78"/>
              </a:rPr>
              <a:t>با توجه به ليبل </a:t>
            </a:r>
            <a:r>
              <a:rPr lang="fa-IR" sz="1800" dirty="0">
                <a:effectLst/>
                <a:ea typeface="Times New Roman" panose="02020603050405020304" pitchFamily="18" charset="0"/>
                <a:cs typeface="B Titr" panose="00000700000000000000" pitchFamily="2" charset="-78"/>
              </a:rPr>
              <a:t>انتخاب شده، الگوريتم اندازه­گيري</a:t>
            </a:r>
          </a:p>
          <a:p>
            <a:pPr marL="228600" algn="r" rtl="1">
              <a:lnSpc>
                <a:spcPct val="150000"/>
              </a:lnSpc>
            </a:pPr>
            <a:r>
              <a:rPr lang="en-US" sz="2400" b="1" dirty="0">
                <a:effectLst/>
                <a:ea typeface="Times New Roman" panose="02020603050405020304" pitchFamily="18" charset="0"/>
                <a:cs typeface="B Titr" panose="00000700000000000000" pitchFamily="2" charset="-78"/>
              </a:rPr>
              <a:t>IBP</a:t>
            </a:r>
            <a:r>
              <a:rPr lang="fa-IR" sz="1800" dirty="0">
                <a:effectLst/>
                <a:ea typeface="Times New Roman" panose="02020603050405020304" pitchFamily="18" charset="0"/>
                <a:cs typeface="B Titr" panose="00000700000000000000" pitchFamily="2" charset="-78"/>
              </a:rPr>
              <a:t> تغيير مي­کند. بنابراين انتخاب ليبل نامناسب،</a:t>
            </a:r>
          </a:p>
          <a:p>
            <a:pPr marL="228600" algn="r" rtl="1">
              <a:lnSpc>
                <a:spcPct val="150000"/>
              </a:lnSpc>
            </a:pPr>
            <a:r>
              <a:rPr lang="fa-IR" sz="1800" dirty="0">
                <a:effectLst/>
                <a:ea typeface="Times New Roman" panose="02020603050405020304" pitchFamily="18" charset="0"/>
                <a:cs typeface="B Titr" panose="00000700000000000000" pitchFamily="2" charset="-78"/>
              </a:rPr>
              <a:t> ممکن است دقت اندازه­گيري را کاهش دهد.</a:t>
            </a:r>
            <a:endParaRPr lang="en-US" sz="1600" dirty="0">
              <a:effectLst/>
              <a:ea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69557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25300" y="1262828"/>
            <a:ext cx="4811086" cy="523220"/>
          </a:xfrm>
          <a:prstGeom prst="rect">
            <a:avLst/>
          </a:prstGeom>
          <a:noFill/>
        </p:spPr>
        <p:txBody>
          <a:bodyPr wrap="square">
            <a:spAutoFit/>
          </a:bodyPr>
          <a:lstStyle/>
          <a:p>
            <a:pPr algn="r" rtl="1"/>
            <a:r>
              <a:rPr lang="en-US" sz="2800" b="1" dirty="0">
                <a:cs typeface="B Nazanin" panose="00000400000000000000" pitchFamily="2" charset="-78"/>
              </a:rPr>
              <a:t>PPV: Pulse Pressure Variation</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684460" y="2124797"/>
            <a:ext cx="10986337" cy="2277547"/>
          </a:xfrm>
          <a:prstGeom prst="rect">
            <a:avLst/>
          </a:prstGeom>
          <a:noFill/>
        </p:spPr>
        <p:txBody>
          <a:bodyPr wrap="square">
            <a:spAutoFit/>
          </a:bodyPr>
          <a:lstStyle/>
          <a:p>
            <a:pPr marL="285750" indent="-285750" algn="r" rtl="1">
              <a:lnSpc>
                <a:spcPct val="150000"/>
              </a:lnSpc>
              <a:buFont typeface="Arial" panose="020B0604020202020204" pitchFamily="34" charset="0"/>
              <a:buChar char="•"/>
            </a:pPr>
            <a:r>
              <a:rPr lang="fa-IR" sz="1600" b="1" dirty="0">
                <a:solidFill>
                  <a:srgbClr val="000000"/>
                </a:solidFill>
                <a:cs typeface="B Nazanin" panose="00000400000000000000" pitchFamily="2" charset="-78"/>
              </a:rPr>
              <a:t>شاخص دینامیک نوسانات فشار پالس می باشد و برای تشخیص وضعیت حجم مایعات و بهینه سازی آن در بیماران تحت تهویه مکانیکی (در جراحی قلب و یا در بخش مراقبت های ویژه ) استفاده می شود. این شاخص از روی شکل موج آرتریال (لیبل:</a:t>
            </a:r>
            <a:r>
              <a:rPr lang="en-US" sz="1600" b="1" dirty="0">
                <a:solidFill>
                  <a:srgbClr val="000000"/>
                </a:solidFill>
                <a:cs typeface="B Nazanin" panose="00000400000000000000" pitchFamily="2" charset="-78"/>
              </a:rPr>
              <a:t>ART) </a:t>
            </a:r>
            <a:r>
              <a:rPr lang="fa-IR" sz="1600" b="1" dirty="0">
                <a:solidFill>
                  <a:srgbClr val="000000"/>
                </a:solidFill>
                <a:cs typeface="B Nazanin" panose="00000400000000000000" pitchFamily="2" charset="-78"/>
              </a:rPr>
              <a:t>و به صورت ضربان به ضربان به دست می آید. </a:t>
            </a:r>
            <a:endParaRPr lang="en-US" sz="1600" b="1" dirty="0">
              <a:solidFill>
                <a:srgbClr val="000000"/>
              </a:solidFill>
              <a:cs typeface="B Nazanin" panose="00000400000000000000" pitchFamily="2" charset="-78"/>
            </a:endParaRPr>
          </a:p>
          <a:p>
            <a:pPr marL="285750" indent="-285750" algn="r" rtl="1">
              <a:lnSpc>
                <a:spcPct val="150000"/>
              </a:lnSpc>
              <a:buFont typeface="Arial" panose="020B0604020202020204" pitchFamily="34" charset="0"/>
              <a:buChar char="•"/>
            </a:pPr>
            <a:endParaRPr lang="fa-IR" sz="1600" b="1" dirty="0">
              <a:solidFill>
                <a:srgbClr val="000000"/>
              </a:solidFill>
              <a:cs typeface="B Nazanin" panose="00000400000000000000" pitchFamily="2" charset="-78"/>
            </a:endParaRPr>
          </a:p>
          <a:p>
            <a:pPr marL="285750" indent="-285750" algn="r" rtl="1">
              <a:lnSpc>
                <a:spcPct val="150000"/>
              </a:lnSpc>
              <a:buFont typeface="Arial" panose="020B0604020202020204" pitchFamily="34" charset="0"/>
              <a:buChar char="•"/>
            </a:pPr>
            <a:r>
              <a:rPr lang="fa-IR" sz="1600" b="1" dirty="0">
                <a:solidFill>
                  <a:srgbClr val="000000"/>
                </a:solidFill>
                <a:cs typeface="B Nazanin" panose="00000400000000000000" pitchFamily="2" charset="-78"/>
              </a:rPr>
              <a:t>فشار پالس (</a:t>
            </a:r>
            <a:r>
              <a:rPr lang="en-US" sz="1600" b="1" dirty="0">
                <a:solidFill>
                  <a:srgbClr val="000000"/>
                </a:solidFill>
                <a:cs typeface="B Nazanin" panose="00000400000000000000" pitchFamily="2" charset="-78"/>
              </a:rPr>
              <a:t>Pulse Pressure) </a:t>
            </a:r>
            <a:r>
              <a:rPr lang="fa-IR" sz="1600" b="1" dirty="0">
                <a:solidFill>
                  <a:srgbClr val="000000"/>
                </a:solidFill>
                <a:cs typeface="B Nazanin" panose="00000400000000000000" pitchFamily="2" charset="-78"/>
              </a:rPr>
              <a:t>تفاضل مقدار فشار سیستول از دیاستول برای یک ضربان می باشد. تغییرات فشار پالس به شکل تفاضل بیشترین فشار پالس از کمترین فشار پالس و تقسیم بر میانگین این دو، تعریف می شود. میانگین تغییرات فشار پالس در طی دوره های 30 ثانیه ای محاسبه می شود. مقدارعددی </a:t>
            </a:r>
            <a:r>
              <a:rPr lang="en-US" sz="1600" b="1" dirty="0">
                <a:solidFill>
                  <a:srgbClr val="000000"/>
                </a:solidFill>
                <a:cs typeface="B Nazanin" panose="00000400000000000000" pitchFamily="2" charset="-78"/>
              </a:rPr>
              <a:t>PPV </a:t>
            </a:r>
            <a:r>
              <a:rPr lang="fa-IR" sz="1600" b="1" dirty="0">
                <a:solidFill>
                  <a:srgbClr val="000000"/>
                </a:solidFill>
                <a:cs typeface="B Nazanin" panose="00000400000000000000" pitchFamily="2" charset="-78"/>
              </a:rPr>
              <a:t>برای بیماران با حجم مایع نرمال، 15 درصد می باشد.</a:t>
            </a:r>
          </a:p>
        </p:txBody>
      </p:sp>
      <p:pic>
        <p:nvPicPr>
          <p:cNvPr id="6146" name="Picture 2">
            <a:extLst>
              <a:ext uri="{FF2B5EF4-FFF2-40B4-BE49-F238E27FC236}">
                <a16:creationId xmlns:a16="http://schemas.microsoft.com/office/drawing/2014/main" id="{56530E49-7980-52C8-B2D9-32FBF28B7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353" y="4402344"/>
            <a:ext cx="46513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5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25300" y="1262828"/>
            <a:ext cx="4811086" cy="523220"/>
          </a:xfrm>
          <a:prstGeom prst="rect">
            <a:avLst/>
          </a:prstGeom>
          <a:noFill/>
        </p:spPr>
        <p:txBody>
          <a:bodyPr wrap="square">
            <a:spAutoFit/>
          </a:bodyPr>
          <a:lstStyle/>
          <a:p>
            <a:pPr algn="r" rtl="1"/>
            <a:r>
              <a:rPr lang="en-US" sz="2800" b="1" dirty="0">
                <a:cs typeface="B Nazanin" panose="00000400000000000000" pitchFamily="2" charset="-78"/>
              </a:rPr>
              <a:t>ART CATH.DISCONNECT ALM</a:t>
            </a:r>
          </a:p>
        </p:txBody>
      </p:sp>
      <p:sp>
        <p:nvSpPr>
          <p:cNvPr id="3" name="TextBox 2">
            <a:extLst>
              <a:ext uri="{FF2B5EF4-FFF2-40B4-BE49-F238E27FC236}">
                <a16:creationId xmlns:a16="http://schemas.microsoft.com/office/drawing/2014/main" id="{D8CE0DCE-7C46-51FF-96F3-DE46CEF5219E}"/>
              </a:ext>
            </a:extLst>
          </p:cNvPr>
          <p:cNvSpPr txBox="1"/>
          <p:nvPr/>
        </p:nvSpPr>
        <p:spPr>
          <a:xfrm>
            <a:off x="602831" y="1948628"/>
            <a:ext cx="10986337" cy="3016210"/>
          </a:xfrm>
          <a:prstGeom prst="rect">
            <a:avLst/>
          </a:prstGeom>
          <a:noFill/>
        </p:spPr>
        <p:txBody>
          <a:bodyPr wrap="square">
            <a:spAutoFit/>
          </a:bodyPr>
          <a:lstStyle/>
          <a:p>
            <a:pPr algn="r" rtl="1">
              <a:lnSpc>
                <a:spcPct val="150000"/>
              </a:lnSpc>
            </a:pPr>
            <a:r>
              <a:rPr lang="fa-IR" sz="1600" b="1" dirty="0">
                <a:solidFill>
                  <a:srgbClr val="000000"/>
                </a:solidFill>
                <a:cs typeface="B Nazanin" panose="00000400000000000000" pitchFamily="2" charset="-78"/>
              </a:rPr>
              <a:t>•  در این قسمت می توانید آلارم مربوط به قطع شدن کتتر شریانی را فعال / غیر فعال کنید بدین منظور:</a:t>
            </a:r>
          </a:p>
          <a:p>
            <a:pPr algn="r" rtl="1">
              <a:lnSpc>
                <a:spcPct val="150000"/>
              </a:lnSpc>
            </a:pPr>
            <a:r>
              <a:rPr lang="fa-IR" sz="1600" b="1" dirty="0">
                <a:solidFill>
                  <a:srgbClr val="000000"/>
                </a:solidFill>
                <a:cs typeface="B Nazanin" panose="00000400000000000000" pitchFamily="2" charset="-78"/>
              </a:rPr>
              <a:t>•  وارد پنجره ی تنظیمات </a:t>
            </a:r>
            <a:r>
              <a:rPr lang="en-US" sz="1600" b="1" dirty="0">
                <a:solidFill>
                  <a:srgbClr val="000000"/>
                </a:solidFill>
                <a:cs typeface="B Nazanin" panose="00000400000000000000" pitchFamily="2" charset="-78"/>
              </a:rPr>
              <a:t>IBP </a:t>
            </a:r>
            <a:r>
              <a:rPr lang="fa-IR" sz="1600" b="1" dirty="0">
                <a:solidFill>
                  <a:srgbClr val="000000"/>
                </a:solidFill>
                <a:cs typeface="B Nazanin" panose="00000400000000000000" pitchFamily="2" charset="-78"/>
              </a:rPr>
              <a:t>شوید.</a:t>
            </a:r>
          </a:p>
          <a:p>
            <a:pPr algn="r" rtl="1">
              <a:lnSpc>
                <a:spcPct val="150000"/>
              </a:lnSpc>
            </a:pPr>
            <a:r>
              <a:rPr lang="fa-IR" sz="1600" b="1" dirty="0">
                <a:solidFill>
                  <a:srgbClr val="000000"/>
                </a:solidFill>
                <a:cs typeface="B Nazanin" panose="00000400000000000000" pitchFamily="2" charset="-78"/>
              </a:rPr>
              <a:t>•  گزینه ی </a:t>
            </a:r>
            <a:r>
              <a:rPr lang="en-US" sz="1600" b="1" dirty="0">
                <a:solidFill>
                  <a:srgbClr val="000000"/>
                </a:solidFill>
                <a:cs typeface="B Nazanin" panose="00000400000000000000" pitchFamily="2" charset="-78"/>
              </a:rPr>
              <a:t>ART CATH. DISCONNECT ALM</a:t>
            </a:r>
            <a:r>
              <a:rPr lang="fa-IR" sz="1600" b="1" dirty="0">
                <a:solidFill>
                  <a:srgbClr val="000000"/>
                </a:solidFill>
                <a:cs typeface="B Nazanin" panose="00000400000000000000" pitchFamily="2" charset="-78"/>
              </a:rPr>
              <a:t> را </a:t>
            </a:r>
            <a:r>
              <a:rPr lang="en-US" sz="1600" b="1" dirty="0">
                <a:solidFill>
                  <a:srgbClr val="000000"/>
                </a:solidFill>
                <a:cs typeface="B Nazanin" panose="00000400000000000000" pitchFamily="2" charset="-78"/>
              </a:rPr>
              <a:t>“On”</a:t>
            </a:r>
            <a:r>
              <a:rPr lang="fa-IR" sz="1600" b="1" dirty="0">
                <a:solidFill>
                  <a:srgbClr val="000000"/>
                </a:solidFill>
                <a:cs typeface="B Nazanin" panose="00000400000000000000" pitchFamily="2" charset="-78"/>
              </a:rPr>
              <a:t> </a:t>
            </a:r>
            <a:r>
              <a:rPr lang="en-US" sz="1600" b="1" dirty="0">
                <a:solidFill>
                  <a:srgbClr val="000000"/>
                </a:solidFill>
                <a:cs typeface="B Nazanin" panose="00000400000000000000" pitchFamily="2" charset="-78"/>
              </a:rPr>
              <a:t> </a:t>
            </a:r>
            <a:r>
              <a:rPr lang="fa-IR" sz="1600" b="1" dirty="0">
                <a:solidFill>
                  <a:srgbClr val="000000"/>
                </a:solidFill>
                <a:cs typeface="B Nazanin" panose="00000400000000000000" pitchFamily="2" charset="-78"/>
              </a:rPr>
              <a:t>کنید. با فعال شدن این آلارم اگر در طول اندازه گیری فشار شریانی کاتتر از بیمار جدا شود، </a:t>
            </a:r>
          </a:p>
          <a:p>
            <a:pPr algn="r" rtl="1">
              <a:lnSpc>
                <a:spcPct val="150000"/>
              </a:lnSpc>
            </a:pPr>
            <a:r>
              <a:rPr lang="fa-IR" sz="1600" b="1" dirty="0">
                <a:solidFill>
                  <a:srgbClr val="000000"/>
                </a:solidFill>
                <a:cs typeface="B Nazanin" panose="00000400000000000000" pitchFamily="2" charset="-78"/>
              </a:rPr>
              <a:t>    در بازه ی زمانی حداکثر 10 ثانیه، آلارمی با عنوان </a:t>
            </a:r>
            <a:r>
              <a:rPr lang="en-US" sz="1600" b="1" dirty="0">
                <a:solidFill>
                  <a:srgbClr val="000000"/>
                </a:solidFill>
                <a:cs typeface="B Nazanin" panose="00000400000000000000" pitchFamily="2" charset="-78"/>
              </a:rPr>
              <a:t>IBP CATHETER DISCONNECT </a:t>
            </a:r>
            <a:r>
              <a:rPr lang="fa-IR" sz="1600" b="1" dirty="0">
                <a:solidFill>
                  <a:srgbClr val="000000"/>
                </a:solidFill>
                <a:cs typeface="B Nazanin" panose="00000400000000000000" pitchFamily="2" charset="-78"/>
              </a:rPr>
              <a:t> با سطح 1 در بدساید فعال می شود. </a:t>
            </a:r>
          </a:p>
          <a:p>
            <a:pPr algn="r" rtl="1">
              <a:lnSpc>
                <a:spcPct val="150000"/>
              </a:lnSpc>
            </a:pPr>
            <a:endParaRPr lang="fa-IR" sz="1600" b="1" dirty="0">
              <a:solidFill>
                <a:srgbClr val="000000"/>
              </a:solidFill>
              <a:cs typeface="B Nazanin" panose="00000400000000000000" pitchFamily="2" charset="-78"/>
            </a:endParaRPr>
          </a:p>
          <a:p>
            <a:pPr algn="r" rtl="1">
              <a:lnSpc>
                <a:spcPct val="150000"/>
              </a:lnSpc>
            </a:pPr>
            <a:r>
              <a:rPr lang="fa-IR" sz="1600" b="1" dirty="0">
                <a:solidFill>
                  <a:srgbClr val="000000"/>
                </a:solidFill>
                <a:cs typeface="B Nazanin" panose="00000400000000000000" pitchFamily="2" charset="-78"/>
              </a:rPr>
              <a:t>علائم مربوط به قطع کاتتر به این شرح می باشد:  افت شدید فشار اتفاق می افتد. </a:t>
            </a:r>
          </a:p>
          <a:p>
            <a:pPr algn="r" rtl="1">
              <a:lnSpc>
                <a:spcPct val="150000"/>
              </a:lnSpc>
            </a:pPr>
            <a:r>
              <a:rPr lang="fa-IR" sz="1600" b="1" dirty="0">
                <a:solidFill>
                  <a:srgbClr val="000000"/>
                </a:solidFill>
                <a:cs typeface="B Nazanin" panose="00000400000000000000" pitchFamily="2" charset="-78"/>
              </a:rPr>
              <a:t>•   سیگنال</a:t>
            </a:r>
            <a:r>
              <a:rPr lang="en-US" sz="1600" b="1" dirty="0">
                <a:solidFill>
                  <a:srgbClr val="000000"/>
                </a:solidFill>
                <a:cs typeface="B Nazanin" panose="00000400000000000000" pitchFamily="2" charset="-78"/>
              </a:rPr>
              <a:t>IBP</a:t>
            </a:r>
            <a:r>
              <a:rPr lang="fa-IR" sz="1600" b="1" dirty="0">
                <a:solidFill>
                  <a:srgbClr val="000000"/>
                </a:solidFill>
                <a:cs typeface="B Nazanin" panose="00000400000000000000" pitchFamily="2" charset="-78"/>
              </a:rPr>
              <a:t> </a:t>
            </a:r>
            <a:r>
              <a:rPr lang="en-US" sz="1600" b="1" dirty="0">
                <a:solidFill>
                  <a:srgbClr val="000000"/>
                </a:solidFill>
                <a:cs typeface="B Nazanin" panose="00000400000000000000" pitchFamily="2" charset="-78"/>
              </a:rPr>
              <a:t> </a:t>
            </a:r>
            <a:r>
              <a:rPr lang="fa-IR" sz="1600" b="1" dirty="0">
                <a:solidFill>
                  <a:srgbClr val="000000"/>
                </a:solidFill>
                <a:cs typeface="B Nazanin" panose="00000400000000000000" pitchFamily="2" charset="-78"/>
              </a:rPr>
              <a:t>استاتیک شده و عدد </a:t>
            </a:r>
            <a:r>
              <a:rPr lang="en-US" sz="1600" b="1" dirty="0">
                <a:solidFill>
                  <a:srgbClr val="000000"/>
                </a:solidFill>
                <a:cs typeface="B Nazanin" panose="00000400000000000000" pitchFamily="2" charset="-78"/>
              </a:rPr>
              <a:t>MEAN </a:t>
            </a:r>
            <a:r>
              <a:rPr lang="fa-IR" sz="1600" b="1" dirty="0">
                <a:solidFill>
                  <a:srgbClr val="000000"/>
                </a:solidFill>
                <a:cs typeface="B Nazanin" panose="00000400000000000000" pitchFamily="2" charset="-78"/>
              </a:rPr>
              <a:t> کمتر از</a:t>
            </a:r>
            <a:r>
              <a:rPr lang="en-US" sz="1600" b="1" dirty="0">
                <a:solidFill>
                  <a:srgbClr val="000000"/>
                </a:solidFill>
                <a:cs typeface="B Nazanin" panose="00000400000000000000" pitchFamily="2" charset="-78"/>
              </a:rPr>
              <a:t>10mmhg </a:t>
            </a:r>
            <a:r>
              <a:rPr lang="fa-IR" sz="1600" b="1" dirty="0">
                <a:solidFill>
                  <a:srgbClr val="000000"/>
                </a:solidFill>
                <a:cs typeface="B Nazanin" panose="00000400000000000000" pitchFamily="2" charset="-78"/>
              </a:rPr>
              <a:t> می شود. </a:t>
            </a:r>
          </a:p>
          <a:p>
            <a:pPr algn="r" rtl="1">
              <a:lnSpc>
                <a:spcPct val="150000"/>
              </a:lnSpc>
            </a:pPr>
            <a:r>
              <a:rPr lang="fa-IR" sz="1600" b="1" dirty="0">
                <a:solidFill>
                  <a:srgbClr val="000000"/>
                </a:solidFill>
                <a:cs typeface="B Nazanin" panose="00000400000000000000" pitchFamily="2" charset="-78"/>
              </a:rPr>
              <a:t>•   نمایش عملکرد قلب متوقف شده و سیگنال به شکل خط صاف در می آید. </a:t>
            </a:r>
          </a:p>
        </p:txBody>
      </p:sp>
      <p:sp>
        <p:nvSpPr>
          <p:cNvPr id="6" name="TextBox 5">
            <a:extLst>
              <a:ext uri="{FF2B5EF4-FFF2-40B4-BE49-F238E27FC236}">
                <a16:creationId xmlns:a16="http://schemas.microsoft.com/office/drawing/2014/main" id="{A30C509C-78E0-482D-1C29-F6B3D1383137}"/>
              </a:ext>
            </a:extLst>
          </p:cNvPr>
          <p:cNvSpPr txBox="1"/>
          <p:nvPr/>
        </p:nvSpPr>
        <p:spPr>
          <a:xfrm>
            <a:off x="1619074" y="5201610"/>
            <a:ext cx="9685090" cy="473206"/>
          </a:xfrm>
          <a:prstGeom prst="rect">
            <a:avLst/>
          </a:prstGeom>
          <a:noFill/>
        </p:spPr>
        <p:txBody>
          <a:bodyPr wrap="square">
            <a:spAutoFit/>
          </a:bodyPr>
          <a:lstStyle/>
          <a:p>
            <a:pPr algn="r" rtl="1">
              <a:lnSpc>
                <a:spcPct val="150000"/>
              </a:lnSpc>
            </a:pPr>
            <a:r>
              <a:rPr lang="fa-IR" sz="1400" dirty="0">
                <a:solidFill>
                  <a:schemeClr val="accent5">
                    <a:lumMod val="50000"/>
                  </a:schemeClr>
                </a:solidFill>
                <a:effectLst/>
                <a:ea typeface="Times New Roman" panose="02020603050405020304" pitchFamily="18" charset="0"/>
                <a:cs typeface="B Titr" panose="00000700000000000000" pitchFamily="2" charset="-78"/>
              </a:rPr>
              <a:t>برای فعال شدن آلارم قطع کاتتر، لیبل باید بر روی </a:t>
            </a:r>
            <a:r>
              <a:rPr lang="en-US" b="1" dirty="0">
                <a:solidFill>
                  <a:schemeClr val="accent5">
                    <a:lumMod val="50000"/>
                  </a:schemeClr>
                </a:solidFill>
                <a:effectLst/>
                <a:ea typeface="Times New Roman" panose="02020603050405020304" pitchFamily="18" charset="0"/>
                <a:cs typeface="B Titr" panose="00000700000000000000" pitchFamily="2" charset="-78"/>
              </a:rPr>
              <a:t>ART</a:t>
            </a:r>
            <a:r>
              <a:rPr lang="en-US" sz="1400" dirty="0">
                <a:solidFill>
                  <a:schemeClr val="accent5">
                    <a:lumMod val="50000"/>
                  </a:schemeClr>
                </a:solidFill>
                <a:effectLst/>
                <a:ea typeface="Times New Roman" panose="02020603050405020304" pitchFamily="18" charset="0"/>
                <a:cs typeface="B Titr" panose="00000700000000000000" pitchFamily="2" charset="-78"/>
              </a:rPr>
              <a:t> </a:t>
            </a:r>
            <a:r>
              <a:rPr lang="fa-IR" sz="1400" dirty="0">
                <a:solidFill>
                  <a:schemeClr val="accent5">
                    <a:lumMod val="50000"/>
                  </a:schemeClr>
                </a:solidFill>
                <a:effectLst/>
                <a:ea typeface="Times New Roman" panose="02020603050405020304" pitchFamily="18" charset="0"/>
                <a:cs typeface="B Titr" panose="00000700000000000000" pitchFamily="2" charset="-78"/>
              </a:rPr>
              <a:t>یا </a:t>
            </a:r>
            <a:r>
              <a:rPr lang="en-US" b="1" dirty="0">
                <a:solidFill>
                  <a:schemeClr val="accent5">
                    <a:lumMod val="50000"/>
                  </a:schemeClr>
                </a:solidFill>
                <a:effectLst/>
                <a:ea typeface="Times New Roman" panose="02020603050405020304" pitchFamily="18" charset="0"/>
                <a:cs typeface="B Titr" panose="00000700000000000000" pitchFamily="2" charset="-78"/>
              </a:rPr>
              <a:t>IBP</a:t>
            </a:r>
            <a:r>
              <a:rPr lang="fa-IR" b="1" dirty="0">
                <a:solidFill>
                  <a:schemeClr val="accent5">
                    <a:lumMod val="50000"/>
                  </a:schemeClr>
                </a:solidFill>
                <a:effectLst/>
                <a:ea typeface="Times New Roman" panose="02020603050405020304" pitchFamily="18" charset="0"/>
                <a:cs typeface="B Titr" panose="00000700000000000000" pitchFamily="2" charset="-78"/>
              </a:rPr>
              <a:t>  </a:t>
            </a:r>
            <a:r>
              <a:rPr lang="en-US" sz="1400" dirty="0">
                <a:solidFill>
                  <a:schemeClr val="accent5">
                    <a:lumMod val="50000"/>
                  </a:schemeClr>
                </a:solidFill>
                <a:effectLst/>
                <a:ea typeface="Times New Roman" panose="02020603050405020304" pitchFamily="18" charset="0"/>
                <a:cs typeface="B Titr" panose="00000700000000000000" pitchFamily="2" charset="-78"/>
              </a:rPr>
              <a:t> </a:t>
            </a:r>
            <a:r>
              <a:rPr lang="fa-IR" sz="1400" dirty="0">
                <a:solidFill>
                  <a:schemeClr val="accent5">
                    <a:lumMod val="50000"/>
                  </a:schemeClr>
                </a:solidFill>
                <a:effectLst/>
                <a:ea typeface="Times New Roman" panose="02020603050405020304" pitchFamily="18" charset="0"/>
                <a:cs typeface="B Titr" panose="00000700000000000000" pitchFamily="2" charset="-78"/>
              </a:rPr>
              <a:t>قرار بگیرد و گزینه ی</a:t>
            </a:r>
            <a:r>
              <a:rPr lang="fa-IR" b="1" dirty="0">
                <a:solidFill>
                  <a:schemeClr val="accent5">
                    <a:lumMod val="50000"/>
                  </a:schemeClr>
                </a:solidFill>
                <a:effectLst/>
                <a:ea typeface="Times New Roman" panose="02020603050405020304" pitchFamily="18" charset="0"/>
                <a:cs typeface="B Titr" panose="00000700000000000000" pitchFamily="2" charset="-78"/>
              </a:rPr>
              <a:t> </a:t>
            </a:r>
            <a:r>
              <a:rPr lang="en-US" b="1" dirty="0">
                <a:solidFill>
                  <a:schemeClr val="accent5">
                    <a:lumMod val="50000"/>
                  </a:schemeClr>
                </a:solidFill>
                <a:effectLst/>
                <a:ea typeface="Times New Roman" panose="02020603050405020304" pitchFamily="18" charset="0"/>
                <a:cs typeface="B Titr" panose="00000700000000000000" pitchFamily="2" charset="-78"/>
              </a:rPr>
              <a:t>ART CATH DISCONNECT</a:t>
            </a:r>
            <a:r>
              <a:rPr lang="fa-IR" sz="1400" dirty="0">
                <a:solidFill>
                  <a:schemeClr val="accent5">
                    <a:lumMod val="50000"/>
                  </a:schemeClr>
                </a:solidFill>
                <a:effectLst/>
                <a:ea typeface="Times New Roman" panose="02020603050405020304" pitchFamily="18" charset="0"/>
                <a:cs typeface="B Titr" panose="00000700000000000000" pitchFamily="2" charset="-78"/>
              </a:rPr>
              <a:t> به صورت </a:t>
            </a:r>
            <a:r>
              <a:rPr lang="en-US" b="1" dirty="0">
                <a:solidFill>
                  <a:schemeClr val="accent5">
                    <a:lumMod val="50000"/>
                  </a:schemeClr>
                </a:solidFill>
                <a:effectLst/>
                <a:ea typeface="Times New Roman" panose="02020603050405020304" pitchFamily="18" charset="0"/>
                <a:cs typeface="B Titr" panose="00000700000000000000" pitchFamily="2" charset="-78"/>
              </a:rPr>
              <a:t>ON</a:t>
            </a:r>
            <a:r>
              <a:rPr lang="fa-IR" sz="1400" dirty="0">
                <a:solidFill>
                  <a:schemeClr val="accent5">
                    <a:lumMod val="50000"/>
                  </a:schemeClr>
                </a:solidFill>
                <a:effectLst/>
                <a:ea typeface="Times New Roman" panose="02020603050405020304" pitchFamily="18" charset="0"/>
                <a:cs typeface="B Titr" panose="00000700000000000000" pitchFamily="2" charset="-78"/>
              </a:rPr>
              <a:t> قرار بگیرد.</a:t>
            </a:r>
            <a:endParaRPr lang="en-US" sz="1400" dirty="0">
              <a:solidFill>
                <a:schemeClr val="accent5">
                  <a:lumMod val="50000"/>
                </a:schemeClr>
              </a:solidFill>
              <a:effectLst/>
              <a:ea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107256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25300" y="1262828"/>
            <a:ext cx="4811086"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IBP</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602831" y="1948628"/>
            <a:ext cx="11091422" cy="3724096"/>
          </a:xfrm>
          <a:prstGeom prst="rect">
            <a:avLst/>
          </a:prstGeom>
          <a:noFill/>
        </p:spPr>
        <p:txBody>
          <a:bodyPr wrap="square">
            <a:spAutoFit/>
          </a:bodyPr>
          <a:lstStyle/>
          <a:p>
            <a:pPr marL="342900" lvl="0" indent="-342900" algn="just" rtl="1">
              <a:buFont typeface="Symbol" panose="05050102010706020507" pitchFamily="18" charset="2"/>
              <a:buChar char=""/>
            </a:pPr>
            <a:r>
              <a:rPr lang="fa-IR" sz="1800" dirty="0">
                <a:effectLst/>
                <a:ea typeface="Times New Roman" panose="02020603050405020304" pitchFamily="18" charset="0"/>
                <a:cs typeface="B Nazanin" panose="00000400000000000000" pitchFamily="2" charset="-78"/>
              </a:rPr>
              <a:t>در هنگام استفاده از اين دستگاه، اپراتور بايد از تماس با قسمت</a:t>
            </a:r>
            <a:r>
              <a:rPr lang="en-US" sz="1800" dirty="0">
                <a:effectLst/>
                <a:ea typeface="Times New Roman" panose="02020603050405020304" pitchFamily="18" charset="0"/>
                <a:cs typeface="B Nazanin" panose="00000400000000000000" pitchFamily="2" charset="-78"/>
              </a:rPr>
              <a:t>­</a:t>
            </a:r>
            <a:r>
              <a:rPr lang="fa-IR" sz="1800" dirty="0">
                <a:effectLst/>
                <a:ea typeface="Times New Roman" panose="02020603050405020304" pitchFamily="18" charset="0"/>
                <a:cs typeface="B Nazanin" panose="00000400000000000000" pitchFamily="2" charset="-78"/>
              </a:rPr>
              <a:t>هاي فلزي دستگاه خودداري کند.</a:t>
            </a:r>
            <a:endParaRPr lang="en-US" sz="1800" dirty="0">
              <a:effectLst/>
              <a:ea typeface="Times New Roman" panose="02020603050405020304" pitchFamily="18" charset="0"/>
              <a:cs typeface="B Nazanin" panose="00000400000000000000" pitchFamily="2" charset="-78"/>
            </a:endParaRPr>
          </a:p>
          <a:p>
            <a:pPr marL="342900" lvl="0" indent="-342900" algn="just" rtl="1">
              <a:buFont typeface="Symbol" panose="05050102010706020507" pitchFamily="18" charset="2"/>
              <a:buChar char=""/>
            </a:pPr>
            <a:r>
              <a:rPr lang="fa-IR" sz="1800" dirty="0">
                <a:effectLst/>
                <a:ea typeface="Times New Roman" panose="02020603050405020304" pitchFamily="18" charset="0"/>
                <a:cs typeface="B Nazanin" panose="00000400000000000000" pitchFamily="2" charset="-78"/>
              </a:rPr>
              <a:t>وقتي ازسيستم الکترو</a:t>
            </a:r>
            <a:r>
              <a:rPr lang="en-US" sz="1800" dirty="0">
                <a:effectLst/>
                <a:ea typeface="Times New Roman" panose="02020603050405020304" pitchFamily="18" charset="0"/>
                <a:cs typeface="B Nazanin" panose="00000400000000000000" pitchFamily="2" charset="-78"/>
              </a:rPr>
              <a:t>­</a:t>
            </a:r>
            <a:r>
              <a:rPr lang="fa-IR" sz="1800" dirty="0">
                <a:effectLst/>
                <a:ea typeface="Times New Roman" panose="02020603050405020304" pitchFamily="18" charset="0"/>
                <a:cs typeface="B Nazanin" panose="00000400000000000000" pitchFamily="2" charset="-78"/>
              </a:rPr>
              <a:t>کوتر همزمان با </a:t>
            </a:r>
            <a:r>
              <a:rPr lang="en-US" sz="1800" dirty="0">
                <a:effectLst/>
                <a:ea typeface="Times New Roman" panose="02020603050405020304" pitchFamily="18" charset="0"/>
                <a:cs typeface="B Nazanin" panose="00000400000000000000" pitchFamily="2" charset="-78"/>
              </a:rPr>
              <a:t>IBP</a:t>
            </a:r>
            <a:r>
              <a:rPr lang="fa-IR" sz="1800" dirty="0">
                <a:effectLst/>
                <a:ea typeface="Times New Roman" panose="02020603050405020304" pitchFamily="18" charset="0"/>
                <a:cs typeface="B Nazanin" panose="00000400000000000000" pitchFamily="2" charset="-78"/>
              </a:rPr>
              <a:t> استفاده مي شود، براي جلوگيري از سوختگي بيمار ترنسديوسر و کابل نبايد با قسمت هاي هادي الکترو کوتر در تماس باشد.</a:t>
            </a:r>
            <a:endParaRPr lang="en-US" sz="1800" dirty="0">
              <a:effectLst/>
              <a:ea typeface="Times New Roman" panose="02020603050405020304" pitchFamily="18" charset="0"/>
              <a:cs typeface="B Nazanin" panose="00000400000000000000" pitchFamily="2" charset="-78"/>
            </a:endParaRPr>
          </a:p>
          <a:p>
            <a:pPr marL="342900" lvl="0" indent="-342900" algn="just" rtl="1">
              <a:buFont typeface="Symbol" panose="05050102010706020507" pitchFamily="18" charset="2"/>
              <a:buChar char=""/>
            </a:pPr>
            <a:r>
              <a:rPr lang="fa-IR" sz="1800" dirty="0">
                <a:effectLst/>
                <a:ea typeface="Times New Roman" panose="02020603050405020304" pitchFamily="18" charset="0"/>
                <a:cs typeface="B Nazanin" panose="00000400000000000000" pitchFamily="2" charset="-78"/>
              </a:rPr>
              <a:t>از استريل کردن و استفاده مجدد ترنسديوسرهاي </a:t>
            </a:r>
            <a:r>
              <a:rPr lang="en-US" sz="1800" dirty="0">
                <a:effectLst/>
                <a:ea typeface="Times New Roman" panose="02020603050405020304" pitchFamily="18" charset="0"/>
                <a:cs typeface="B Nazanin" panose="00000400000000000000" pitchFamily="2" charset="-78"/>
              </a:rPr>
              <a:t>IBP</a:t>
            </a:r>
            <a:r>
              <a:rPr lang="fa-IR" sz="1800" dirty="0">
                <a:effectLst/>
                <a:ea typeface="Times New Roman" panose="02020603050405020304" pitchFamily="18" charset="0"/>
                <a:cs typeface="B Nazanin" panose="00000400000000000000" pitchFamily="2" charset="-78"/>
              </a:rPr>
              <a:t> يکبار مصرف، خودداري کنيد.</a:t>
            </a:r>
            <a:endParaRPr lang="en-US" sz="1800" dirty="0">
              <a:effectLst/>
              <a:ea typeface="Times New Roman" panose="02020603050405020304" pitchFamily="18" charset="0"/>
              <a:cs typeface="B Nazanin" panose="00000400000000000000" pitchFamily="2" charset="-78"/>
            </a:endParaRPr>
          </a:p>
          <a:p>
            <a:pPr marL="342900" lvl="0" indent="-342900" algn="just" rtl="1">
              <a:buFont typeface="Symbol" panose="05050102010706020507" pitchFamily="18" charset="2"/>
              <a:buChar char=""/>
            </a:pPr>
            <a:r>
              <a:rPr lang="fa-IR" sz="1800" dirty="0">
                <a:effectLst/>
                <a:ea typeface="Times New Roman" panose="02020603050405020304" pitchFamily="18" charset="0"/>
                <a:cs typeface="B Nazanin" panose="00000400000000000000" pitchFamily="2" charset="-78"/>
              </a:rPr>
              <a:t>از کابل و ترنسديوسر </a:t>
            </a:r>
            <a:r>
              <a:rPr lang="en-US" sz="1800" dirty="0">
                <a:effectLst/>
                <a:ea typeface="Times New Roman" panose="02020603050405020304" pitchFamily="18" charset="0"/>
                <a:cs typeface="B Nazanin" panose="00000400000000000000" pitchFamily="2" charset="-78"/>
              </a:rPr>
              <a:t>IBP</a:t>
            </a:r>
            <a:r>
              <a:rPr lang="fa-IR" sz="1800" dirty="0">
                <a:effectLst/>
                <a:ea typeface="Times New Roman" panose="02020603050405020304" pitchFamily="18" charset="0"/>
                <a:cs typeface="B Nazanin" panose="00000400000000000000" pitchFamily="2" charset="-78"/>
              </a:rPr>
              <a:t> که بسته­بندي و يا خود آن صدمه ديده است استفاده نکنيد و آن را به فروشنده مرجوع کنيد. </a:t>
            </a:r>
            <a:endParaRPr lang="en-US" sz="1800" dirty="0">
              <a:effectLst/>
              <a:ea typeface="Times New Roman" panose="02020603050405020304" pitchFamily="18" charset="0"/>
              <a:cs typeface="B Nazanin" panose="00000400000000000000" pitchFamily="2" charset="-78"/>
            </a:endParaRPr>
          </a:p>
          <a:p>
            <a:pPr marL="342900" lvl="0" indent="-342900" algn="just" rtl="1">
              <a:spcAft>
                <a:spcPts val="1200"/>
              </a:spcAft>
              <a:buFont typeface="Symbol" panose="05050102010706020507" pitchFamily="18" charset="2"/>
              <a:buChar char=""/>
            </a:pPr>
            <a:r>
              <a:rPr lang="fa-IR" sz="1800" dirty="0">
                <a:effectLst/>
                <a:ea typeface="Times New Roman" panose="02020603050405020304" pitchFamily="18" charset="0"/>
                <a:cs typeface="B Nazanin" panose="00000400000000000000" pitchFamily="2" charset="-78"/>
              </a:rPr>
              <a:t>قبل ازشروع مانيتورينگ</a:t>
            </a:r>
            <a:r>
              <a:rPr lang="en-US" sz="1800" dirty="0">
                <a:effectLst/>
                <a:ea typeface="Times New Roman" panose="02020603050405020304" pitchFamily="18" charset="0"/>
                <a:cs typeface="B Nazanin" panose="00000400000000000000" pitchFamily="2" charset="-78"/>
              </a:rPr>
              <a:t> IBP</a:t>
            </a:r>
            <a:r>
              <a:rPr lang="fa-IR" sz="1800" dirty="0">
                <a:effectLst/>
                <a:ea typeface="Times New Roman" panose="02020603050405020304" pitchFamily="18" charset="0"/>
                <a:cs typeface="B Nazanin" panose="00000400000000000000" pitchFamily="2" charset="-78"/>
              </a:rPr>
              <a:t>، سيستم آشکار ساز وجود کابل و ترنسديوسر را چک کنيد. کابل ترنسديوسر را از کانکتور کانال يک جدا کنيد، پيغام خطاي</a:t>
            </a:r>
            <a:endParaRPr lang="en-US" sz="1800" dirty="0">
              <a:effectLst/>
              <a:ea typeface="Times New Roman" panose="02020603050405020304" pitchFamily="18" charset="0"/>
              <a:cs typeface="B Nazanin" panose="00000400000000000000" pitchFamily="2" charset="-78"/>
            </a:endParaRPr>
          </a:p>
          <a:p>
            <a:pPr lvl="0" algn="just" rtl="1">
              <a:spcAft>
                <a:spcPts val="1200"/>
              </a:spcAft>
            </a:pPr>
            <a:r>
              <a:rPr lang="en-US" dirty="0">
                <a:ea typeface="Times New Roman" panose="02020603050405020304" pitchFamily="18" charset="0"/>
                <a:cs typeface="B Nazanin" panose="00000400000000000000" pitchFamily="2" charset="-78"/>
              </a:rPr>
              <a:t>    </a:t>
            </a:r>
            <a:r>
              <a:rPr lang="fa-IR" sz="1800" dirty="0">
                <a:effectLst/>
                <a:ea typeface="Times New Roman" panose="02020603050405020304" pitchFamily="18" charset="0"/>
                <a:cs typeface="B Nazanin" panose="00000400000000000000" pitchFamily="2" charset="-78"/>
              </a:rPr>
              <a:t>  </a:t>
            </a:r>
            <a:r>
              <a:rPr lang="en-US" sz="1800" dirty="0">
                <a:effectLst/>
                <a:ea typeface="Times New Roman" panose="02020603050405020304" pitchFamily="18" charset="0"/>
                <a:cs typeface="B Nazanin" panose="00000400000000000000" pitchFamily="2" charset="-78"/>
              </a:rPr>
              <a:t>"IBP NO SENSOR" </a:t>
            </a:r>
            <a:r>
              <a:rPr lang="fa-IR" sz="1800" dirty="0">
                <a:effectLst/>
                <a:ea typeface="Times New Roman" panose="02020603050405020304" pitchFamily="18" charset="0"/>
                <a:cs typeface="B Nazanin" panose="00000400000000000000" pitchFamily="2" charset="-78"/>
              </a:rPr>
              <a:t>نمايش داده مي­شود و آلارم صوتي سطح 2 فعال مي­شود. کانال دوم نيز بايد چنين باشد.</a:t>
            </a:r>
            <a:endParaRPr lang="en-US" sz="1800" dirty="0">
              <a:effectLst/>
              <a:ea typeface="Times New Roman" panose="02020603050405020304" pitchFamily="18" charset="0"/>
              <a:cs typeface="B Nazanin" panose="00000400000000000000" pitchFamily="2" charset="-78"/>
            </a:endParaRPr>
          </a:p>
          <a:p>
            <a:pPr marL="342900" indent="-342900" algn="just" rtl="1">
              <a:spcAft>
                <a:spcPts val="1200"/>
              </a:spcAft>
              <a:buFont typeface="Symbol" panose="05050102010706020507" pitchFamily="18" charset="2"/>
              <a:buChar char=""/>
            </a:pP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اگر حباب هوا درون شيلنگ فشار و يا ترنسديوسر وجود دارد، بايد مايع را درون سيستم بفرستيد تا حباب­ها کاملا" از مسير بيرون بروند.</a:t>
            </a:r>
            <a:endParaRPr lang="en-US" sz="1800" dirty="0">
              <a:effectLst/>
              <a:latin typeface="Times New Roman" panose="02020603050405020304" pitchFamily="18" charset="0"/>
              <a:ea typeface="Times New Roman" panose="02020603050405020304" pitchFamily="18" charset="0"/>
              <a:cs typeface="B Nazanin" panose="00000400000000000000" pitchFamily="2" charset="-78"/>
            </a:endParaRPr>
          </a:p>
          <a:p>
            <a:pPr marL="342900" lvl="0" indent="-342900" algn="just" rtl="1">
              <a:spcAft>
                <a:spcPts val="1200"/>
              </a:spcAft>
              <a:buFont typeface="Symbol" panose="05050102010706020507" pitchFamily="18" charset="2"/>
              <a:buChar char=""/>
            </a:pPr>
            <a:r>
              <a:rPr lang="ar-SA" sz="1800" dirty="0">
                <a:effectLst/>
                <a:latin typeface="Times New Roman" panose="02020603050405020304" pitchFamily="18" charset="0"/>
                <a:ea typeface="Times New Roman" panose="02020603050405020304" pitchFamily="18" charset="0"/>
                <a:cs typeface="B Nazanin" panose="00000400000000000000" pitchFamily="2" charset="-78"/>
              </a:rPr>
              <a:t>اطمینان حاصل کنید که محدوده های آلارم برای لیبل درست، تنظیم شده باشد. چون این محدوده ها، فقط برای همان لیبل خاص، ذخیره می شود. تغییر لیبل باعث تغییر محدوده های آلارم می شود</a:t>
            </a:r>
            <a:r>
              <a:rPr lang="en-US" sz="1800"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800" dirty="0">
              <a:effectLst/>
              <a:ea typeface="Times New Roman" panose="02020603050405020304" pitchFamily="18" charset="0"/>
              <a:cs typeface="B Nazanin" panose="00000400000000000000" pitchFamily="2" charset="-78"/>
            </a:endParaRPr>
          </a:p>
          <a:p>
            <a:pPr algn="r" rtl="1"/>
            <a:endParaRPr lang="fa-IR" sz="1600" b="1" dirty="0">
              <a:solidFill>
                <a:srgbClr val="000000"/>
              </a:solidFill>
              <a:cs typeface="B Nazanin" panose="00000400000000000000" pitchFamily="2" charset="-78"/>
            </a:endParaRPr>
          </a:p>
        </p:txBody>
      </p:sp>
    </p:spTree>
    <p:extLst>
      <p:ext uri="{BB962C8B-B14F-4D97-AF65-F5344CB8AC3E}">
        <p14:creationId xmlns:p14="http://schemas.microsoft.com/office/powerpoint/2010/main" val="2439943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9739618" y="1262828"/>
            <a:ext cx="1396768" cy="523220"/>
          </a:xfrm>
          <a:prstGeom prst="rect">
            <a:avLst/>
          </a:prstGeom>
          <a:noFill/>
        </p:spPr>
        <p:txBody>
          <a:bodyPr wrap="square">
            <a:spAutoFit/>
          </a:bodyPr>
          <a:lstStyle/>
          <a:p>
            <a:pPr algn="r" rtl="1"/>
            <a:r>
              <a:rPr lang="en-US" sz="2800" b="1" dirty="0">
                <a:cs typeface="B Nazanin" panose="00000400000000000000" pitchFamily="2" charset="-78"/>
              </a:rPr>
              <a:t>CO2</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788565" y="1948628"/>
            <a:ext cx="10670796" cy="1446550"/>
          </a:xfrm>
          <a:prstGeom prst="rect">
            <a:avLst/>
          </a:prstGeom>
          <a:noFill/>
        </p:spPr>
        <p:txBody>
          <a:bodyPr wrap="square">
            <a:spAutoFit/>
          </a:bodyPr>
          <a:lstStyle/>
          <a:p>
            <a:pPr marL="342900" lvl="0" indent="-342900" algn="just" rtl="1">
              <a:lnSpc>
                <a:spcPct val="200000"/>
              </a:lnSpc>
              <a:buFont typeface="Symbol" panose="05050102010706020507" pitchFamily="18" charset="2"/>
              <a:buChar char=""/>
            </a:pPr>
            <a:r>
              <a:rPr lang="fa-IR" sz="1800" dirty="0">
                <a:effectLst/>
                <a:ea typeface="Times New Roman" panose="02020603050405020304" pitchFamily="18" charset="0"/>
                <a:cs typeface="B Nazanin" panose="00000400000000000000" pitchFamily="2" charset="-78"/>
              </a:rPr>
              <a:t>با مانيتورينگ </a:t>
            </a:r>
            <a:r>
              <a:rPr lang="en-US" sz="1800" dirty="0">
                <a:effectLst/>
                <a:ea typeface="Times New Roman" panose="02020603050405020304" pitchFamily="18" charset="0"/>
                <a:cs typeface="B Nazanin" panose="00000400000000000000" pitchFamily="2" charset="-78"/>
              </a:rPr>
              <a:t>CO2 </a:t>
            </a:r>
            <a:r>
              <a:rPr lang="fa-IR" sz="1800" dirty="0">
                <a:effectLst/>
                <a:ea typeface="Times New Roman" panose="02020603050405020304" pitchFamily="18" charset="0"/>
                <a:cs typeface="B Nazanin" panose="00000400000000000000" pitchFamily="2" charset="-78"/>
              </a:rPr>
              <a:t> يک شکل موج پيوسته از توزيع</a:t>
            </a:r>
            <a:r>
              <a:rPr lang="en-US" sz="1800" dirty="0">
                <a:effectLst/>
                <a:ea typeface="Times New Roman" panose="02020603050405020304" pitchFamily="18" charset="0"/>
                <a:cs typeface="B Nazanin" panose="00000400000000000000" pitchFamily="2" charset="-78"/>
              </a:rPr>
              <a:t>CO2 </a:t>
            </a:r>
            <a:r>
              <a:rPr lang="fa-IR" sz="1800" dirty="0">
                <a:effectLst/>
                <a:ea typeface="Times New Roman" panose="02020603050405020304" pitchFamily="18" charset="0"/>
                <a:cs typeface="B Nazanin" panose="00000400000000000000" pitchFamily="2" charset="-78"/>
              </a:rPr>
              <a:t> در راههای هوايی ترسيم می شود.اين شکل موج برای پزشک امکان ارزيابی کيفيت تبادل </a:t>
            </a:r>
            <a:r>
              <a:rPr lang="en-US" sz="1800" dirty="0">
                <a:effectLst/>
                <a:ea typeface="Times New Roman" panose="02020603050405020304" pitchFamily="18" charset="0"/>
                <a:cs typeface="B Nazanin" panose="00000400000000000000" pitchFamily="2" charset="-78"/>
              </a:rPr>
              <a:t>CO2 </a:t>
            </a:r>
            <a:r>
              <a:rPr lang="fa-IR" sz="1800" dirty="0">
                <a:effectLst/>
                <a:ea typeface="Times New Roman" panose="02020603050405020304" pitchFamily="18" charset="0"/>
                <a:cs typeface="B Nazanin" panose="00000400000000000000" pitchFamily="2" charset="-78"/>
              </a:rPr>
              <a:t> در ريه ها، سلامت راههای هوايی بيمار ، چگونگی عملکرد فعاليت های قلبی - ريوی را فراهم می کند.</a:t>
            </a:r>
          </a:p>
          <a:p>
            <a:pPr algn="r" rtl="1"/>
            <a:endParaRPr lang="fa-IR" sz="1600" b="1" dirty="0">
              <a:solidFill>
                <a:srgbClr val="000000"/>
              </a:solidFill>
              <a:cs typeface="B Nazanin" panose="00000400000000000000" pitchFamily="2" charset="-78"/>
            </a:endParaRPr>
          </a:p>
        </p:txBody>
      </p:sp>
      <p:pic>
        <p:nvPicPr>
          <p:cNvPr id="1026" name="Picture 2">
            <a:extLst>
              <a:ext uri="{FF2B5EF4-FFF2-40B4-BE49-F238E27FC236}">
                <a16:creationId xmlns:a16="http://schemas.microsoft.com/office/drawing/2014/main" id="{1D325C51-AA09-11AB-B9B3-B5301CFDF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7132" y="3260954"/>
            <a:ext cx="7282820" cy="270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799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25300" y="1262828"/>
            <a:ext cx="4811086"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CO2</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805343" y="1864738"/>
            <a:ext cx="10331043" cy="4078039"/>
          </a:xfrm>
          <a:prstGeom prst="rect">
            <a:avLst/>
          </a:prstGeom>
          <a:noFill/>
        </p:spPr>
        <p:txBody>
          <a:bodyPr wrap="square">
            <a:spAutoFit/>
          </a:bodyPr>
          <a:lstStyle/>
          <a:p>
            <a:pPr lvl="0" algn="just" rtl="1">
              <a:lnSpc>
                <a:spcPct val="150000"/>
              </a:lnSpc>
            </a:pPr>
            <a:r>
              <a:rPr lang="fa-IR" sz="1800" dirty="0">
                <a:effectLst/>
                <a:ea typeface="Times New Roman" panose="02020603050405020304" pitchFamily="18" charset="0"/>
                <a:cs typeface="B Nazanin" panose="00000400000000000000" pitchFamily="2" charset="-78"/>
              </a:rPr>
              <a:t>•</a:t>
            </a:r>
            <a:r>
              <a:rPr lang="en-US" sz="1800" dirty="0">
                <a:effectLst/>
                <a:ea typeface="Times New Roman" panose="02020603050405020304" pitchFamily="18" charset="0"/>
                <a:cs typeface="B Nazanin" panose="00000400000000000000" pitchFamily="2" charset="-78"/>
              </a:rPr>
              <a:t>  </a:t>
            </a:r>
            <a:r>
              <a:rPr lang="fa-IR" sz="1800" dirty="0">
                <a:effectLst/>
                <a:ea typeface="Times New Roman" panose="02020603050405020304" pitchFamily="18" charset="0"/>
                <a:cs typeface="B Nazanin" panose="00000400000000000000" pitchFamily="2" charset="-78"/>
              </a:rPr>
              <a:t>به هيچ عنوان از آداپتورهاي بزرگسال براي نوزادان استفاده نکنيد، به دليل اينکه آداپتورهاي بزرگسال 6 ميلي ليتر فضاي مرده به مدار تنفسي بيمار اضافه ميکند.</a:t>
            </a:r>
          </a:p>
          <a:p>
            <a:pPr lvl="0" algn="just" rtl="1">
              <a:lnSpc>
                <a:spcPct val="150000"/>
              </a:lnSpc>
            </a:pPr>
            <a:r>
              <a:rPr lang="fa-IR" sz="1800" dirty="0">
                <a:effectLst/>
                <a:ea typeface="Times New Roman" panose="02020603050405020304" pitchFamily="18" charset="0"/>
                <a:cs typeface="B Nazanin" panose="00000400000000000000" pitchFamily="2" charset="-78"/>
              </a:rPr>
              <a:t>•</a:t>
            </a:r>
            <a:r>
              <a:rPr lang="en-US" sz="1800" dirty="0">
                <a:effectLst/>
                <a:ea typeface="Times New Roman" panose="02020603050405020304" pitchFamily="18" charset="0"/>
                <a:cs typeface="B Nazanin" panose="00000400000000000000" pitchFamily="2" charset="-78"/>
              </a:rPr>
              <a:t>  </a:t>
            </a:r>
            <a:r>
              <a:rPr lang="fa-IR" sz="1800" dirty="0">
                <a:effectLst/>
                <a:ea typeface="Times New Roman" panose="02020603050405020304" pitchFamily="18" charset="0"/>
                <a:cs typeface="B Nazanin" panose="00000400000000000000" pitchFamily="2" charset="-78"/>
              </a:rPr>
              <a:t>به هيچ عنوان از آداپتور هاي نوزادان براي بزرگسالان استفاده نکنيد، به دليل اينکه آداپتورهاي نوزاد مقاومت زيادی را در برابر جريان هوا به مدار تنفسي بيمار اضافه ميکند.</a:t>
            </a:r>
          </a:p>
          <a:p>
            <a:pPr lvl="0" algn="just" rtl="1">
              <a:lnSpc>
                <a:spcPct val="150000"/>
              </a:lnSpc>
            </a:pPr>
            <a:r>
              <a:rPr lang="fa-IR" sz="1800" dirty="0">
                <a:effectLst/>
                <a:ea typeface="Times New Roman" panose="02020603050405020304" pitchFamily="18" charset="0"/>
                <a:cs typeface="B Nazanin" panose="00000400000000000000" pitchFamily="2" charset="-78"/>
              </a:rPr>
              <a:t>•</a:t>
            </a:r>
            <a:r>
              <a:rPr lang="en-US" sz="1800" dirty="0">
                <a:effectLst/>
                <a:ea typeface="Times New Roman" panose="02020603050405020304" pitchFamily="18" charset="0"/>
                <a:cs typeface="B Nazanin" panose="00000400000000000000" pitchFamily="2" charset="-78"/>
              </a:rPr>
              <a:t>  </a:t>
            </a:r>
            <a:r>
              <a:rPr lang="fa-IR" sz="1800" dirty="0">
                <a:effectLst/>
                <a:ea typeface="Times New Roman" panose="02020603050405020304" pitchFamily="18" charset="0"/>
                <a:cs typeface="B Nazanin" panose="00000400000000000000" pitchFamily="2" charset="-78"/>
              </a:rPr>
              <a:t>از آداپتورها در صورتي که آداپتور و يا بسته بندي آن صدمه ديده اند به هيچ عنوان استفاده نکنيد و آن را به محل خريداري شده برگردانيد.</a:t>
            </a:r>
            <a:endParaRPr lang="en-US" sz="1800" dirty="0">
              <a:effectLst/>
              <a:ea typeface="Times New Roman" panose="02020603050405020304" pitchFamily="18" charset="0"/>
              <a:cs typeface="B Nazanin" panose="00000400000000000000" pitchFamily="2" charset="-78"/>
            </a:endParaRPr>
          </a:p>
          <a:p>
            <a:pPr marL="342900" marR="285750" lvl="0" indent="-342900" algn="justLow" rtl="1">
              <a:lnSpc>
                <a:spcPct val="150000"/>
              </a:lnSpc>
              <a:buSzPts val="1400"/>
              <a:buFont typeface="Symbol" panose="05050102010706020507" pitchFamily="18" charset="2"/>
              <a:buChar char=""/>
            </a:pPr>
            <a:r>
              <a:rPr lang="fa-IR" sz="1800" dirty="0">
                <a:effectLst/>
                <a:latin typeface="Times New Roman" panose="02020603050405020304" pitchFamily="18" charset="0"/>
                <a:ea typeface="Calibri" panose="020F0502020204030204" pitchFamily="34" charset="0"/>
                <a:cs typeface="B Nazanin" panose="00000400000000000000" pitchFamily="2" charset="-78"/>
              </a:rPr>
              <a:t>در صورتی که چگالی درون آداپتور راه هوايی بالا رود و متراکم شود بايد تعويض گردد.</a:t>
            </a:r>
            <a:endParaRPr lang="en-US" dirty="0">
              <a:latin typeface="Times New Roman" panose="02020603050405020304" pitchFamily="18" charset="0"/>
              <a:ea typeface="Calibri" panose="020F0502020204030204" pitchFamily="34" charset="0"/>
            </a:endParaRPr>
          </a:p>
          <a:p>
            <a:pPr marL="342900" marR="285750" lvl="0" indent="-342900" algn="justLow" rtl="1">
              <a:lnSpc>
                <a:spcPct val="150000"/>
              </a:lnSpc>
              <a:buSzPts val="1400"/>
              <a:buFont typeface="Symbol" panose="05050102010706020507" pitchFamily="18" charset="2"/>
              <a:buChar char=""/>
            </a:pPr>
            <a:r>
              <a:rPr lang="fa-IR" sz="1800" dirty="0">
                <a:effectLst/>
                <a:latin typeface="Times New Roman" panose="02020603050405020304" pitchFamily="18" charset="0"/>
                <a:ea typeface="Calibri" panose="020F0502020204030204" pitchFamily="34" charset="0"/>
                <a:cs typeface="B Nazanin" panose="00000400000000000000" pitchFamily="2" charset="-78"/>
              </a:rPr>
              <a:t>فقط از آداپتورهاي </a:t>
            </a:r>
            <a:r>
              <a:rPr lang="en-US" sz="1800" dirty="0">
                <a:effectLst/>
                <a:latin typeface="Times New Roman" panose="02020603050405020304" pitchFamily="18" charset="0"/>
                <a:ea typeface="Calibri" panose="020F0502020204030204" pitchFamily="34" charset="0"/>
                <a:cs typeface="B Nazanin" panose="00000400000000000000" pitchFamily="2" charset="-78"/>
              </a:rPr>
              <a:t>GAS</a:t>
            </a:r>
            <a:r>
              <a:rPr lang="fa-IR" sz="1800" dirty="0">
                <a:effectLst/>
                <a:latin typeface="Times New Roman" panose="02020603050405020304" pitchFamily="18" charset="0"/>
                <a:ea typeface="Calibri" panose="020F0502020204030204" pitchFamily="34" charset="0"/>
                <a:cs typeface="B Nazanin" panose="00000400000000000000" pitchFamily="2" charset="-78"/>
              </a:rPr>
              <a:t> توصيه شده توسط شرکت سازنده استفاده کنيد.  استفاده از آداپتورهاي ديگر ممکن است باعث اختلال در صحت عملکرد سنسور مي­شود.</a:t>
            </a:r>
          </a:p>
          <a:p>
            <a:pPr algn="just" rtl="1">
              <a:lnSpc>
                <a:spcPct val="150000"/>
              </a:lnSpc>
            </a:pPr>
            <a:r>
              <a:rPr lang="fa-IR" sz="1800" dirty="0">
                <a:effectLst/>
                <a:ea typeface="Times New Roman" panose="02020603050405020304" pitchFamily="18" charset="0"/>
                <a:cs typeface="B Nazanin" panose="00000400000000000000" pitchFamily="2" charset="-78"/>
              </a:rPr>
              <a:t>• </a:t>
            </a:r>
            <a:r>
              <a:rPr lang="fa-IR" sz="1800" dirty="0">
                <a:effectLst/>
                <a:latin typeface="Times New Roman" panose="02020603050405020304" pitchFamily="18" charset="0"/>
                <a:ea typeface="Calibri" panose="020F0502020204030204" pitchFamily="34" charset="0"/>
                <a:cs typeface="B Nazanin" panose="00000400000000000000" pitchFamily="2" charset="-78"/>
              </a:rPr>
              <a:t>پراب </a:t>
            </a:r>
            <a:r>
              <a:rPr lang="en-US" sz="1800" dirty="0">
                <a:effectLst/>
                <a:latin typeface="Times New Roman" panose="02020603050405020304" pitchFamily="18" charset="0"/>
                <a:ea typeface="Calibri" panose="020F0502020204030204" pitchFamily="34" charset="0"/>
                <a:cs typeface="B Nazanin" panose="00000400000000000000" pitchFamily="2" charset="-78"/>
              </a:rPr>
              <a:t>GAS</a:t>
            </a:r>
            <a:r>
              <a:rPr lang="fa-IR" sz="1800" dirty="0">
                <a:effectLst/>
                <a:latin typeface="Times New Roman" panose="02020603050405020304" pitchFamily="18" charset="0"/>
                <a:ea typeface="Calibri" panose="020F0502020204030204" pitchFamily="34" charset="0"/>
                <a:cs typeface="B Nazanin" panose="00000400000000000000" pitchFamily="2" charset="-78"/>
              </a:rPr>
              <a:t> برای استفاده در محيط‌ </a:t>
            </a:r>
            <a:r>
              <a:rPr lang="en-US" sz="1800" dirty="0">
                <a:effectLst/>
                <a:latin typeface="Times New Roman" panose="02020603050405020304" pitchFamily="18" charset="0"/>
                <a:ea typeface="Calibri" panose="020F0502020204030204" pitchFamily="34" charset="0"/>
                <a:cs typeface="B Nazanin" panose="00000400000000000000" pitchFamily="2" charset="-78"/>
              </a:rPr>
              <a:t>MRI</a:t>
            </a:r>
            <a:r>
              <a:rPr lang="fa-IR" sz="1800" dirty="0">
                <a:effectLst/>
                <a:latin typeface="Times New Roman" panose="02020603050405020304" pitchFamily="18" charset="0"/>
                <a:ea typeface="Calibri" panose="020F0502020204030204" pitchFamily="34" charset="0"/>
                <a:cs typeface="B Nazanin" panose="00000400000000000000" pitchFamily="2" charset="-78"/>
              </a:rPr>
              <a:t> طراحی نشده است. </a:t>
            </a:r>
            <a:endParaRPr lang="fa-IR" sz="1800" dirty="0">
              <a:effectLst/>
              <a:ea typeface="Times New Roman" panose="02020603050405020304" pitchFamily="18" charset="0"/>
              <a:cs typeface="B Nazanin" panose="00000400000000000000" pitchFamily="2" charset="-78"/>
            </a:endParaRPr>
          </a:p>
          <a:p>
            <a:pPr algn="r" rtl="1"/>
            <a:endParaRPr lang="fa-IR" sz="1600" b="1" dirty="0">
              <a:solidFill>
                <a:srgbClr val="000000"/>
              </a:solidFill>
              <a:cs typeface="B Nazanin" panose="00000400000000000000" pitchFamily="2" charset="-78"/>
            </a:endParaRPr>
          </a:p>
        </p:txBody>
      </p:sp>
    </p:spTree>
    <p:extLst>
      <p:ext uri="{BB962C8B-B14F-4D97-AF65-F5344CB8AC3E}">
        <p14:creationId xmlns:p14="http://schemas.microsoft.com/office/powerpoint/2010/main" val="399413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6325300" y="1262828"/>
            <a:ext cx="4811086" cy="523220"/>
          </a:xfrm>
          <a:prstGeom prst="rect">
            <a:avLst/>
          </a:prstGeom>
          <a:noFill/>
        </p:spPr>
        <p:txBody>
          <a:bodyPr wrap="square">
            <a:spAutoFit/>
          </a:bodyPr>
          <a:lstStyle/>
          <a:p>
            <a:pPr algn="r" rtl="1"/>
            <a:r>
              <a:rPr lang="fa-IR" sz="2800" b="1" dirty="0">
                <a:cs typeface="B Nazanin" panose="00000400000000000000" pitchFamily="2" charset="-78"/>
              </a:rPr>
              <a:t> هشدارهای </a:t>
            </a:r>
            <a:r>
              <a:rPr lang="en-US" sz="2800" b="1" dirty="0">
                <a:cs typeface="B Nazanin" panose="00000400000000000000" pitchFamily="2" charset="-78"/>
              </a:rPr>
              <a:t>CO2</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3" name="TextBox 2">
            <a:extLst>
              <a:ext uri="{FF2B5EF4-FFF2-40B4-BE49-F238E27FC236}">
                <a16:creationId xmlns:a16="http://schemas.microsoft.com/office/drawing/2014/main" id="{D8CE0DCE-7C46-51FF-96F3-DE46CEF5219E}"/>
              </a:ext>
            </a:extLst>
          </p:cNvPr>
          <p:cNvSpPr txBox="1"/>
          <p:nvPr/>
        </p:nvSpPr>
        <p:spPr>
          <a:xfrm>
            <a:off x="805343" y="1948628"/>
            <a:ext cx="10331043" cy="3797193"/>
          </a:xfrm>
          <a:prstGeom prst="rect">
            <a:avLst/>
          </a:prstGeom>
          <a:noFill/>
        </p:spPr>
        <p:txBody>
          <a:bodyPr wrap="square">
            <a:spAutoFit/>
          </a:bodyPr>
          <a:lstStyle/>
          <a:p>
            <a:pPr lvl="0" algn="just" rtl="1">
              <a:lnSpc>
                <a:spcPct val="150000"/>
              </a:lnSpc>
            </a:pPr>
            <a:r>
              <a:rPr lang="fa-IR" sz="1800" dirty="0">
                <a:effectLst/>
                <a:ea typeface="Times New Roman" panose="02020603050405020304" pitchFamily="18" charset="0"/>
                <a:cs typeface="B Nazanin" panose="00000400000000000000" pitchFamily="2" charset="-78"/>
              </a:rPr>
              <a:t>•  براي جلوگيري از جمع شدن ترشحات و رطوبت در پنجره‌های آداپتور، پراب </a:t>
            </a:r>
            <a:r>
              <a:rPr lang="en-US" sz="1800" dirty="0">
                <a:effectLst/>
                <a:ea typeface="Times New Roman" panose="02020603050405020304" pitchFamily="18" charset="0"/>
                <a:cs typeface="B Nazanin" panose="00000400000000000000" pitchFamily="2" charset="-78"/>
              </a:rPr>
              <a:t>GAS </a:t>
            </a:r>
            <a:r>
              <a:rPr lang="fa-IR" sz="1800" dirty="0">
                <a:effectLst/>
                <a:ea typeface="Times New Roman" panose="02020603050405020304" pitchFamily="18" charset="0"/>
                <a:cs typeface="B Nazanin" panose="00000400000000000000" pitchFamily="2" charset="-78"/>
              </a:rPr>
              <a:t>را به صورت عمودي قرار دهيد بطوري که نشانگر روي پراب به سمت بالا قرار گيرد.</a:t>
            </a:r>
          </a:p>
          <a:p>
            <a:pPr algn="just" rtl="1">
              <a:lnSpc>
                <a:spcPct val="150000"/>
              </a:lnSpc>
            </a:pPr>
            <a:r>
              <a:rPr lang="fa-IR" sz="1800" dirty="0">
                <a:effectLst/>
                <a:ea typeface="Times New Roman" panose="02020603050405020304" pitchFamily="18" charset="0"/>
                <a:cs typeface="B Nazanin" panose="00000400000000000000" pitchFamily="2" charset="-78"/>
              </a:rPr>
              <a:t>•  به دليل جلوگيري از انتقال آلودگي، از قطعات يکبار مصرف مجددا استفاده نشود.</a:t>
            </a:r>
          </a:p>
          <a:p>
            <a:pPr lvl="0" algn="just" rtl="1">
              <a:lnSpc>
                <a:spcPct val="150000"/>
              </a:lnSpc>
            </a:pPr>
            <a:r>
              <a:rPr lang="fa-IR" sz="1800" dirty="0">
                <a:effectLst/>
                <a:ea typeface="Times New Roman" panose="02020603050405020304" pitchFamily="18" charset="0"/>
                <a:cs typeface="B Nazanin" panose="00000400000000000000" pitchFamily="2" charset="-78"/>
              </a:rPr>
              <a:t>•  آداپتور </a:t>
            </a:r>
            <a:r>
              <a:rPr lang="en-US" sz="1800" dirty="0">
                <a:effectLst/>
                <a:ea typeface="Times New Roman" panose="02020603050405020304" pitchFamily="18" charset="0"/>
                <a:cs typeface="B Nazanin" panose="00000400000000000000" pitchFamily="2" charset="-78"/>
              </a:rPr>
              <a:t>GAS</a:t>
            </a:r>
            <a:r>
              <a:rPr lang="fa-IR" sz="1800" dirty="0">
                <a:effectLst/>
                <a:ea typeface="Times New Roman" panose="02020603050405020304" pitchFamily="18" charset="0"/>
                <a:cs typeface="B Nazanin" panose="00000400000000000000" pitchFamily="2" charset="-78"/>
              </a:rPr>
              <a:t> </a:t>
            </a:r>
            <a:r>
              <a:rPr lang="en-US" sz="1800" dirty="0">
                <a:effectLst/>
                <a:ea typeface="Times New Roman" panose="02020603050405020304" pitchFamily="18" charset="0"/>
                <a:cs typeface="B Nazanin" panose="00000400000000000000" pitchFamily="2" charset="-78"/>
              </a:rPr>
              <a:t> </a:t>
            </a:r>
            <a:r>
              <a:rPr lang="fa-IR" sz="1800" dirty="0">
                <a:effectLst/>
                <a:ea typeface="Times New Roman" panose="02020603050405020304" pitchFamily="18" charset="0"/>
                <a:cs typeface="B Nazanin" panose="00000400000000000000" pitchFamily="2" charset="-78"/>
              </a:rPr>
              <a:t>را بين لوله تراشه و آداپتور زانويي قرار ندهيد، اين حالت باعث جمع شدن ترشحات بيمار و انسداد پنجره هاي آداپتور، و در نهايت منجر به عملکرد نادرست آداپتور خواهد شد.</a:t>
            </a:r>
          </a:p>
          <a:p>
            <a:pPr algn="just" rtl="1">
              <a:lnSpc>
                <a:spcPct val="150000"/>
              </a:lnSpc>
            </a:pPr>
            <a:r>
              <a:rPr lang="fa-IR" sz="1800" dirty="0">
                <a:effectLst/>
                <a:latin typeface="Times New Roman" panose="02020603050405020304" pitchFamily="18" charset="0"/>
                <a:ea typeface="Times New Roman" panose="02020603050405020304" pitchFamily="18" charset="0"/>
              </a:rPr>
              <a:t>•  </a:t>
            </a:r>
            <a:r>
              <a:rPr lang="fa-IR" dirty="0">
                <a:cs typeface="B Nazanin" panose="00000400000000000000" pitchFamily="2" charset="-78"/>
              </a:rPr>
              <a:t>توصيه مي شود وقتي از مانيتورينگ </a:t>
            </a:r>
            <a:r>
              <a:rPr lang="en-US" dirty="0">
                <a:cs typeface="B Nazanin" panose="00000400000000000000" pitchFamily="2" charset="-78"/>
              </a:rPr>
              <a:t>Multi-gas</a:t>
            </a:r>
            <a:r>
              <a:rPr lang="fa-IR" dirty="0">
                <a:cs typeface="B Nazanin" panose="00000400000000000000" pitchFamily="2" charset="-78"/>
              </a:rPr>
              <a:t> </a:t>
            </a:r>
            <a:r>
              <a:rPr lang="en-US" dirty="0">
                <a:cs typeface="B Nazanin" panose="00000400000000000000" pitchFamily="2" charset="-78"/>
              </a:rPr>
              <a:t> </a:t>
            </a:r>
            <a:r>
              <a:rPr lang="fa-IR" dirty="0">
                <a:cs typeface="B Nazanin" panose="00000400000000000000" pitchFamily="2" charset="-78"/>
              </a:rPr>
              <a:t>استفاده نمي کنيد، سنسور را از سيستم جدا کنيد.</a:t>
            </a:r>
          </a:p>
          <a:p>
            <a:pPr algn="just" rtl="1">
              <a:lnSpc>
                <a:spcPct val="150000"/>
              </a:lnSpc>
            </a:pPr>
            <a:r>
              <a:rPr lang="fa-IR" dirty="0">
                <a:cs typeface="B Nazanin" panose="00000400000000000000" pitchFamily="2" charset="-78"/>
              </a:rPr>
              <a:t>•  در صورتي که بعد از اتصال سنسور </a:t>
            </a:r>
            <a:r>
              <a:rPr lang="en-US" dirty="0">
                <a:cs typeface="B Nazanin" panose="00000400000000000000" pitchFamily="2" charset="-78"/>
              </a:rPr>
              <a:t>GAS ، </a:t>
            </a:r>
            <a:r>
              <a:rPr lang="fa-IR" dirty="0">
                <a:cs typeface="B Nazanin" panose="00000400000000000000" pitchFamily="2" charset="-78"/>
              </a:rPr>
              <a:t>مانيتور به مدت 30 دقيقه سيگنال </a:t>
            </a:r>
            <a:r>
              <a:rPr lang="en-US" dirty="0">
                <a:cs typeface="B Nazanin" panose="00000400000000000000" pitchFamily="2" charset="-78"/>
              </a:rPr>
              <a:t>CO2 </a:t>
            </a:r>
            <a:r>
              <a:rPr lang="fa-IR" dirty="0">
                <a:cs typeface="B Nazanin" panose="00000400000000000000" pitchFamily="2" charset="-78"/>
              </a:rPr>
              <a:t>دريافت نکند، به منظور کاهش توان مصرفي و افزايش عمر مفيد منبع </a:t>
            </a:r>
            <a:r>
              <a:rPr lang="en-US" dirty="0">
                <a:cs typeface="B Nazanin" panose="00000400000000000000" pitchFamily="2" charset="-78"/>
              </a:rPr>
              <a:t>IR </a:t>
            </a:r>
            <a:r>
              <a:rPr lang="fa-IR" dirty="0">
                <a:cs typeface="B Nazanin" panose="00000400000000000000" pitchFamily="2" charset="-78"/>
              </a:rPr>
              <a:t>و سنسور </a:t>
            </a:r>
            <a:r>
              <a:rPr lang="en-US" dirty="0">
                <a:cs typeface="B Nazanin" panose="00000400000000000000" pitchFamily="2" charset="-78"/>
              </a:rPr>
              <a:t>GAS ، </a:t>
            </a:r>
            <a:r>
              <a:rPr lang="fa-IR" dirty="0">
                <a:cs typeface="B Nazanin" panose="00000400000000000000" pitchFamily="2" charset="-78"/>
              </a:rPr>
              <a:t>سنسور به طور اتوماتيک غير فعال مي شود و به مد </a:t>
            </a:r>
            <a:r>
              <a:rPr lang="en-US" dirty="0">
                <a:cs typeface="B Nazanin" panose="00000400000000000000" pitchFamily="2" charset="-78"/>
              </a:rPr>
              <a:t>Standby</a:t>
            </a:r>
            <a:r>
              <a:rPr lang="fa-IR" dirty="0">
                <a:cs typeface="B Nazanin" panose="00000400000000000000" pitchFamily="2" charset="-78"/>
              </a:rPr>
              <a:t> </a:t>
            </a:r>
            <a:r>
              <a:rPr lang="en-US" dirty="0">
                <a:cs typeface="B Nazanin" panose="00000400000000000000" pitchFamily="2" charset="-78"/>
              </a:rPr>
              <a:t> </a:t>
            </a:r>
            <a:r>
              <a:rPr lang="fa-IR" dirty="0">
                <a:cs typeface="B Nazanin" panose="00000400000000000000" pitchFamily="2" charset="-78"/>
              </a:rPr>
              <a:t>مي رود.</a:t>
            </a:r>
          </a:p>
          <a:p>
            <a:pPr algn="just" rtl="1">
              <a:lnSpc>
                <a:spcPct val="150000"/>
              </a:lnSpc>
            </a:pPr>
            <a:r>
              <a:rPr lang="fa-IR" dirty="0">
                <a:cs typeface="B Nazanin" panose="00000400000000000000" pitchFamily="2" charset="-78"/>
              </a:rPr>
              <a:t>•  اگر به مدت10دقيقه بعد از اتصال سنسور به مانيتور آداپتور به سنسور متصل نباشد، مانيتور به طور اتوماتيک سنسور را به مد</a:t>
            </a:r>
            <a:r>
              <a:rPr lang="en-US" dirty="0">
                <a:cs typeface="B Nazanin" panose="00000400000000000000" pitchFamily="2" charset="-78"/>
              </a:rPr>
              <a:t>Standby </a:t>
            </a:r>
            <a:r>
              <a:rPr lang="fa-IR" dirty="0">
                <a:cs typeface="B Nazanin" panose="00000400000000000000" pitchFamily="2" charset="-78"/>
              </a:rPr>
              <a:t> مي برد</a:t>
            </a:r>
            <a:endParaRPr lang="fa-IR" sz="1800" dirty="0">
              <a:effectLst/>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268255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11" name="Picture 3" descr="BFA-New-s.jpg">
            <a:extLst>
              <a:ext uri="{FF2B5EF4-FFF2-40B4-BE49-F238E27FC236}">
                <a16:creationId xmlns:a16="http://schemas.microsoft.com/office/drawing/2014/main" id="{48312EA5-D26F-B040-4CA4-D8C507B391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175" y="2846727"/>
            <a:ext cx="31432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a:extLst>
              <a:ext uri="{FF2B5EF4-FFF2-40B4-BE49-F238E27FC236}">
                <a16:creationId xmlns:a16="http://schemas.microsoft.com/office/drawing/2014/main" id="{4C5CADF9-B71B-6B37-4CE8-B23FE835679A}"/>
              </a:ext>
            </a:extLst>
          </p:cNvPr>
          <p:cNvSpPr>
            <a:spLocks noChangeArrowheads="1"/>
          </p:cNvSpPr>
          <p:nvPr/>
        </p:nvSpPr>
        <p:spPr bwMode="auto">
          <a:xfrm>
            <a:off x="4118993" y="2060575"/>
            <a:ext cx="7200551" cy="374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rtl="1" eaLnBrk="1" hangingPunct="1">
              <a:lnSpc>
                <a:spcPct val="150000"/>
              </a:lnSpc>
              <a:spcBef>
                <a:spcPct val="0"/>
              </a:spcBef>
              <a:buClrTx/>
              <a:buSzTx/>
              <a:buFontTx/>
              <a:buNone/>
            </a:pPr>
            <a:r>
              <a:rPr lang="fa-IR" altLang="en-US" sz="2000" dirty="0">
                <a:latin typeface="Arial" panose="020B0604020202020204" pitchFamily="34" charset="0"/>
                <a:cs typeface="B Mitra" panose="00000400000000000000" pitchFamily="2" charset="-78"/>
              </a:rPr>
              <a:t>سال هاست متخصصان بيهوشي  از مشخصه هاي هموديناميک و ظاهري بيمار از قبيل ضربان قلب، فشار خون، ريزش اشك، تغييرات چهره، قطر مردمك، تعرق و گاهي بررسي وضعيت بيمار از طريق اعمال تحريکات مختلف و تجربيات شخصی جهت برآورد سطح هوشياري بيمار استفاده مي کنند. همچنين دستگاه هايي چون کاپنوگراف و پالس اکسيمتري اطلاعاتي در اين زمينه به پزشک مي دهند. اما هيچ­کدام از اين پارامترها مستقيماً با سطح هوشياري </a:t>
            </a:r>
            <a:r>
              <a:rPr lang="en-GB" altLang="en-US" sz="2000" dirty="0">
                <a:latin typeface="Arial" panose="020B0604020202020204" pitchFamily="34" charset="0"/>
                <a:cs typeface="B Mitra" panose="00000400000000000000" pitchFamily="2" charset="-78"/>
              </a:rPr>
              <a:t>(consciousness)</a:t>
            </a:r>
            <a:r>
              <a:rPr lang="fa-IR" altLang="en-US" sz="2000" dirty="0">
                <a:latin typeface="Arial" panose="020B0604020202020204" pitchFamily="34" charset="0"/>
                <a:cs typeface="B Mitra" panose="00000400000000000000" pitchFamily="2" charset="-78"/>
              </a:rPr>
              <a:t> در ارتباط نيستند. از اينرو پزشکان مجبورند که از اندازه­گيري­هاي  غيرمستقيم جهت اعمال دوز مناسب براي هر بيمار استفاده کنند تا بيمار درد حين عمل جراحي را حس نکند. استانداردهايي نيز جهت تعيين دوز موردنياز وجود دارد. </a:t>
            </a:r>
            <a:endParaRPr lang="en-US" altLang="en-US" sz="2000" dirty="0">
              <a:latin typeface="Arial" panose="020B0604020202020204" pitchFamily="34" charset="0"/>
              <a:cs typeface="B Mitra" panose="00000400000000000000" pitchFamily="2" charset="-78"/>
            </a:endParaRPr>
          </a:p>
        </p:txBody>
      </p:sp>
    </p:spTree>
    <p:extLst>
      <p:ext uri="{BB962C8B-B14F-4D97-AF65-F5344CB8AC3E}">
        <p14:creationId xmlns:p14="http://schemas.microsoft.com/office/powerpoint/2010/main" val="1905958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7D516-B005-8577-FFCB-ED61EFA5E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 y="0"/>
            <a:ext cx="12176887" cy="6858000"/>
          </a:xfrm>
          <a:prstGeom prst="rect">
            <a:avLst/>
          </a:prstGeom>
        </p:spPr>
      </p:pic>
      <p:sp>
        <p:nvSpPr>
          <p:cNvPr id="3" name="Rectangle 2">
            <a:extLst>
              <a:ext uri="{FF2B5EF4-FFF2-40B4-BE49-F238E27FC236}">
                <a16:creationId xmlns:a16="http://schemas.microsoft.com/office/drawing/2014/main" id="{C3933F67-9A93-58E7-9765-361D2C66AFCE}"/>
              </a:ext>
            </a:extLst>
          </p:cNvPr>
          <p:cNvSpPr>
            <a:spLocks noChangeArrowheads="1"/>
          </p:cNvSpPr>
          <p:nvPr/>
        </p:nvSpPr>
        <p:spPr bwMode="auto">
          <a:xfrm>
            <a:off x="6744749" y="1201724"/>
            <a:ext cx="4443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eaLnBrk="1" hangingPunct="1">
              <a:spcBef>
                <a:spcPct val="0"/>
              </a:spcBef>
              <a:buClrTx/>
              <a:buSzTx/>
              <a:buFontTx/>
              <a:buNone/>
            </a:pPr>
            <a:r>
              <a:rPr lang="fa-IR" altLang="en-US" sz="2400" dirty="0">
                <a:latin typeface="Arial" panose="020B0604020202020204" pitchFamily="34" charset="0"/>
                <a:cs typeface="B Titr" panose="00000700000000000000" pitchFamily="2" charset="-78"/>
              </a:rPr>
              <a:t>صفحه نمایش</a:t>
            </a:r>
            <a:endParaRPr lang="en-US" altLang="en-US" sz="2800" b="1" dirty="0">
              <a:latin typeface="+mn-lt"/>
            </a:endParaRPr>
          </a:p>
        </p:txBody>
      </p:sp>
      <p:grpSp>
        <p:nvGrpSpPr>
          <p:cNvPr id="21" name="Group 20">
            <a:extLst>
              <a:ext uri="{FF2B5EF4-FFF2-40B4-BE49-F238E27FC236}">
                <a16:creationId xmlns:a16="http://schemas.microsoft.com/office/drawing/2014/main" id="{620B0BA7-6F0F-27C4-8261-C24719CCA480}"/>
              </a:ext>
            </a:extLst>
          </p:cNvPr>
          <p:cNvGrpSpPr/>
          <p:nvPr/>
        </p:nvGrpSpPr>
        <p:grpSpPr>
          <a:xfrm>
            <a:off x="1291905" y="1950608"/>
            <a:ext cx="8825217" cy="4237937"/>
            <a:chOff x="-262106" y="0"/>
            <a:chExt cx="7167151" cy="3441717"/>
          </a:xfrm>
        </p:grpSpPr>
        <p:grpSp>
          <p:nvGrpSpPr>
            <p:cNvPr id="22" name="Group 21">
              <a:extLst>
                <a:ext uri="{FF2B5EF4-FFF2-40B4-BE49-F238E27FC236}">
                  <a16:creationId xmlns:a16="http://schemas.microsoft.com/office/drawing/2014/main" id="{2BFB18DB-D3C8-E2DE-55E2-8C64583AD6FD}"/>
                </a:ext>
              </a:extLst>
            </p:cNvPr>
            <p:cNvGrpSpPr/>
            <p:nvPr/>
          </p:nvGrpSpPr>
          <p:grpSpPr>
            <a:xfrm>
              <a:off x="-262106" y="0"/>
              <a:ext cx="7167151" cy="3130578"/>
              <a:chOff x="-262106" y="0"/>
              <a:chExt cx="7167151" cy="3130578"/>
            </a:xfrm>
          </p:grpSpPr>
          <p:grpSp>
            <p:nvGrpSpPr>
              <p:cNvPr id="26" name="Group 25">
                <a:extLst>
                  <a:ext uri="{FF2B5EF4-FFF2-40B4-BE49-F238E27FC236}">
                    <a16:creationId xmlns:a16="http://schemas.microsoft.com/office/drawing/2014/main" id="{5FD440BA-C753-8DD8-24BA-47AA93217B13}"/>
                  </a:ext>
                </a:extLst>
              </p:cNvPr>
              <p:cNvGrpSpPr/>
              <p:nvPr/>
            </p:nvGrpSpPr>
            <p:grpSpPr>
              <a:xfrm>
                <a:off x="1125110" y="290223"/>
                <a:ext cx="5024120" cy="2840355"/>
                <a:chOff x="361201" y="383411"/>
                <a:chExt cx="5024756" cy="2840956"/>
              </a:xfrm>
            </p:grpSpPr>
            <p:grpSp>
              <p:nvGrpSpPr>
                <p:cNvPr id="35" name="Group 34">
                  <a:extLst>
                    <a:ext uri="{FF2B5EF4-FFF2-40B4-BE49-F238E27FC236}">
                      <a16:creationId xmlns:a16="http://schemas.microsoft.com/office/drawing/2014/main" id="{FC30A6A9-40DC-A109-54C3-69EED2778CB7}"/>
                    </a:ext>
                  </a:extLst>
                </p:cNvPr>
                <p:cNvGrpSpPr/>
                <p:nvPr/>
              </p:nvGrpSpPr>
              <p:grpSpPr>
                <a:xfrm>
                  <a:off x="361202" y="383411"/>
                  <a:ext cx="5024755" cy="2840956"/>
                  <a:chOff x="0" y="0"/>
                  <a:chExt cx="5024755" cy="2840956"/>
                </a:xfrm>
              </p:grpSpPr>
              <p:pic>
                <p:nvPicPr>
                  <p:cNvPr id="38" name="Picture 37">
                    <a:extLst>
                      <a:ext uri="{FF2B5EF4-FFF2-40B4-BE49-F238E27FC236}">
                        <a16:creationId xmlns:a16="http://schemas.microsoft.com/office/drawing/2014/main" id="{ED8CCB32-C631-7C83-312C-0F05F5A861E5}"/>
                      </a:ext>
                    </a:extLst>
                  </p:cNvPr>
                  <p:cNvPicPr>
                    <a:picLocks noChangeAspect="1"/>
                  </p:cNvPicPr>
                  <p:nvPr/>
                </p:nvPicPr>
                <p:blipFill rotWithShape="1">
                  <a:blip r:embed="rId3"/>
                  <a:srcRect l="20709" t="12055" r="20817" b="29221"/>
                  <a:stretch/>
                </p:blipFill>
                <p:spPr bwMode="auto">
                  <a:xfrm>
                    <a:off x="0" y="2506"/>
                    <a:ext cx="5024755" cy="2838450"/>
                  </a:xfrm>
                  <a:prstGeom prst="rect">
                    <a:avLst/>
                  </a:prstGeom>
                  <a:ln>
                    <a:no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AE0ACC46-3887-FBE5-10F4-15B6A2BB0D56}"/>
                      </a:ext>
                    </a:extLst>
                  </p:cNvPr>
                  <p:cNvSpPr/>
                  <p:nvPr/>
                </p:nvSpPr>
                <p:spPr>
                  <a:xfrm>
                    <a:off x="7515" y="5011"/>
                    <a:ext cx="3203575" cy="1905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Rectangle 39">
                    <a:extLst>
                      <a:ext uri="{FF2B5EF4-FFF2-40B4-BE49-F238E27FC236}">
                        <a16:creationId xmlns:a16="http://schemas.microsoft.com/office/drawing/2014/main" id="{09EF80F9-D021-21E8-3776-08AF6E798C2B}"/>
                      </a:ext>
                    </a:extLst>
                  </p:cNvPr>
                  <p:cNvSpPr/>
                  <p:nvPr/>
                </p:nvSpPr>
                <p:spPr>
                  <a:xfrm>
                    <a:off x="7515" y="210438"/>
                    <a:ext cx="3203575" cy="22353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Rectangle 40">
                    <a:extLst>
                      <a:ext uri="{FF2B5EF4-FFF2-40B4-BE49-F238E27FC236}">
                        <a16:creationId xmlns:a16="http://schemas.microsoft.com/office/drawing/2014/main" id="{6A0E3494-EA98-E0DA-4F95-C0A371CF217A}"/>
                      </a:ext>
                    </a:extLst>
                  </p:cNvPr>
                  <p:cNvSpPr/>
                  <p:nvPr/>
                </p:nvSpPr>
                <p:spPr>
                  <a:xfrm>
                    <a:off x="25052" y="232984"/>
                    <a:ext cx="1597025" cy="73637"/>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42" name="Straight Connector 41">
                    <a:extLst>
                      <a:ext uri="{FF2B5EF4-FFF2-40B4-BE49-F238E27FC236}">
                        <a16:creationId xmlns:a16="http://schemas.microsoft.com/office/drawing/2014/main" id="{D8EEDE82-47A4-5396-CA55-A1761A26DECE}"/>
                      </a:ext>
                    </a:extLst>
                  </p:cNvPr>
                  <p:cNvCxnSpPr/>
                  <p:nvPr/>
                </p:nvCxnSpPr>
                <p:spPr>
                  <a:xfrm>
                    <a:off x="3234220" y="0"/>
                    <a:ext cx="0" cy="24529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690778-FAFE-99B2-8181-F8D6917DAA53}"/>
                      </a:ext>
                    </a:extLst>
                  </p:cNvPr>
                  <p:cNvCxnSpPr/>
                  <p:nvPr/>
                </p:nvCxnSpPr>
                <p:spPr>
                  <a:xfrm rot="10800000">
                    <a:off x="6993" y="2447586"/>
                    <a:ext cx="1"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E463812-DBFB-2334-3862-2F59D5B1F320}"/>
                      </a:ext>
                    </a:extLst>
                  </p:cNvPr>
                  <p:cNvCxnSpPr/>
                  <p:nvPr/>
                </p:nvCxnSpPr>
                <p:spPr>
                  <a:xfrm flipV="1">
                    <a:off x="5007784" y="2507"/>
                    <a:ext cx="0" cy="2838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431434-EDD4-374F-0705-5695AA98F1CE}"/>
                    </a:ext>
                  </a:extLst>
                </p:cNvPr>
                <p:cNvCxnSpPr/>
                <p:nvPr/>
              </p:nvCxnSpPr>
              <p:spPr>
                <a:xfrm rot="5400000">
                  <a:off x="2868074" y="707609"/>
                  <a:ext cx="1" cy="5013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B8E5B4-9FB2-4852-CDAD-2C4735D1A1D5}"/>
                    </a:ext>
                  </a:extLst>
                </p:cNvPr>
                <p:cNvCxnSpPr/>
                <p:nvPr/>
              </p:nvCxnSpPr>
              <p:spPr>
                <a:xfrm rot="5400000">
                  <a:off x="4488469" y="-496267"/>
                  <a:ext cx="1" cy="17862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 Box 2">
                <a:extLst>
                  <a:ext uri="{FF2B5EF4-FFF2-40B4-BE49-F238E27FC236}">
                    <a16:creationId xmlns:a16="http://schemas.microsoft.com/office/drawing/2014/main" id="{14BEEB96-A33E-DEA3-2850-821C19D45179}"/>
                  </a:ext>
                </a:extLst>
              </p:cNvPr>
              <p:cNvSpPr txBox="1">
                <a:spLocks noChangeArrowheads="1"/>
              </p:cNvSpPr>
              <p:nvPr/>
            </p:nvSpPr>
            <p:spPr bwMode="auto">
              <a:xfrm>
                <a:off x="1956021" y="0"/>
                <a:ext cx="606425" cy="249952"/>
              </a:xfrm>
              <a:prstGeom prst="rect">
                <a:avLst/>
              </a:prstGeom>
              <a:noFill/>
              <a:ln w="9525">
                <a:noFill/>
                <a:miter lim="800000"/>
                <a:headEnd/>
                <a:tailEnd/>
              </a:ln>
            </p:spPr>
            <p:txBody>
              <a:bodyPr rot="0" vert="horz" wrap="square" lIns="91440" tIns="45720" rIns="91440" bIns="45720" anchor="t" anchorCtr="0">
                <a:spAutoFit/>
              </a:bodyPr>
              <a:lstStyle/>
              <a:p>
                <a:pPr algn="r" rtl="1"/>
                <a:r>
                  <a:rPr lang="fa-IR" sz="1400" dirty="0">
                    <a:effectLst/>
                    <a:latin typeface="Times New Roman" panose="02020603050405020304" pitchFamily="18" charset="0"/>
                    <a:ea typeface="Times New Roman" panose="02020603050405020304" pitchFamily="18" charset="0"/>
                    <a:cs typeface="B Zar" panose="00000400000000000000" pitchFamily="2" charset="-78"/>
                  </a:rPr>
                  <a:t>نوار بالایی</a:t>
                </a:r>
                <a:endParaRPr lang="en-US" sz="1400" dirty="0">
                  <a:effectLst/>
                  <a:latin typeface="Times New Roman" panose="02020603050405020304" pitchFamily="18" charset="0"/>
                  <a:ea typeface="Times New Roman" panose="02020603050405020304" pitchFamily="18" charset="0"/>
                </a:endParaRPr>
              </a:p>
            </p:txBody>
          </p:sp>
          <p:sp>
            <p:nvSpPr>
              <p:cNvPr id="28" name="Text Box 2">
                <a:extLst>
                  <a:ext uri="{FF2B5EF4-FFF2-40B4-BE49-F238E27FC236}">
                    <a16:creationId xmlns:a16="http://schemas.microsoft.com/office/drawing/2014/main" id="{1BEFD578-50B3-A2EC-13E2-04C85414B156}"/>
                  </a:ext>
                </a:extLst>
              </p:cNvPr>
              <p:cNvSpPr txBox="1">
                <a:spLocks noChangeArrowheads="1"/>
              </p:cNvSpPr>
              <p:nvPr/>
            </p:nvSpPr>
            <p:spPr bwMode="auto">
              <a:xfrm>
                <a:off x="228421" y="425395"/>
                <a:ext cx="855911" cy="249952"/>
              </a:xfrm>
              <a:prstGeom prst="rect">
                <a:avLst/>
              </a:prstGeom>
              <a:noFill/>
              <a:ln w="19050">
                <a:noFill/>
                <a:miter lim="800000"/>
                <a:headEnd/>
                <a:tailEnd/>
              </a:ln>
            </p:spPr>
            <p:txBody>
              <a:bodyPr rot="0" vert="horz" wrap="square" lIns="91440" tIns="45720" rIns="91440" bIns="45720" anchor="t" anchorCtr="0">
                <a:spAutoFit/>
              </a:bodyPr>
              <a:lstStyle/>
              <a:p>
                <a:pPr algn="r" rtl="1"/>
                <a:r>
                  <a:rPr lang="fa-IR" sz="1400" dirty="0">
                    <a:effectLst/>
                    <a:latin typeface="Times New Roman" panose="02020603050405020304" pitchFamily="18" charset="0"/>
                    <a:ea typeface="Times New Roman" panose="02020603050405020304" pitchFamily="18" charset="0"/>
                    <a:cs typeface="B Zar" panose="00000400000000000000" pitchFamily="2" charset="-78"/>
                  </a:rPr>
                  <a:t>ناحیه پیغام‌ها</a:t>
                </a:r>
                <a:endParaRPr lang="en-US" sz="1400" dirty="0">
                  <a:effectLst/>
                  <a:latin typeface="Times New Roman" panose="02020603050405020304" pitchFamily="18" charset="0"/>
                  <a:ea typeface="Times New Roman" panose="02020603050405020304" pitchFamily="18" charset="0"/>
                </a:endParaRPr>
              </a:p>
            </p:txBody>
          </p:sp>
          <p:sp>
            <p:nvSpPr>
              <p:cNvPr id="29" name="Text Box 2">
                <a:extLst>
                  <a:ext uri="{FF2B5EF4-FFF2-40B4-BE49-F238E27FC236}">
                    <a16:creationId xmlns:a16="http://schemas.microsoft.com/office/drawing/2014/main" id="{C48F3077-2360-573B-8FB5-B878A90A984E}"/>
                  </a:ext>
                </a:extLst>
              </p:cNvPr>
              <p:cNvSpPr txBox="1">
                <a:spLocks noChangeArrowheads="1"/>
              </p:cNvSpPr>
              <p:nvPr/>
            </p:nvSpPr>
            <p:spPr bwMode="auto">
              <a:xfrm>
                <a:off x="-262106" y="1335820"/>
                <a:ext cx="1367006" cy="249952"/>
              </a:xfrm>
              <a:prstGeom prst="rect">
                <a:avLst/>
              </a:prstGeom>
              <a:noFill/>
              <a:ln w="9525">
                <a:noFill/>
                <a:miter lim="800000"/>
                <a:headEnd/>
                <a:tailEnd/>
              </a:ln>
            </p:spPr>
            <p:txBody>
              <a:bodyPr rot="0" vert="horz" wrap="square" lIns="91440" tIns="45720" rIns="91440" bIns="45720" anchor="t" anchorCtr="0">
                <a:spAutoFit/>
              </a:bodyPr>
              <a:lstStyle/>
              <a:p>
                <a:pPr algn="r" rtl="1"/>
                <a:r>
                  <a:rPr lang="fa-IR" sz="1400" dirty="0">
                    <a:effectLst/>
                    <a:latin typeface="Times New Roman" panose="02020603050405020304" pitchFamily="18" charset="0"/>
                    <a:ea typeface="Times New Roman" panose="02020603050405020304" pitchFamily="18" charset="0"/>
                    <a:cs typeface="B Zar" panose="00000400000000000000" pitchFamily="2" charset="-78"/>
                  </a:rPr>
                  <a:t>ناحیه شکل موج و منوها</a:t>
                </a:r>
                <a:endParaRPr lang="en-US" sz="1400" dirty="0">
                  <a:effectLst/>
                  <a:latin typeface="Times New Roman" panose="02020603050405020304" pitchFamily="18" charset="0"/>
                  <a:ea typeface="Times New Roman" panose="02020603050405020304" pitchFamily="18" charset="0"/>
                </a:endParaRPr>
              </a:p>
            </p:txBody>
          </p:sp>
          <p:sp>
            <p:nvSpPr>
              <p:cNvPr id="30" name="Text Box 2">
                <a:extLst>
                  <a:ext uri="{FF2B5EF4-FFF2-40B4-BE49-F238E27FC236}">
                    <a16:creationId xmlns:a16="http://schemas.microsoft.com/office/drawing/2014/main" id="{75D05764-B7AD-0788-D80A-180720A029E8}"/>
                  </a:ext>
                </a:extLst>
              </p:cNvPr>
              <p:cNvSpPr txBox="1">
                <a:spLocks noChangeArrowheads="1"/>
              </p:cNvSpPr>
              <p:nvPr/>
            </p:nvSpPr>
            <p:spPr bwMode="auto">
              <a:xfrm>
                <a:off x="6158285" y="1260282"/>
                <a:ext cx="746760" cy="249952"/>
              </a:xfrm>
              <a:prstGeom prst="rect">
                <a:avLst/>
              </a:prstGeom>
              <a:noFill/>
              <a:ln w="9525">
                <a:noFill/>
                <a:miter lim="800000"/>
                <a:headEnd/>
                <a:tailEnd/>
              </a:ln>
            </p:spPr>
            <p:txBody>
              <a:bodyPr rot="0" vert="horz" wrap="square" lIns="91440" tIns="45720" rIns="91440" bIns="45720" anchor="t" anchorCtr="0">
                <a:spAutoFit/>
              </a:bodyPr>
              <a:lstStyle/>
              <a:p>
                <a:pPr algn="r" rtl="1"/>
                <a:r>
                  <a:rPr lang="fa-IR" sz="1400" dirty="0">
                    <a:effectLst/>
                    <a:latin typeface="Times New Roman" panose="02020603050405020304" pitchFamily="18" charset="0"/>
                    <a:ea typeface="Times New Roman" panose="02020603050405020304" pitchFamily="18" charset="0"/>
                    <a:cs typeface="B Zar" panose="00000400000000000000" pitchFamily="2" charset="-78"/>
                  </a:rPr>
                  <a:t>ناحیه پارامترها</a:t>
                </a:r>
                <a:endParaRPr lang="en-US" sz="1400" dirty="0">
                  <a:effectLst/>
                  <a:latin typeface="Times New Roman" panose="02020603050405020304" pitchFamily="18" charset="0"/>
                  <a:ea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F79189F9-D5CA-77A0-F9EF-416BFC162DCB}"/>
                  </a:ext>
                </a:extLst>
              </p:cNvPr>
              <p:cNvCxnSpPr/>
              <p:nvPr/>
            </p:nvCxnSpPr>
            <p:spPr>
              <a:xfrm rot="16200000" flipV="1">
                <a:off x="2249391" y="331470"/>
                <a:ext cx="182880"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774F23-4476-E3EB-6D51-7473D8226F53}"/>
                  </a:ext>
                </a:extLst>
              </p:cNvPr>
              <p:cNvCxnSpPr/>
              <p:nvPr/>
            </p:nvCxnSpPr>
            <p:spPr>
              <a:xfrm rot="10800000">
                <a:off x="1032013" y="568684"/>
                <a:ext cx="633742"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30A5EB3-216B-316B-30EB-2D0BA362596B}"/>
                  </a:ext>
                </a:extLst>
              </p:cNvPr>
              <p:cNvCxnSpPr/>
              <p:nvPr/>
            </p:nvCxnSpPr>
            <p:spPr>
              <a:xfrm>
                <a:off x="5577840" y="1423947"/>
                <a:ext cx="633742"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9C99BB1-93A5-2072-F2D2-957B4F8A4E5F}"/>
                  </a:ext>
                </a:extLst>
              </p:cNvPr>
              <p:cNvCxnSpPr/>
              <p:nvPr/>
            </p:nvCxnSpPr>
            <p:spPr>
              <a:xfrm rot="10800000">
                <a:off x="1028038" y="1483084"/>
                <a:ext cx="633742"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 Box 2">
              <a:extLst>
                <a:ext uri="{FF2B5EF4-FFF2-40B4-BE49-F238E27FC236}">
                  <a16:creationId xmlns:a16="http://schemas.microsoft.com/office/drawing/2014/main" id="{8556FD35-C000-2C59-A88F-8B632C49ABFD}"/>
                </a:ext>
              </a:extLst>
            </p:cNvPr>
            <p:cNvSpPr txBox="1">
              <a:spLocks noChangeArrowheads="1"/>
            </p:cNvSpPr>
            <p:nvPr/>
          </p:nvSpPr>
          <p:spPr bwMode="auto">
            <a:xfrm>
              <a:off x="2385993" y="3166770"/>
              <a:ext cx="2377439" cy="274947"/>
            </a:xfrm>
            <a:prstGeom prst="rect">
              <a:avLst/>
            </a:prstGeom>
            <a:noFill/>
            <a:ln w="9525">
              <a:noFill/>
              <a:miter lim="800000"/>
              <a:headEnd/>
              <a:tailEnd/>
            </a:ln>
          </p:spPr>
          <p:txBody>
            <a:bodyPr rot="0" vert="horz" wrap="square" lIns="91440" tIns="45720" rIns="91440" bIns="45720" anchor="t" anchorCtr="0">
              <a:spAutoFit/>
            </a:bodyPr>
            <a:lstStyle/>
            <a:p>
              <a:pPr algn="r" rtl="1"/>
              <a:r>
                <a:rPr lang="fa-IR" sz="1600" dirty="0">
                  <a:effectLst/>
                  <a:latin typeface="Times New Roman" panose="02020603050405020304" pitchFamily="18" charset="0"/>
                  <a:ea typeface="Times New Roman" panose="02020603050405020304" pitchFamily="18" charset="0"/>
                  <a:cs typeface="B Nazanin" panose="00000400000000000000" pitchFamily="2" charset="-78"/>
                </a:rPr>
                <a:t>صفحه اصلی مانیتور </a:t>
              </a:r>
              <a:r>
                <a:rPr lang="en-US" sz="1600" dirty="0">
                  <a:effectLst/>
                  <a:latin typeface="Times New Roman" panose="02020603050405020304" pitchFamily="18" charset="0"/>
                  <a:ea typeface="Times New Roman" panose="02020603050405020304" pitchFamily="18" charset="0"/>
                  <a:cs typeface="B Nazanin" panose="00000400000000000000" pitchFamily="2" charset="-78"/>
                </a:rPr>
                <a:t>B9</a:t>
              </a:r>
            </a:p>
          </p:txBody>
        </p:sp>
      </p:grpSp>
    </p:spTree>
    <p:extLst>
      <p:ext uri="{BB962C8B-B14F-4D97-AF65-F5344CB8AC3E}">
        <p14:creationId xmlns:p14="http://schemas.microsoft.com/office/powerpoint/2010/main" val="411397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A90C-8F50-F36A-5145-6C19AEBDB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5" name="TextBox 4">
            <a:extLst>
              <a:ext uri="{FF2B5EF4-FFF2-40B4-BE49-F238E27FC236}">
                <a16:creationId xmlns:a16="http://schemas.microsoft.com/office/drawing/2014/main" id="{2EDFD93B-2220-45D0-12EE-12ABB9B64924}"/>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2" name="Picture 1" descr="BFA">
            <a:extLst>
              <a:ext uri="{FF2B5EF4-FFF2-40B4-BE49-F238E27FC236}">
                <a16:creationId xmlns:a16="http://schemas.microsoft.com/office/drawing/2014/main" id="{E0495BA4-787B-1325-1B4E-A36C78182672}"/>
              </a:ext>
            </a:extLst>
          </p:cNvPr>
          <p:cNvPicPr>
            <a:picLocks noChangeAspect="1" noChangeArrowheads="1"/>
          </p:cNvPicPr>
          <p:nvPr/>
        </p:nvPicPr>
        <p:blipFill>
          <a:blip r:embed="rId3" cstate="print"/>
          <a:srcRect/>
          <a:stretch>
            <a:fillRect/>
          </a:stretch>
        </p:blipFill>
        <p:spPr bwMode="auto">
          <a:xfrm>
            <a:off x="796367" y="2060931"/>
            <a:ext cx="4274879" cy="2785168"/>
          </a:xfrm>
          <a:prstGeom prst="rect">
            <a:avLst/>
          </a:prstGeom>
          <a:noFill/>
          <a:ln w="9525">
            <a:noFill/>
            <a:miter lim="800000"/>
            <a:headEnd/>
            <a:tailEnd/>
          </a:ln>
          <a:effectLst>
            <a:reflection blurRad="6350" stA="50000" endA="300" endPos="38500" dist="50800" dir="5400000" sy="-100000" algn="bl" rotWithShape="0"/>
          </a:effectLst>
        </p:spPr>
      </p:pic>
      <p:pic>
        <p:nvPicPr>
          <p:cNvPr id="6" name="Picture 5">
            <a:extLst>
              <a:ext uri="{FF2B5EF4-FFF2-40B4-BE49-F238E27FC236}">
                <a16:creationId xmlns:a16="http://schemas.microsoft.com/office/drawing/2014/main" id="{6477BF80-235B-440C-2A2E-91DE61B6126A}"/>
              </a:ext>
            </a:extLst>
          </p:cNvPr>
          <p:cNvPicPr>
            <a:picLocks noChangeAspect="1" noChangeArrowheads="1"/>
          </p:cNvPicPr>
          <p:nvPr/>
        </p:nvPicPr>
        <p:blipFill>
          <a:blip r:embed="rId4" cstate="print"/>
          <a:srcRect/>
          <a:stretch>
            <a:fillRect/>
          </a:stretch>
        </p:blipFill>
        <p:spPr bwMode="auto">
          <a:xfrm>
            <a:off x="9664118" y="2060931"/>
            <a:ext cx="1354823" cy="2785168"/>
          </a:xfrm>
          <a:prstGeom prst="rect">
            <a:avLst/>
          </a:prstGeom>
          <a:noFill/>
          <a:effectLst>
            <a:reflection blurRad="6350" stA="50000" endA="300" endPos="38500" dist="50800" dir="5400000" sy="-100000" algn="bl" rotWithShape="0"/>
          </a:effectLst>
        </p:spPr>
      </p:pic>
      <p:pic>
        <p:nvPicPr>
          <p:cNvPr id="7" name="Content Placeholder 4">
            <a:extLst>
              <a:ext uri="{FF2B5EF4-FFF2-40B4-BE49-F238E27FC236}">
                <a16:creationId xmlns:a16="http://schemas.microsoft.com/office/drawing/2014/main" id="{C0B55116-4547-C6DD-0C88-96D7EAEB5A5D}"/>
              </a:ext>
            </a:extLst>
          </p:cNvPr>
          <p:cNvPicPr>
            <a:picLocks noChangeAspect="1"/>
          </p:cNvPicPr>
          <p:nvPr/>
        </p:nvPicPr>
        <p:blipFill>
          <a:blip r:embed="rId5" cstate="print"/>
          <a:stretch>
            <a:fillRect/>
          </a:stretch>
        </p:blipFill>
        <p:spPr>
          <a:xfrm>
            <a:off x="5474575" y="2034931"/>
            <a:ext cx="3786214" cy="2788138"/>
          </a:xfrm>
          <a:prstGeom prst="rect">
            <a:avLst/>
          </a:prstGeom>
          <a:effectLst>
            <a:reflection blurRad="6350" stA="50000" endA="300" endPos="38500" dist="50800" dir="5400000" sy="-100000" algn="bl" rotWithShape="0"/>
          </a:effectLst>
        </p:spPr>
      </p:pic>
    </p:spTree>
    <p:extLst>
      <p:ext uri="{BB962C8B-B14F-4D97-AF65-F5344CB8AC3E}">
        <p14:creationId xmlns:p14="http://schemas.microsoft.com/office/powerpoint/2010/main" val="27338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pic>
        <p:nvPicPr>
          <p:cNvPr id="1028" name="Picture 43" descr="Membrane for BFA.jpg"/>
          <p:cNvPicPr>
            <a:picLocks noChangeAspect="1" noChangeArrowheads="1"/>
          </p:cNvPicPr>
          <p:nvPr/>
        </p:nvPicPr>
        <p:blipFill>
          <a:blip r:embed="rId3" cstate="print"/>
          <a:srcRect/>
          <a:stretch>
            <a:fillRect/>
          </a:stretch>
        </p:blipFill>
        <p:spPr bwMode="auto">
          <a:xfrm>
            <a:off x="997350" y="2156402"/>
            <a:ext cx="3281035" cy="3671569"/>
          </a:xfrm>
          <a:prstGeom prst="rect">
            <a:avLst/>
          </a:prstGeom>
          <a:noFill/>
          <a:ln w="9525">
            <a:noFill/>
            <a:miter lim="800000"/>
            <a:headEnd/>
            <a:tailEnd/>
          </a:ln>
        </p:spPr>
      </p:pic>
      <p:sp>
        <p:nvSpPr>
          <p:cNvPr id="16" name="TextBox 15"/>
          <p:cNvSpPr txBox="1"/>
          <p:nvPr/>
        </p:nvSpPr>
        <p:spPr>
          <a:xfrm>
            <a:off x="6163795" y="2134652"/>
            <a:ext cx="4572032" cy="3693319"/>
          </a:xfrm>
          <a:prstGeom prst="rect">
            <a:avLst/>
          </a:prstGeom>
          <a:noFill/>
        </p:spPr>
        <p:txBody>
          <a:bodyPr wrap="square" rtlCol="0">
            <a:spAutoFit/>
          </a:bodyPr>
          <a:lstStyle/>
          <a:p>
            <a:pPr algn="just" rtl="1"/>
            <a:r>
              <a:rPr lang="fa-IR" dirty="0">
                <a:cs typeface="B Nazanin" pitchFamily="2" charset="-78"/>
              </a:rPr>
              <a:t>1) </a:t>
            </a:r>
            <a:r>
              <a:rPr lang="fa-IR" b="1" dirty="0">
                <a:cs typeface="B Nazanin" pitchFamily="2" charset="-78"/>
              </a:rPr>
              <a:t>نشانگر </a:t>
            </a:r>
            <a:r>
              <a:rPr lang="en-US" sz="1600" b="1" dirty="0">
                <a:latin typeface="Times New Roman" pitchFamily="18" charset="0"/>
                <a:cs typeface="Times New Roman" pitchFamily="18" charset="0"/>
              </a:rPr>
              <a:t>Power</a:t>
            </a:r>
            <a:r>
              <a:rPr lang="en-US" b="1" dirty="0">
                <a:cs typeface="B Nazanin" pitchFamily="2" charset="-78"/>
              </a:rPr>
              <a:t> </a:t>
            </a:r>
            <a:r>
              <a:rPr lang="fa-IR" b="1" dirty="0">
                <a:cs typeface="B Nazanin" pitchFamily="2" charset="-78"/>
              </a:rPr>
              <a:t>: </a:t>
            </a:r>
            <a:r>
              <a:rPr lang="fa-IR" dirty="0">
                <a:cs typeface="B Nazanin" pitchFamily="2" charset="-78"/>
              </a:rPr>
              <a:t>زماني که ماژول </a:t>
            </a:r>
            <a:r>
              <a:rPr lang="en-US" sz="1600" dirty="0">
                <a:latin typeface="Times New Roman" pitchFamily="18" charset="0"/>
                <a:cs typeface="Times New Roman" pitchFamily="18" charset="0"/>
              </a:rPr>
              <a:t>BFA</a:t>
            </a:r>
            <a:r>
              <a:rPr lang="fa-IR" dirty="0">
                <a:cs typeface="B Nazanin" pitchFamily="2" charset="-78"/>
              </a:rPr>
              <a:t> به مانيتور متصل گردد، روشن مي شود و تا قطع نشدن ارتباط در اين وضعيت باقي مي ماند. </a:t>
            </a:r>
            <a:endParaRPr lang="en-US" dirty="0">
              <a:cs typeface="B Nazanin" pitchFamily="2" charset="-78"/>
            </a:endParaRPr>
          </a:p>
          <a:p>
            <a:pPr algn="just" rtl="1"/>
            <a:endParaRPr lang="en-US" dirty="0">
              <a:cs typeface="B Nazanin" pitchFamily="2" charset="-78"/>
            </a:endParaRPr>
          </a:p>
          <a:p>
            <a:pPr algn="just" rtl="1"/>
            <a:r>
              <a:rPr lang="fa-IR" dirty="0">
                <a:cs typeface="B Nazanin" pitchFamily="2" charset="-78"/>
              </a:rPr>
              <a:t>2) </a:t>
            </a:r>
            <a:r>
              <a:rPr lang="fa-IR" b="1" dirty="0">
                <a:cs typeface="B Nazanin" pitchFamily="2" charset="-78"/>
              </a:rPr>
              <a:t>نشانگر </a:t>
            </a:r>
            <a:r>
              <a:rPr lang="en-US" sz="1600" b="1" dirty="0">
                <a:latin typeface="Times New Roman" pitchFamily="18" charset="0"/>
                <a:cs typeface="Times New Roman" pitchFamily="18" charset="0"/>
              </a:rPr>
              <a:t>Alarm</a:t>
            </a:r>
            <a:r>
              <a:rPr lang="en-US" b="1" dirty="0">
                <a:cs typeface="B Nazanin" pitchFamily="2" charset="-78"/>
              </a:rPr>
              <a:t> </a:t>
            </a:r>
            <a:r>
              <a:rPr lang="fa-IR" b="1" dirty="0">
                <a:cs typeface="B Nazanin" pitchFamily="2" charset="-78"/>
              </a:rPr>
              <a:t>: </a:t>
            </a:r>
            <a:r>
              <a:rPr lang="fa-IR" dirty="0">
                <a:cs typeface="B Nazanin" pitchFamily="2" charset="-78"/>
              </a:rPr>
              <a:t>در صورت نمايش آلارم                     </a:t>
            </a:r>
            <a:r>
              <a:rPr lang="en-US" sz="1400" dirty="0">
                <a:latin typeface="Times New Roman" pitchFamily="18" charset="0"/>
                <a:cs typeface="Times New Roman" pitchFamily="18" charset="0"/>
              </a:rPr>
              <a:t>BFA ELECTRODE ALARM </a:t>
            </a:r>
            <a:r>
              <a:rPr lang="fa-IR" sz="1400" dirty="0">
                <a:latin typeface="Times New Roman" pitchFamily="18" charset="0"/>
                <a:cs typeface="Times New Roman" pitchFamily="18" charset="0"/>
              </a:rPr>
              <a:t> </a:t>
            </a:r>
            <a:r>
              <a:rPr lang="fa-IR" dirty="0">
                <a:cs typeface="B Nazanin" pitchFamily="2" charset="-78"/>
              </a:rPr>
              <a:t>بر روي مانيتور (ناشي از اتصال نامناسب سنسورهاي مغزي)، اين نشانگر نيز بر روي ماژول روشن خاموش مي گردد. </a:t>
            </a:r>
            <a:endParaRPr lang="en-US" dirty="0">
              <a:cs typeface="B Nazanin" pitchFamily="2" charset="-78"/>
            </a:endParaRPr>
          </a:p>
          <a:p>
            <a:pPr algn="just" rtl="1"/>
            <a:endParaRPr lang="en-US" dirty="0">
              <a:cs typeface="B Nazanin" pitchFamily="2" charset="-78"/>
            </a:endParaRPr>
          </a:p>
          <a:p>
            <a:pPr algn="just" rtl="1"/>
            <a:r>
              <a:rPr lang="fa-IR" dirty="0">
                <a:cs typeface="B Nazanin" pitchFamily="2" charset="-78"/>
              </a:rPr>
              <a:t>3) </a:t>
            </a:r>
            <a:r>
              <a:rPr lang="fa-IR" b="1" dirty="0">
                <a:cs typeface="B Nazanin" pitchFamily="2" charset="-78"/>
              </a:rPr>
              <a:t>کليد امپدانس: </a:t>
            </a:r>
            <a:r>
              <a:rPr lang="fa-IR" dirty="0">
                <a:cs typeface="B Nazanin" pitchFamily="2" charset="-78"/>
              </a:rPr>
              <a:t>در صورت فشردن اين کليد عمليات اندازه گيري امپدانس انجام مي پذيرد و نشانگر مربوط به آن بر روي ماژول </a:t>
            </a:r>
            <a:endParaRPr lang="en-US" dirty="0">
              <a:cs typeface="B Nazanin" pitchFamily="2" charset="-78"/>
            </a:endParaRPr>
          </a:p>
          <a:p>
            <a:pPr algn="just" rtl="1"/>
            <a:r>
              <a:rPr lang="fa-IR" dirty="0">
                <a:cs typeface="B Nazanin" pitchFamily="2" charset="-78"/>
              </a:rPr>
              <a:t>4) به مدت يک ثانيه به صورت چشمک زن در مي آيد.</a:t>
            </a:r>
            <a:endParaRPr lang="en-US" dirty="0">
              <a:cs typeface="B Nazanin"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71</a:t>
            </a:fld>
            <a:endParaRPr lang="en-US"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72</a:t>
            </a:fld>
            <a:endParaRPr lang="en-US" dirty="0">
              <a:latin typeface="Times New Roman" pitchFamily="18" charset="0"/>
              <a:cs typeface="Times New Roman" pitchFamily="18" charset="0"/>
            </a:endParaRPr>
          </a:p>
        </p:txBody>
      </p:sp>
      <p:sp>
        <p:nvSpPr>
          <p:cNvPr id="4" name="Rectangle 1">
            <a:extLst>
              <a:ext uri="{FF2B5EF4-FFF2-40B4-BE49-F238E27FC236}">
                <a16:creationId xmlns:a16="http://schemas.microsoft.com/office/drawing/2014/main" id="{DAA25672-FCB4-2D97-B08F-F5B90C34A845}"/>
              </a:ext>
            </a:extLst>
          </p:cNvPr>
          <p:cNvSpPr>
            <a:spLocks noChangeArrowheads="1"/>
          </p:cNvSpPr>
          <p:nvPr/>
        </p:nvSpPr>
        <p:spPr bwMode="auto">
          <a:xfrm>
            <a:off x="7684316" y="2248103"/>
            <a:ext cx="3510334"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fa-IR"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شاخص  </a:t>
            </a:r>
            <a:r>
              <a:rPr lang="en-US"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BFI</a:t>
            </a:r>
          </a:p>
          <a:p>
            <a:pPr algn="r" rtl="1">
              <a:lnSpc>
                <a:spcPct val="150000"/>
              </a:lnSpc>
              <a:spcBef>
                <a:spcPct val="0"/>
              </a:spcBef>
              <a:buClrTx/>
              <a:buSzTx/>
              <a:buFontTx/>
              <a:buNone/>
            </a:pPr>
            <a:endParaRPr lang="en-US" altLang="en-US" sz="2000" b="1" dirty="0">
              <a:solidFill>
                <a:srgbClr val="FF0000"/>
              </a:solidFill>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50000"/>
              </a:lnSpc>
              <a:spcBef>
                <a:spcPct val="0"/>
              </a:spcBef>
              <a:buClrTx/>
              <a:buSzTx/>
              <a:buFont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عدد</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Arial" panose="020B0604020202020204" pitchFamily="34" charset="0"/>
                <a:ea typeface="Times New Roman" panose="02020603050405020304" pitchFamily="18" charset="0"/>
                <a:cs typeface="B Mitra" panose="00000400000000000000" pitchFamily="2" charset="-78"/>
              </a:rPr>
              <a:t>BFI</a:t>
            </a:r>
            <a:r>
              <a:rPr lang="en-GB"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در رنج صفر تا 100 ميباشد به طوري که صفر نشان</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دهنده يک موج</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Arial" panose="020B0604020202020204" pitchFamily="34" charset="0"/>
                <a:ea typeface="Times New Roman" panose="02020603050405020304" pitchFamily="18" charset="0"/>
                <a:cs typeface="B Mitra" panose="00000400000000000000" pitchFamily="2" charset="-78"/>
              </a:rPr>
              <a:t>EEG</a:t>
            </a:r>
            <a:r>
              <a:rPr lang="en-GB"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صاف و هموار است و 100 فعاليت سيگنال</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Arial" panose="020B0604020202020204" pitchFamily="34" charset="0"/>
                <a:ea typeface="Times New Roman" panose="02020603050405020304" pitchFamily="18" charset="0"/>
                <a:cs typeface="B Mitra" panose="00000400000000000000" pitchFamily="2" charset="-78"/>
              </a:rPr>
              <a:t>EEG</a:t>
            </a:r>
            <a:r>
              <a:rPr lang="en-GB"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را در حالت بيداري نشان مي</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دهد</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altLang="en-US" sz="2000" dirty="0">
              <a:latin typeface="Arial" panose="020B0604020202020204" pitchFamily="34" charset="0"/>
              <a:cs typeface="B Mitra" panose="00000400000000000000" pitchFamily="2" charset="-78"/>
            </a:endParaRPr>
          </a:p>
        </p:txBody>
      </p:sp>
      <p:graphicFrame>
        <p:nvGraphicFramePr>
          <p:cNvPr id="6" name="Table 5">
            <a:extLst>
              <a:ext uri="{FF2B5EF4-FFF2-40B4-BE49-F238E27FC236}">
                <a16:creationId xmlns:a16="http://schemas.microsoft.com/office/drawing/2014/main" id="{E9FCED2B-D4F9-8BF1-4CA9-E9756D155DEA}"/>
              </a:ext>
            </a:extLst>
          </p:cNvPr>
          <p:cNvGraphicFramePr>
            <a:graphicFrameLocks noGrp="1"/>
          </p:cNvGraphicFramePr>
          <p:nvPr>
            <p:extLst>
              <p:ext uri="{D42A27DB-BD31-4B8C-83A1-F6EECF244321}">
                <p14:modId xmlns:p14="http://schemas.microsoft.com/office/powerpoint/2010/main" val="1537548604"/>
              </p:ext>
            </p:extLst>
          </p:nvPr>
        </p:nvGraphicFramePr>
        <p:xfrm>
          <a:off x="997350" y="2121721"/>
          <a:ext cx="6419850" cy="3473451"/>
        </p:xfrm>
        <a:graphic>
          <a:graphicData uri="http://schemas.openxmlformats.org/drawingml/2006/table">
            <a:tbl>
              <a:tblPr rtl="1"/>
              <a:tblGrid>
                <a:gridCol w="5494337">
                  <a:extLst>
                    <a:ext uri="{9D8B030D-6E8A-4147-A177-3AD203B41FA5}">
                      <a16:colId xmlns:a16="http://schemas.microsoft.com/office/drawing/2014/main" val="20000"/>
                    </a:ext>
                  </a:extLst>
                </a:gridCol>
                <a:gridCol w="925513">
                  <a:extLst>
                    <a:ext uri="{9D8B030D-6E8A-4147-A177-3AD203B41FA5}">
                      <a16:colId xmlns:a16="http://schemas.microsoft.com/office/drawing/2014/main" val="20001"/>
                    </a:ext>
                  </a:extLst>
                </a:gridCol>
              </a:tblGrid>
              <a:tr h="38576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New Roman" pitchFamily="18" charset="0"/>
                          <a:ea typeface="Times New Roman" pitchFamily="18" charset="0"/>
                          <a:cs typeface="Traffic"/>
                        </a:rPr>
                        <a:t>Clinical state</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Traffic"/>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BFI</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5763">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بيداري </a:t>
                      </a:r>
                      <a:r>
                        <a:rPr kumimoji="0" lang="en-US"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(Awake)</a:t>
                      </a:r>
                      <a:r>
                        <a:rPr kumimoji="0" lang="en-US"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 </a:t>
                      </a:r>
                      <a:r>
                        <a:rPr kumimoji="0" lang="en-US" sz="1400" b="0" i="0" u="none" strike="noStrike" cap="none" normalizeH="0" baseline="0" dirty="0">
                          <a:ln>
                            <a:noFill/>
                          </a:ln>
                          <a:solidFill>
                            <a:schemeClr val="tx1"/>
                          </a:solidFill>
                          <a:effectLst/>
                          <a:latin typeface="Traffic"/>
                          <a:cs typeface="B Nazanin" panose="00000400000000000000" pitchFamily="2" charset="-78"/>
                        </a:rPr>
                        <a:t> </a:t>
                      </a:r>
                      <a:endParaRPr kumimoji="0" lang="en-US" sz="12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100-80</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5763">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بيهوشي سبک و يا حالت آرامش </a:t>
                      </a:r>
                      <a:r>
                        <a:rPr kumimoji="0" lang="en-US"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(Light/Moderate sedation)</a:t>
                      </a:r>
                      <a:endParaRPr kumimoji="0" lang="en-US" sz="12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80-60</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محدوده مناسب بيهوشي براي عمل جراحي </a:t>
                      </a:r>
                      <a:r>
                        <a:rPr kumimoji="0" lang="en-GB" sz="14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a:t>
                      </a:r>
                      <a:r>
                        <a:rPr kumimoji="0" lang="en-GB" sz="12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General Anesthesia</a:t>
                      </a:r>
                      <a:r>
                        <a:rPr kumimoji="0" lang="en-GB" sz="14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a:t>
                      </a:r>
                      <a:endParaRPr kumimoji="0" lang="en-US" sz="1200" b="0" i="0" u="none" strike="noStrike" cap="none" normalizeH="0" baseline="0">
                        <a:ln>
                          <a:noFill/>
                        </a:ln>
                        <a:solidFill>
                          <a:schemeClr val="tx1"/>
                        </a:solidFill>
                        <a:effectLst/>
                        <a:latin typeface="Times New Roman" pitchFamily="18" charset="0"/>
                        <a:cs typeface="B Nazanin" panose="00000400000000000000" pitchFamily="2" charset="-7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60-40</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1525">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بيهوشي عميق که در بيشتر مواقع با صافي و همواري شکل موج </a:t>
                      </a:r>
                      <a:r>
                        <a:rPr kumimoji="0" lang="en-US"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EEG</a:t>
                      </a:r>
                      <a:r>
                        <a:rPr kumimoji="0" lang="fa-IR"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 همراه است.</a:t>
                      </a:r>
                      <a:r>
                        <a:rPr kumimoji="0" lang="en-GB"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 (</a:t>
                      </a:r>
                      <a:r>
                        <a:rPr kumimoji="0" lang="en-GB"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Deep Hypnotic State</a:t>
                      </a:r>
                      <a:r>
                        <a:rPr kumimoji="0" lang="en-GB"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a:t>
                      </a:r>
                      <a:endParaRPr kumimoji="0" lang="en-US" sz="12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rPr>
                        <a:t>40-20</a:t>
                      </a:r>
                      <a:endParaRPr kumimoji="0" lang="en-US" sz="1200" b="0" i="0" u="none" strike="noStrike" cap="none" normalizeH="0" baseline="0">
                        <a:ln>
                          <a:noFill/>
                        </a:ln>
                        <a:solidFill>
                          <a:schemeClr val="tx1"/>
                        </a:solidFill>
                        <a:effectLst/>
                        <a:latin typeface="Times New Roman" pitchFamily="18" charset="0"/>
                        <a:ea typeface="Times New Roman" pitchFamily="18" charset="0"/>
                        <a:cs typeface="B Nazanin" panose="00000400000000000000" pitchFamily="2" charset="-78"/>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58874">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raffic"/>
                          <a:cs typeface="B Nazanin" panose="00000400000000000000" pitchFamily="2" charset="-78"/>
                        </a:rPr>
                        <a:t> </a:t>
                      </a:r>
                      <a:r>
                        <a:rPr kumimoji="0" lang="fa-IR" sz="1400" b="0" i="0" u="none" strike="noStrike" cap="none" normalizeH="0" baseline="0" dirty="0">
                          <a:ln>
                            <a:noFill/>
                          </a:ln>
                          <a:solidFill>
                            <a:schemeClr val="tx1"/>
                          </a:solidFill>
                          <a:effectLst/>
                          <a:latin typeface="Traffic"/>
                          <a:cs typeface="B Nazanin" panose="00000400000000000000" pitchFamily="2" charset="-78"/>
                        </a:rPr>
                        <a:t>بيهوشی بسيار عميق (نزديک به کما) با الگوی غالب </a:t>
                      </a:r>
                      <a:r>
                        <a:rPr kumimoji="0" lang="en-US"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BS</a:t>
                      </a:r>
                      <a:r>
                        <a:rPr kumimoji="0" lang="fa-IR"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 که در بيشتر مواقع شکل موج سيگنال </a:t>
                      </a:r>
                      <a:r>
                        <a:rPr kumimoji="0" lang="en-US"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EEG</a:t>
                      </a:r>
                      <a:r>
                        <a:rPr kumimoji="0" lang="fa-IR"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 ايزوالکتريک (خنثي) مي­باشد.</a:t>
                      </a:r>
                      <a:r>
                        <a:rPr kumimoji="0" lang="en-GB"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 (</a:t>
                      </a:r>
                      <a:r>
                        <a:rPr kumimoji="0" lang="en-GB"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Burst Suppression</a:t>
                      </a:r>
                      <a:r>
                        <a:rPr kumimoji="0" lang="en-GB" sz="14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a:t>
                      </a:r>
                      <a:endParaRPr kumimoji="0" lang="en-US" sz="1200" b="0" i="0" u="none" strike="noStrike" cap="none" normalizeH="0" baseline="0" dirty="0">
                        <a:ln>
                          <a:noFill/>
                        </a:ln>
                        <a:solidFill>
                          <a:schemeClr val="tx1"/>
                        </a:solidFill>
                        <a:effectLst/>
                        <a:latin typeface="Times New Roman" pitchFamily="18" charset="0"/>
                        <a:cs typeface="B Nazanin" panose="00000400000000000000" pitchFamily="2" charset="-7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rPr>
                        <a:t>20- 0</a:t>
                      </a:r>
                      <a:endParaRPr kumimoji="0" lang="en-US" sz="1200" b="0" i="0" u="none" strike="noStrike" cap="none" normalizeH="0" baseline="0" dirty="0">
                        <a:ln>
                          <a:noFill/>
                        </a:ln>
                        <a:solidFill>
                          <a:schemeClr val="tx1"/>
                        </a:solidFill>
                        <a:effectLst/>
                        <a:latin typeface="Times New Roman" pitchFamily="18" charset="0"/>
                        <a:ea typeface="Times New Roman" pitchFamily="18" charset="0"/>
                        <a:cs typeface="B Nazanin" panose="00000400000000000000" pitchFamily="2" charset="-78"/>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3753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73</a:t>
            </a:fld>
            <a:endParaRPr lang="en-US" dirty="0">
              <a:latin typeface="Times New Roman" pitchFamily="18" charset="0"/>
              <a:cs typeface="Times New Roman" pitchFamily="18" charset="0"/>
            </a:endParaRPr>
          </a:p>
        </p:txBody>
      </p:sp>
      <p:sp>
        <p:nvSpPr>
          <p:cNvPr id="4" name="Rectangle 1">
            <a:extLst>
              <a:ext uri="{FF2B5EF4-FFF2-40B4-BE49-F238E27FC236}">
                <a16:creationId xmlns:a16="http://schemas.microsoft.com/office/drawing/2014/main" id="{DAA25672-FCB4-2D97-B08F-F5B90C34A845}"/>
              </a:ext>
            </a:extLst>
          </p:cNvPr>
          <p:cNvSpPr>
            <a:spLocks noChangeArrowheads="1"/>
          </p:cNvSpPr>
          <p:nvPr/>
        </p:nvSpPr>
        <p:spPr bwMode="auto">
          <a:xfrm>
            <a:off x="7626052" y="2137878"/>
            <a:ext cx="3510334"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fa-IR"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شاخص  </a:t>
            </a:r>
            <a:r>
              <a:rPr lang="en-US"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EMG</a:t>
            </a:r>
          </a:p>
        </p:txBody>
      </p:sp>
      <p:sp>
        <p:nvSpPr>
          <p:cNvPr id="7" name="Rectangle 2">
            <a:extLst>
              <a:ext uri="{FF2B5EF4-FFF2-40B4-BE49-F238E27FC236}">
                <a16:creationId xmlns:a16="http://schemas.microsoft.com/office/drawing/2014/main" id="{A7152F31-7F02-D2FB-C6D3-2E1E08690723}"/>
              </a:ext>
            </a:extLst>
          </p:cNvPr>
          <p:cNvSpPr>
            <a:spLocks noChangeArrowheads="1"/>
          </p:cNvSpPr>
          <p:nvPr/>
        </p:nvSpPr>
        <p:spPr bwMode="auto">
          <a:xfrm>
            <a:off x="3973586" y="2638601"/>
            <a:ext cx="7162800" cy="328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فعاليت</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هاي عضلات صورت و يا سيگنال­هاي الکترومايوگرام بر روي عدد</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Arial" panose="020B0604020202020204" pitchFamily="34" charset="0"/>
                <a:ea typeface="Times New Roman" panose="02020603050405020304" pitchFamily="18" charset="0"/>
                <a:cs typeface="B Mitra" panose="00000400000000000000" pitchFamily="2" charset="-78"/>
              </a:rPr>
              <a:t>BFI</a:t>
            </a:r>
            <a:r>
              <a:rPr lang="en-GB"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تأثير مي</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گذارد</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altLang="en-US" sz="2000" dirty="0">
              <a:latin typeface="Arial" panose="020B0604020202020204" pitchFamily="34" charset="0"/>
              <a:cs typeface="B Mitra" panose="00000400000000000000" pitchFamily="2" charset="-78"/>
            </a:endParaRPr>
          </a:p>
          <a:p>
            <a:pPr algn="justLow" rtl="1">
              <a:lnSpc>
                <a:spcPct val="150000"/>
              </a:lnSpc>
              <a:spcBef>
                <a:spcPct val="0"/>
              </a:spcBef>
              <a:buClrTx/>
              <a:buSzTx/>
              <a:buFontTx/>
              <a:buNone/>
            </a:pPr>
            <a:endParaRPr lang="en-US" altLang="en-US" sz="2000" dirty="0">
              <a:latin typeface="Arial" panose="020B0604020202020204" pitchFamily="34" charset="0"/>
              <a:ea typeface="Times New Roman" panose="02020603050405020304" pitchFamily="18" charset="0"/>
              <a:cs typeface="Mitra" panose="00000400000000000000" pitchFamily="2" charset="-78"/>
            </a:endParaRPr>
          </a:p>
          <a:p>
            <a:pPr algn="justLow" rtl="1">
              <a:lnSpc>
                <a:spcPct val="150000"/>
              </a:lnSpc>
              <a:spcBef>
                <a:spcPct val="0"/>
              </a:spcBef>
              <a:buClrTx/>
              <a:buSzTx/>
              <a:buFontTx/>
              <a:buNone/>
            </a:pPr>
            <a:r>
              <a:rPr lang="fa-IR" altLang="en-US" sz="2000" dirty="0">
                <a:latin typeface="Arial" panose="020B0604020202020204" pitchFamily="34" charset="0"/>
                <a:ea typeface="Times New Roman" panose="02020603050405020304" pitchFamily="18" charset="0"/>
                <a:cs typeface="Mitra" panose="00000400000000000000" pitchFamily="2" charset="-78"/>
              </a:rPr>
              <a:t>فعاليت </a:t>
            </a:r>
            <a:r>
              <a:rPr lang="en-US" altLang="en-US" sz="2000" dirty="0">
                <a:latin typeface="Arial" panose="020B0604020202020204" pitchFamily="34" charset="0"/>
                <a:ea typeface="Times New Roman" panose="02020603050405020304" pitchFamily="18" charset="0"/>
                <a:cs typeface="Mitra" panose="00000400000000000000" pitchFamily="2" charset="-78"/>
              </a:rPr>
              <a:t>EMG</a:t>
            </a:r>
            <a:r>
              <a:rPr lang="fa-IR" altLang="en-US" sz="2000" dirty="0">
                <a:latin typeface="Arial" panose="020B0604020202020204" pitchFamily="34" charset="0"/>
                <a:ea typeface="Times New Roman" panose="02020603050405020304" pitchFamily="18" charset="0"/>
                <a:cs typeface="Mitra" panose="00000400000000000000" pitchFamily="2" charset="-78"/>
              </a:rPr>
              <a:t> به دلايل زير مي</a:t>
            </a:r>
            <a:r>
              <a:rPr lang="en-US" altLang="en-US" sz="2000" dirty="0">
                <a:latin typeface="Arial" panose="020B0604020202020204" pitchFamily="34" charset="0"/>
                <a:ea typeface="Times New Roman" panose="02020603050405020304" pitchFamily="18" charset="0"/>
                <a:cs typeface="Mitra" panose="00000400000000000000" pitchFamily="2" charset="-78"/>
              </a:rPr>
              <a:t> </a:t>
            </a:r>
            <a:r>
              <a:rPr lang="fa-IR" altLang="en-US" sz="2000" dirty="0">
                <a:latin typeface="Arial" panose="020B0604020202020204" pitchFamily="34" charset="0"/>
                <a:ea typeface="Times New Roman" panose="02020603050405020304" pitchFamily="18" charset="0"/>
                <a:cs typeface="Mitra" panose="00000400000000000000" pitchFamily="2" charset="-78"/>
              </a:rPr>
              <a:t>تواند افزايش پيدا کند:</a:t>
            </a:r>
            <a:endParaRPr lang="en-US" altLang="en-US" sz="2000" dirty="0">
              <a:latin typeface="Arial" panose="020B0604020202020204" pitchFamily="34" charset="0"/>
              <a:cs typeface="Mitra" panose="00000400000000000000" pitchFamily="2" charset="-78"/>
            </a:endParaRPr>
          </a:p>
          <a:p>
            <a:pPr algn="justLow" rtl="1">
              <a:lnSpc>
                <a:spcPct val="150000"/>
              </a:lnSpc>
              <a:spcBef>
                <a:spcPct val="0"/>
              </a:spcBef>
              <a:buClrTx/>
              <a:buSzTx/>
              <a:buFontTx/>
              <a:buChar char="•"/>
            </a:pPr>
            <a:r>
              <a:rPr lang="en-US" altLang="en-US" sz="2000" dirty="0">
                <a:latin typeface="Arial" panose="020B0604020202020204" pitchFamily="34" charset="0"/>
                <a:cs typeface="Mitra" panose="00000400000000000000" pitchFamily="2" charset="-78"/>
              </a:rPr>
              <a:t> </a:t>
            </a:r>
            <a:r>
              <a:rPr lang="fa-IR" altLang="en-US" sz="2000" dirty="0">
                <a:latin typeface="Arial" panose="020B0604020202020204" pitchFamily="34" charset="0"/>
                <a:cs typeface="Mitra" panose="00000400000000000000" pitchFamily="2" charset="-78"/>
              </a:rPr>
              <a:t>عکس العمل به يک تحريک دردناک حين جراحي</a:t>
            </a:r>
            <a:endParaRPr lang="en-US" altLang="en-US" sz="2000" dirty="0">
              <a:latin typeface="Arial" panose="020B0604020202020204" pitchFamily="34" charset="0"/>
              <a:cs typeface="Mitra" panose="00000400000000000000" pitchFamily="2" charset="-78"/>
            </a:endParaRPr>
          </a:p>
          <a:p>
            <a:pPr algn="justLow" rtl="1">
              <a:lnSpc>
                <a:spcPct val="150000"/>
              </a:lnSpc>
              <a:spcBef>
                <a:spcPct val="0"/>
              </a:spcBef>
              <a:buClrTx/>
              <a:buSzTx/>
              <a:buFontTx/>
              <a:buChar char="•"/>
            </a:pPr>
            <a:r>
              <a:rPr lang="en-US" altLang="en-US" sz="2000" dirty="0">
                <a:latin typeface="Arial" panose="020B0604020202020204" pitchFamily="34" charset="0"/>
                <a:cs typeface="Mitra" panose="00000400000000000000" pitchFamily="2" charset="-78"/>
              </a:rPr>
              <a:t> </a:t>
            </a:r>
            <a:r>
              <a:rPr lang="fa-IR" altLang="en-US" sz="2000" dirty="0">
                <a:latin typeface="Arial" panose="020B0604020202020204" pitchFamily="34" charset="0"/>
                <a:cs typeface="Mitra" panose="00000400000000000000" pitchFamily="2" charset="-78"/>
              </a:rPr>
              <a:t>در حالت استراحت نبودن عضلات</a:t>
            </a:r>
            <a:endParaRPr lang="en-US" altLang="en-US" sz="2000" dirty="0">
              <a:latin typeface="Arial" panose="020B0604020202020204" pitchFamily="34" charset="0"/>
              <a:cs typeface="Mitra" panose="00000400000000000000" pitchFamily="2" charset="-78"/>
            </a:endParaRPr>
          </a:p>
          <a:p>
            <a:pPr algn="justLow" rtl="1">
              <a:lnSpc>
                <a:spcPct val="150000"/>
              </a:lnSpc>
              <a:spcBef>
                <a:spcPct val="0"/>
              </a:spcBef>
              <a:buClrTx/>
              <a:buSzTx/>
              <a:buFontTx/>
              <a:buChar char="•"/>
            </a:pPr>
            <a:r>
              <a:rPr lang="en-US" altLang="en-US" sz="2000" dirty="0">
                <a:latin typeface="Arial" panose="020B0604020202020204" pitchFamily="34" charset="0"/>
                <a:cs typeface="Mitra" panose="00000400000000000000" pitchFamily="2" charset="-78"/>
              </a:rPr>
              <a:t> </a:t>
            </a:r>
            <a:r>
              <a:rPr lang="fa-IR" altLang="en-US" sz="2000" dirty="0">
                <a:latin typeface="Arial" panose="020B0604020202020204" pitchFamily="34" charset="0"/>
                <a:cs typeface="Mitra" panose="00000400000000000000" pitchFamily="2" charset="-78"/>
              </a:rPr>
              <a:t>سختي عضلات به علت مصرف داروهاي مخدرتسکين دهنده دردهاي شديد.</a:t>
            </a:r>
            <a:endParaRPr lang="en-US" altLang="en-US" sz="2000" dirty="0">
              <a:latin typeface="Arial" panose="020B0604020202020204" pitchFamily="34" charset="0"/>
              <a:cs typeface="Mitra" panose="00000400000000000000" pitchFamily="2" charset="-78"/>
            </a:endParaRPr>
          </a:p>
          <a:p>
            <a:pPr algn="justLow" rtl="1">
              <a:lnSpc>
                <a:spcPct val="150000"/>
              </a:lnSpc>
              <a:spcBef>
                <a:spcPct val="0"/>
              </a:spcBef>
              <a:buClrTx/>
              <a:buSzTx/>
              <a:buFontTx/>
              <a:buChar char="•"/>
            </a:pPr>
            <a:r>
              <a:rPr lang="en-US" altLang="en-US" sz="2000" dirty="0">
                <a:latin typeface="Arial" panose="020B0604020202020204" pitchFamily="34" charset="0"/>
                <a:cs typeface="Mitra" panose="00000400000000000000" pitchFamily="2" charset="-78"/>
              </a:rPr>
              <a:t> </a:t>
            </a:r>
            <a:r>
              <a:rPr lang="fa-IR" altLang="en-US" sz="2000" dirty="0">
                <a:latin typeface="Arial" panose="020B0604020202020204" pitchFamily="34" charset="0"/>
                <a:cs typeface="Mitra" panose="00000400000000000000" pitchFamily="2" charset="-78"/>
              </a:rPr>
              <a:t>وجود ميدان الکتريکي خارجي بزرگ در اطراف, مانند دستگاه الکتروکوتر</a:t>
            </a:r>
          </a:p>
        </p:txBody>
      </p:sp>
    </p:spTree>
    <p:extLst>
      <p:ext uri="{BB962C8B-B14F-4D97-AF65-F5344CB8AC3E}">
        <p14:creationId xmlns:p14="http://schemas.microsoft.com/office/powerpoint/2010/main" val="1458917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74</a:t>
            </a:fld>
            <a:endParaRPr lang="en-US" dirty="0">
              <a:latin typeface="Times New Roman" pitchFamily="18" charset="0"/>
              <a:cs typeface="Times New Roman" pitchFamily="18" charset="0"/>
            </a:endParaRPr>
          </a:p>
        </p:txBody>
      </p:sp>
      <p:sp>
        <p:nvSpPr>
          <p:cNvPr id="4" name="Rectangle 1">
            <a:extLst>
              <a:ext uri="{FF2B5EF4-FFF2-40B4-BE49-F238E27FC236}">
                <a16:creationId xmlns:a16="http://schemas.microsoft.com/office/drawing/2014/main" id="{DAA25672-FCB4-2D97-B08F-F5B90C34A845}"/>
              </a:ext>
            </a:extLst>
          </p:cNvPr>
          <p:cNvSpPr>
            <a:spLocks noChangeArrowheads="1"/>
          </p:cNvSpPr>
          <p:nvPr/>
        </p:nvSpPr>
        <p:spPr bwMode="auto">
          <a:xfrm>
            <a:off x="7626052" y="2137878"/>
            <a:ext cx="3510334"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fa-IR"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شاخص  </a:t>
            </a:r>
            <a:r>
              <a:rPr lang="en-US"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BS</a:t>
            </a:r>
          </a:p>
        </p:txBody>
      </p:sp>
      <p:sp>
        <p:nvSpPr>
          <p:cNvPr id="7" name="Rectangle 2">
            <a:extLst>
              <a:ext uri="{FF2B5EF4-FFF2-40B4-BE49-F238E27FC236}">
                <a16:creationId xmlns:a16="http://schemas.microsoft.com/office/drawing/2014/main" id="{A7152F31-7F02-D2FB-C6D3-2E1E08690723}"/>
              </a:ext>
            </a:extLst>
          </p:cNvPr>
          <p:cNvSpPr>
            <a:spLocks noChangeArrowheads="1"/>
          </p:cNvSpPr>
          <p:nvPr/>
        </p:nvSpPr>
        <p:spPr bwMode="auto">
          <a:xfrm>
            <a:off x="1266738" y="2855182"/>
            <a:ext cx="9869648" cy="190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مانيتور</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BFA</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درصد هموار بودن سيگنال</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EEG</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در 50 ثانيه گذشته را محاسبه مي کند که اين عدد نشانگر سطوح عميق بيهوشي است. عدد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BS%=20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به اين معنا است که سيگنال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EEG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در 20 درصد از 50 ثانيه گذشته، خنثي</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iso-electric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و هموار بوده است.  در بيهوشي هاي معمولي و سبک، عدد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BS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برابر صفر است و با عميق تر شدن بيهوشي اين عدد بالا مي رود. در مواردي که بيمار به کما نزديک مي شود،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BS</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معمولاً بالاي %75 است.</a:t>
            </a:r>
            <a:endParaRPr lang="fa-IR" altLang="en-US" sz="2000" dirty="0">
              <a:latin typeface="Arial" panose="020B0604020202020204" pitchFamily="34" charset="0"/>
              <a:cs typeface="Mitra" panose="00000400000000000000" pitchFamily="2" charset="-78"/>
            </a:endParaRPr>
          </a:p>
        </p:txBody>
      </p:sp>
    </p:spTree>
    <p:extLst>
      <p:ext uri="{BB962C8B-B14F-4D97-AF65-F5344CB8AC3E}">
        <p14:creationId xmlns:p14="http://schemas.microsoft.com/office/powerpoint/2010/main" val="41960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Brain Function Assessment (BFA)</a:t>
            </a:r>
            <a:r>
              <a:rPr lang="en-US" sz="2400" b="1" dirty="0">
                <a:cs typeface="B Nazanin" panose="00000400000000000000" pitchFamily="2" charset="-78"/>
              </a:rPr>
              <a:t> </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75</a:t>
            </a:fld>
            <a:endParaRPr lang="en-US" dirty="0">
              <a:latin typeface="Times New Roman" pitchFamily="18" charset="0"/>
              <a:cs typeface="Times New Roman" pitchFamily="18" charset="0"/>
            </a:endParaRPr>
          </a:p>
        </p:txBody>
      </p:sp>
      <p:sp>
        <p:nvSpPr>
          <p:cNvPr id="4" name="Rectangle 1">
            <a:extLst>
              <a:ext uri="{FF2B5EF4-FFF2-40B4-BE49-F238E27FC236}">
                <a16:creationId xmlns:a16="http://schemas.microsoft.com/office/drawing/2014/main" id="{DAA25672-FCB4-2D97-B08F-F5B90C34A845}"/>
              </a:ext>
            </a:extLst>
          </p:cNvPr>
          <p:cNvSpPr>
            <a:spLocks noChangeArrowheads="1"/>
          </p:cNvSpPr>
          <p:nvPr/>
        </p:nvSpPr>
        <p:spPr bwMode="auto">
          <a:xfrm>
            <a:off x="7626052" y="2137878"/>
            <a:ext cx="3510334"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lnSpc>
                <a:spcPct val="150000"/>
              </a:lnSpc>
              <a:spcBef>
                <a:spcPct val="0"/>
              </a:spcBef>
              <a:buClrTx/>
              <a:buSzTx/>
              <a:buFontTx/>
              <a:buNone/>
            </a:pPr>
            <a:r>
              <a:rPr lang="fa-IR"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شاخص  </a:t>
            </a:r>
            <a:r>
              <a:rPr lang="en-US" altLang="en-US" sz="2000" b="1" dirty="0">
                <a:solidFill>
                  <a:srgbClr val="FF0000"/>
                </a:solidFill>
                <a:latin typeface="Arial" panose="020B0604020202020204" pitchFamily="34" charset="0"/>
                <a:ea typeface="Times New Roman" panose="02020603050405020304" pitchFamily="18" charset="0"/>
                <a:cs typeface="B Nazanin" panose="00000400000000000000" pitchFamily="2" charset="-78"/>
              </a:rPr>
              <a:t>SQI</a:t>
            </a:r>
          </a:p>
        </p:txBody>
      </p:sp>
      <p:sp>
        <p:nvSpPr>
          <p:cNvPr id="7" name="Rectangle 2">
            <a:extLst>
              <a:ext uri="{FF2B5EF4-FFF2-40B4-BE49-F238E27FC236}">
                <a16:creationId xmlns:a16="http://schemas.microsoft.com/office/drawing/2014/main" id="{A7152F31-7F02-D2FB-C6D3-2E1E08690723}"/>
              </a:ext>
            </a:extLst>
          </p:cNvPr>
          <p:cNvSpPr>
            <a:spLocks noChangeArrowheads="1"/>
          </p:cNvSpPr>
          <p:nvPr/>
        </p:nvSpPr>
        <p:spPr bwMode="auto">
          <a:xfrm>
            <a:off x="1266738" y="2624350"/>
            <a:ext cx="9869648" cy="23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در سيستم يک الگوريتم حذف آرتيفکت وجود دارد که با وجود اين الگوريتم، از داشتن سيگنال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EEG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بدون نويز مي توان اطمينان حاصل کرد. زماني که نويز بيش از حد معمول، وجود داشته باشد، کيفيت سيگنال کاهش مي يابد و درنتيجه آن بر روي شکل موج آشفتگي مشاهده مي شود. الگوريتم حذف آرتيفکت بخصوص در زمان بيداري و هنگام پلک زدن و يا حرکت دادن بيمار و نيز هنگام استفاده از دستگاه هايي که تداخل خارجي ايجاد مي کنند عمل مي کند. درحقيقت عدد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SQI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بيان مي دارد که عدد نمايش داده شده به عنوان ضريب هوشياري بيمار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BFI)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تا چه حد قابل اعتماد است. عدد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SQI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برابر با 100، نشان دهنده کيفيت بالاي سيگنال است.</a:t>
            </a:r>
            <a:endParaRPr lang="fa-IR" altLang="en-US" sz="2000" dirty="0">
              <a:latin typeface="Arial" panose="020B0604020202020204" pitchFamily="34" charset="0"/>
              <a:cs typeface="Mitra" panose="00000400000000000000" pitchFamily="2" charset="-78"/>
            </a:endParaRPr>
          </a:p>
        </p:txBody>
      </p:sp>
    </p:spTree>
    <p:extLst>
      <p:ext uri="{BB962C8B-B14F-4D97-AF65-F5344CB8AC3E}">
        <p14:creationId xmlns:p14="http://schemas.microsoft.com/office/powerpoint/2010/main" val="1790261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en-US" sz="2800" b="1" dirty="0">
                <a:cs typeface="B Nazanin" panose="00000400000000000000" pitchFamily="2" charset="-78"/>
              </a:rPr>
              <a:t>  </a:t>
            </a:r>
            <a:r>
              <a:rPr lang="fa-IR" sz="2800" b="1" dirty="0">
                <a:cs typeface="B Nazanin" panose="00000400000000000000" pitchFamily="2" charset="-78"/>
              </a:rPr>
              <a:t>هشدارهای </a:t>
            </a:r>
            <a:r>
              <a:rPr lang="en-US" sz="2800" b="1" dirty="0">
                <a:cs typeface="B Nazanin" panose="00000400000000000000" pitchFamily="2" charset="-78"/>
              </a:rPr>
              <a:t>BFA</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76</a:t>
            </a:fld>
            <a:endParaRPr lang="en-US" dirty="0">
              <a:latin typeface="Times New Roman" pitchFamily="18" charset="0"/>
              <a:cs typeface="Times New Roman" pitchFamily="18" charset="0"/>
            </a:endParaRPr>
          </a:p>
        </p:txBody>
      </p:sp>
      <p:sp>
        <p:nvSpPr>
          <p:cNvPr id="7" name="Rectangle 2">
            <a:extLst>
              <a:ext uri="{FF2B5EF4-FFF2-40B4-BE49-F238E27FC236}">
                <a16:creationId xmlns:a16="http://schemas.microsoft.com/office/drawing/2014/main" id="{A7152F31-7F02-D2FB-C6D3-2E1E08690723}"/>
              </a:ext>
            </a:extLst>
          </p:cNvPr>
          <p:cNvSpPr>
            <a:spLocks noChangeArrowheads="1"/>
          </p:cNvSpPr>
          <p:nvPr/>
        </p:nvSpPr>
        <p:spPr bwMode="auto">
          <a:xfrm>
            <a:off x="1400962" y="1905608"/>
            <a:ext cx="9869648" cy="554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مانيتور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BFA</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براي بيماران با ناهنجاري هاي شديد عصبي و يا بيماران کمتر از 2 سال سن نمي تواند اعداد دقيقي را گزارش کند.</a:t>
            </a:r>
          </a:p>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استفاده از دستگاه پيس ميکر مي تواند بر روي سيگنال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EEG</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تداخل ايجاد کند و عدد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BFI</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en-US"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را بالاتر از حد نمايش دهد.</a:t>
            </a:r>
          </a:p>
          <a:p>
            <a:pPr algn="justLow" rtl="1">
              <a:lnSpc>
                <a:spcPct val="150000"/>
              </a:lnSpc>
              <a:spcBef>
                <a:spcPct val="0"/>
              </a:spcBef>
              <a:buClrTx/>
              <a:buSzTx/>
              <a:buNone/>
            </a:pPr>
            <a:r>
              <a:rPr lang="fa-IR" altLang="en-US" sz="1800" dirty="0">
                <a:latin typeface="Times New Roman" panose="02020603050405020304" pitchFamily="18" charset="0"/>
                <a:ea typeface="Times New Roman" panose="02020603050405020304" pitchFamily="18" charset="0"/>
                <a:cs typeface="B Mitra" panose="00000400000000000000" pitchFamily="2" charset="-78"/>
              </a:rPr>
              <a:t>• </a:t>
            </a:r>
            <a:r>
              <a:rPr lang="fa-IR" sz="2000" dirty="0">
                <a:latin typeface="Times New Roman" panose="02020603050405020304" pitchFamily="18" charset="0"/>
                <a:cs typeface="B Mitra" panose="00000400000000000000" pitchFamily="2" charset="-78"/>
              </a:rPr>
              <a:t>سنسورهاي مغزي </a:t>
            </a:r>
            <a:r>
              <a:rPr lang="en-US" sz="2000" dirty="0">
                <a:latin typeface="Times New Roman" panose="02020603050405020304" pitchFamily="18" charset="0"/>
                <a:cs typeface="B Mitra" panose="00000400000000000000" pitchFamily="2" charset="-78"/>
              </a:rPr>
              <a:t>(Neuro sensor)</a:t>
            </a:r>
            <a:r>
              <a:rPr lang="fa-IR" sz="2000" dirty="0">
                <a:latin typeface="Times New Roman" panose="02020603050405020304" pitchFamily="18" charset="0"/>
                <a:cs typeface="B Mitra" panose="00000400000000000000" pitchFamily="2" charset="-78"/>
              </a:rPr>
              <a:t> يکبار مصرف هستند و نبايد براي بيش از يک بيمار مورد استفاده قرار گيرند. قبل از استفاده به تاريخ انقضاء آن حتماً توجه کنيد.</a:t>
            </a:r>
          </a:p>
          <a:p>
            <a:pPr algn="justLow" rtl="1">
              <a:lnSpc>
                <a:spcPct val="150000"/>
              </a:lnSpc>
              <a:spcBef>
                <a:spcPct val="0"/>
              </a:spcBef>
              <a:buClrTx/>
              <a:buSzTx/>
              <a:buNone/>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	 </a:t>
            </a:r>
            <a:r>
              <a:rPr lang="fa-IR" sz="2000" dirty="0">
                <a:latin typeface="Times New Roman" panose="02020603050405020304" pitchFamily="18" charset="0"/>
                <a:cs typeface="B Mitra" panose="00000400000000000000" pitchFamily="2" charset="-78"/>
              </a:rPr>
              <a:t>استفاده از الکل براي تميز کردن پوست توصيه نمي­شود. به دليل اينکه لايه نازکي از الکل روي پوست باقي مي­ماند و امپدانس سنسور بالا مي­رود. اگر الکل استفاده شده است، 30 ثانيه صبر کنيد تا اثر آن خشک شود</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 .</a:t>
            </a:r>
          </a:p>
          <a:p>
            <a:pPr algn="justLow" rtl="1">
              <a:lnSpc>
                <a:spcPct val="150000"/>
              </a:lnSpc>
              <a:spcBef>
                <a:spcPct val="0"/>
              </a:spcBef>
              <a:buClrTx/>
              <a:buSzTx/>
              <a:buNone/>
            </a:pPr>
            <a:r>
              <a:rPr lang="fa-IR" altLang="en-US" sz="1800" dirty="0">
                <a:latin typeface="Times New Roman" panose="02020603050405020304" pitchFamily="18" charset="0"/>
                <a:ea typeface="Times New Roman" panose="02020603050405020304" pitchFamily="18" charset="0"/>
                <a:cs typeface="B Mitra" panose="00000400000000000000" pitchFamily="2" charset="-78"/>
              </a:rPr>
              <a:t>•	 </a:t>
            </a:r>
            <a:r>
              <a:rPr lang="fa-IR" sz="1800" dirty="0">
                <a:effectLst/>
                <a:latin typeface="Times New Roman" panose="02020603050405020304" pitchFamily="18" charset="0"/>
                <a:ea typeface="Times New Roman" panose="02020603050405020304" pitchFamily="18" charset="0"/>
                <a:cs typeface="B Nazanin" panose="00000400000000000000" pitchFamily="2" charset="-78"/>
              </a:rPr>
              <a:t>هر 24 ساعت يکبار سنسورهاي مغزي را تعويض و سلامت پوست را بررسي کنيد.</a:t>
            </a:r>
            <a:endParaRPr lang="en-US" sz="1800" dirty="0">
              <a:effectLst/>
              <a:latin typeface="Times New Roman" panose="02020603050405020304" pitchFamily="18" charset="0"/>
              <a:ea typeface="Times New Roman" panose="02020603050405020304" pitchFamily="18" charset="0"/>
            </a:endParaRPr>
          </a:p>
          <a:p>
            <a:pPr algn="justLow" rtl="1">
              <a:lnSpc>
                <a:spcPct val="150000"/>
              </a:lnSpc>
              <a:spcBef>
                <a:spcPct val="0"/>
              </a:spcBef>
              <a:buClrTx/>
              <a:buSzTx/>
              <a:buNone/>
            </a:pPr>
            <a:endParaRPr lang="en-US" sz="2000" dirty="0">
              <a:latin typeface="Times New Roman" panose="02020603050405020304" pitchFamily="18" charset="0"/>
              <a:cs typeface="B Mitra" panose="00000400000000000000" pitchFamily="2" charset="-78"/>
            </a:endParaRPr>
          </a:p>
          <a:p>
            <a:pPr algn="justLow" rtl="1">
              <a:lnSpc>
                <a:spcPct val="150000"/>
              </a:lnSpc>
              <a:spcBef>
                <a:spcPct val="0"/>
              </a:spcBef>
              <a:buClrTx/>
              <a:buSzTx/>
              <a:buNone/>
            </a:pPr>
            <a:endParaRPr lang="en-US" sz="2000" dirty="0">
              <a:latin typeface="Times New Roman" panose="02020603050405020304" pitchFamily="18" charset="0"/>
              <a:cs typeface="B Mitra" panose="00000400000000000000" pitchFamily="2" charset="-78"/>
            </a:endParaRPr>
          </a:p>
          <a:p>
            <a:pPr algn="justLow" rtl="1">
              <a:lnSpc>
                <a:spcPct val="150000"/>
              </a:lnSpc>
              <a:spcBef>
                <a:spcPct val="0"/>
              </a:spcBef>
              <a:buClrTx/>
              <a:buSzTx/>
              <a:buNone/>
            </a:pPr>
            <a:endParaRPr lang="fa-IR" altLang="en-US" sz="2000" dirty="0">
              <a:latin typeface="Times New Roman" panose="02020603050405020304" pitchFamily="18" charset="0"/>
              <a:ea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414957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77</a:t>
            </a:fld>
            <a:endParaRPr lang="en-US" dirty="0">
              <a:latin typeface="Times New Roman" pitchFamily="18" charset="0"/>
              <a:cs typeface="Times New Roman" pitchFamily="18" charset="0"/>
            </a:endParaRPr>
          </a:p>
        </p:txBody>
      </p:sp>
      <p:graphicFrame>
        <p:nvGraphicFramePr>
          <p:cNvPr id="4" name="Table 3">
            <a:extLst>
              <a:ext uri="{FF2B5EF4-FFF2-40B4-BE49-F238E27FC236}">
                <a16:creationId xmlns:a16="http://schemas.microsoft.com/office/drawing/2014/main" id="{03D3F0DC-CA79-0B53-A656-1BFC851BDC83}"/>
              </a:ext>
            </a:extLst>
          </p:cNvPr>
          <p:cNvGraphicFramePr>
            <a:graphicFrameLocks noGrp="1"/>
          </p:cNvGraphicFramePr>
          <p:nvPr>
            <p:extLst>
              <p:ext uri="{D42A27DB-BD31-4B8C-83A1-F6EECF244321}">
                <p14:modId xmlns:p14="http://schemas.microsoft.com/office/powerpoint/2010/main" val="2385594318"/>
              </p:ext>
            </p:extLst>
          </p:nvPr>
        </p:nvGraphicFramePr>
        <p:xfrm>
          <a:off x="1176689" y="2341462"/>
          <a:ext cx="9823508" cy="3253011"/>
        </p:xfrm>
        <a:graphic>
          <a:graphicData uri="http://schemas.openxmlformats.org/drawingml/2006/table">
            <a:tbl>
              <a:tblPr>
                <a:tableStyleId>{7DF18680-E054-41AD-8BC1-D1AEF772440D}</a:tableStyleId>
              </a:tblPr>
              <a:tblGrid>
                <a:gridCol w="2927758">
                  <a:extLst>
                    <a:ext uri="{9D8B030D-6E8A-4147-A177-3AD203B41FA5}">
                      <a16:colId xmlns:a16="http://schemas.microsoft.com/office/drawing/2014/main" val="3379021505"/>
                    </a:ext>
                  </a:extLst>
                </a:gridCol>
                <a:gridCol w="3322040">
                  <a:extLst>
                    <a:ext uri="{9D8B030D-6E8A-4147-A177-3AD203B41FA5}">
                      <a16:colId xmlns:a16="http://schemas.microsoft.com/office/drawing/2014/main" val="3091602307"/>
                    </a:ext>
                  </a:extLst>
                </a:gridCol>
                <a:gridCol w="3573710">
                  <a:extLst>
                    <a:ext uri="{9D8B030D-6E8A-4147-A177-3AD203B41FA5}">
                      <a16:colId xmlns:a16="http://schemas.microsoft.com/office/drawing/2014/main" val="1649730521"/>
                    </a:ext>
                  </a:extLst>
                </a:gridCol>
              </a:tblGrid>
              <a:tr h="384271">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1557230713"/>
                  </a:ext>
                </a:extLst>
              </a:tr>
              <a:tr h="673115">
                <a:tc>
                  <a:txBody>
                    <a:bodyPr/>
                    <a:lstStyle/>
                    <a:p>
                      <a:pPr marL="0" indent="0" algn="r" rtl="1" hangingPunct="0">
                        <a:lnSpc>
                          <a:spcPct val="200000"/>
                        </a:lnSpc>
                        <a:buFont typeface="Arial" panose="020B0604020202020204" pitchFamily="34" charset="0"/>
                        <a:buNone/>
                      </a:pPr>
                      <a:r>
                        <a:rPr lang="fa-IR" sz="1400" b="1" dirty="0">
                          <a:effectLst/>
                          <a:cs typeface="B Nazanin" panose="00000400000000000000" pitchFamily="2" charset="-78"/>
                        </a:rPr>
                        <a:t>مانيتور روشن نمي­شود.</a:t>
                      </a:r>
                      <a:endParaRPr lang="en-US" sz="1400" b="1" dirty="0">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tc>
                <a:tc>
                  <a:txBody>
                    <a:bodyPr/>
                    <a:lstStyle/>
                    <a:p>
                      <a:pPr marL="45720" indent="0" algn="r" rtl="1">
                        <a:lnSpc>
                          <a:spcPct val="200000"/>
                        </a:lnSpc>
                        <a:buFont typeface="Arial" panose="020B0604020202020204" pitchFamily="34" charset="0"/>
                        <a:buNone/>
                        <a:tabLst>
                          <a:tab pos="160020" algn="r"/>
                        </a:tabLst>
                      </a:pPr>
                      <a:r>
                        <a:rPr lang="fa-IR" sz="1400" b="1" dirty="0">
                          <a:effectLst/>
                          <a:cs typeface="B Nazanin" panose="00000400000000000000" pitchFamily="2" charset="-78"/>
                        </a:rPr>
                        <a:t> </a:t>
                      </a: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tc>
                <a:tc>
                  <a:txBody>
                    <a:bodyPr/>
                    <a:lstStyle/>
                    <a:p>
                      <a:pPr marL="285750" marR="16510" indent="-285750" algn="r" rtl="1">
                        <a:lnSpc>
                          <a:spcPct val="200000"/>
                        </a:lnSpc>
                        <a:buFont typeface="Wingdings" panose="05000000000000000000" pitchFamily="2" charset="2"/>
                        <a:buChar char="ü"/>
                      </a:pPr>
                      <a:r>
                        <a:rPr lang="fa-IR" sz="1400" b="1" dirty="0">
                          <a:effectLst/>
                          <a:cs typeface="B Nazanin" panose="00000400000000000000" pitchFamily="2" charset="-78"/>
                        </a:rPr>
                        <a:t>مسير کابل برق را چک کنيد.</a:t>
                      </a:r>
                      <a:endParaRPr lang="en-US" sz="1400" b="1" dirty="0">
                        <a:effectLst/>
                        <a:cs typeface="B Nazanin" panose="00000400000000000000" pitchFamily="2" charset="-78"/>
                      </a:endParaRPr>
                    </a:p>
                    <a:p>
                      <a:pPr marL="285750" marR="16510" indent="-285750" algn="r" rtl="1">
                        <a:lnSpc>
                          <a:spcPct val="200000"/>
                        </a:lnSpc>
                        <a:buFont typeface="Wingdings" panose="05000000000000000000" pitchFamily="2" charset="2"/>
                        <a:buChar char="ü"/>
                      </a:pPr>
                      <a:r>
                        <a:rPr lang="fa-IR" sz="1400" b="1" dirty="0">
                          <a:effectLst/>
                          <a:cs typeface="B Nazanin" panose="00000400000000000000" pitchFamily="2" charset="-78"/>
                        </a:rPr>
                        <a:t>با خدمات پس از فروش تماس بگيريد.</a:t>
                      </a:r>
                      <a:endParaRPr lang="en-US" sz="1400" b="1" dirty="0">
                        <a:effectLst/>
                        <a:cs typeface="B Nazanin" panose="00000400000000000000" pitchFamily="2" charset="-78"/>
                      </a:endParaRPr>
                    </a:p>
                    <a:p>
                      <a:pPr marL="0" marR="16510" indent="0" algn="r" rtl="1">
                        <a:lnSpc>
                          <a:spcPct val="200000"/>
                        </a:lnSpc>
                        <a:buFont typeface="Wingdings" panose="05000000000000000000" pitchFamily="2" charset="2"/>
                        <a:buNone/>
                      </a:pPr>
                      <a:endParaRPr lang="fa-IR" sz="1400" b="1" dirty="0">
                        <a:effectLst/>
                        <a:cs typeface="B Nazanin" panose="00000400000000000000" pitchFamily="2" charset="-78"/>
                      </a:endParaRPr>
                    </a:p>
                  </a:txBody>
                  <a:tcPr marL="68580" marR="68580" marT="0" marB="0" anchor="ctr"/>
                </a:tc>
                <a:extLst>
                  <a:ext uri="{0D108BD9-81ED-4DB2-BD59-A6C34878D82A}">
                    <a16:rowId xmlns:a16="http://schemas.microsoft.com/office/drawing/2014/main" val="2575018597"/>
                  </a:ext>
                </a:extLst>
              </a:tr>
              <a:tr h="0">
                <a:tc>
                  <a:txBody>
                    <a:bodyPr/>
                    <a:lstStyle/>
                    <a:p>
                      <a:pPr marL="0" indent="0" algn="r" rtl="1">
                        <a:lnSpc>
                          <a:spcPct val="200000"/>
                        </a:lnSpc>
                        <a:buFont typeface="Arial" panose="020B0604020202020204" pitchFamily="34" charset="0"/>
                        <a:buNone/>
                      </a:pPr>
                      <a:r>
                        <a:rPr lang="fa-IR" sz="1400" b="1" dirty="0">
                          <a:effectLst/>
                          <a:cs typeface="B Nazanin" panose="00000400000000000000" pitchFamily="2" charset="-78"/>
                        </a:rPr>
                        <a:t>سيستم با باتري نمي­تواند کار کند.</a:t>
                      </a:r>
                      <a:endParaRPr lang="en-US" sz="1400" b="1" dirty="0">
                        <a:effectLst/>
                        <a:cs typeface="B Nazanin" panose="00000400000000000000" pitchFamily="2" charset="-78"/>
                      </a:endParaRPr>
                    </a:p>
                    <a:p>
                      <a:pPr marL="0" indent="0" algn="r" rtl="1">
                        <a:lnSpc>
                          <a:spcPct val="200000"/>
                        </a:lnSpc>
                        <a:buFont typeface="Arial" panose="020B0604020202020204" pitchFamily="34" charset="0"/>
                        <a:buNone/>
                      </a:pP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40000"/>
                        <a:lumOff val="60000"/>
                      </a:schemeClr>
                    </a:solidFill>
                  </a:tcPr>
                </a:tc>
                <a:tc>
                  <a:txBody>
                    <a:bodyPr/>
                    <a:lstStyle/>
                    <a:p>
                      <a:pPr marL="285750" indent="-285750" algn="r" rtl="1">
                        <a:lnSpc>
                          <a:spcPct val="200000"/>
                        </a:lnSpc>
                        <a:buFont typeface="Wingdings" panose="05000000000000000000" pitchFamily="2" charset="2"/>
                        <a:buChar char="v"/>
                        <a:tabLst>
                          <a:tab pos="160020" algn="r"/>
                        </a:tabLst>
                      </a:pPr>
                      <a:r>
                        <a:rPr lang="fa-IR" sz="1400" b="1" dirty="0">
                          <a:effectLst/>
                          <a:cs typeface="B Nazanin" panose="00000400000000000000" pitchFamily="2" charset="-78"/>
                        </a:rPr>
                        <a:t> باتري کاملاً شارژ نشده است.</a:t>
                      </a:r>
                      <a:endParaRPr lang="en-US" sz="1400" b="1" dirty="0">
                        <a:effectLst/>
                        <a:cs typeface="B Nazanin" panose="00000400000000000000" pitchFamily="2" charset="-78"/>
                      </a:endParaRPr>
                    </a:p>
                    <a:p>
                      <a:pPr marL="285750" indent="-285750" algn="r" rtl="1">
                        <a:lnSpc>
                          <a:spcPct val="200000"/>
                        </a:lnSpc>
                        <a:buFont typeface="Wingdings" panose="05000000000000000000" pitchFamily="2" charset="2"/>
                        <a:buChar char="v"/>
                        <a:tabLst>
                          <a:tab pos="160020" algn="r"/>
                        </a:tabLst>
                      </a:pPr>
                      <a:r>
                        <a:rPr lang="fa-IR" sz="1400" b="1" dirty="0">
                          <a:effectLst/>
                          <a:cs typeface="B Nazanin" panose="00000400000000000000" pitchFamily="2" charset="-78"/>
                        </a:rPr>
                        <a:t> فيوز باتري مشکل دارد.</a:t>
                      </a:r>
                      <a:endParaRPr lang="en-US" sz="1400" b="1" dirty="0">
                        <a:effectLst/>
                        <a:cs typeface="B Nazanin" panose="00000400000000000000" pitchFamily="2" charset="-78"/>
                      </a:endParaRPr>
                    </a:p>
                    <a:p>
                      <a:pPr marL="285750" indent="-285750" algn="r" rtl="1">
                        <a:lnSpc>
                          <a:spcPct val="200000"/>
                        </a:lnSpc>
                        <a:buFont typeface="Wingdings" panose="05000000000000000000" pitchFamily="2" charset="2"/>
                        <a:buChar char="v"/>
                      </a:pPr>
                      <a:r>
                        <a:rPr lang="fa-IR" sz="1400" b="1" dirty="0">
                          <a:effectLst/>
                          <a:cs typeface="B Nazanin" panose="00000400000000000000" pitchFamily="2" charset="-78"/>
                        </a:rPr>
                        <a:t>غيره.</a:t>
                      </a:r>
                      <a:endParaRPr lang="en-US" sz="1400" b="1" dirty="0">
                        <a:effectLst/>
                        <a:cs typeface="B Nazanin" panose="00000400000000000000" pitchFamily="2" charset="-78"/>
                      </a:endParaRPr>
                    </a:p>
                    <a:p>
                      <a:pPr marL="0" indent="0" algn="r" rtl="1">
                        <a:lnSpc>
                          <a:spcPct val="200000"/>
                        </a:lnSpc>
                        <a:buFont typeface="Arial" panose="020B0604020202020204" pitchFamily="34" charset="0"/>
                        <a:buNone/>
                      </a:pP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40000"/>
                        <a:lumOff val="60000"/>
                      </a:schemeClr>
                    </a:solidFill>
                  </a:tcPr>
                </a:tc>
                <a:tc>
                  <a:txBody>
                    <a:bodyPr/>
                    <a:lstStyle/>
                    <a:p>
                      <a:pPr marL="285750" marR="16510" indent="-285750" algn="r" rtl="1">
                        <a:lnSpc>
                          <a:spcPct val="200000"/>
                        </a:lnSpc>
                        <a:buFont typeface="Wingdings" panose="05000000000000000000" pitchFamily="2" charset="2"/>
                        <a:buChar char="ü"/>
                      </a:pPr>
                      <a:r>
                        <a:rPr lang="en-US" sz="1400" b="1" dirty="0">
                          <a:effectLst/>
                          <a:cs typeface="B Nazanin" panose="00000400000000000000" pitchFamily="2" charset="-78"/>
                        </a:rPr>
                        <a:t> </a:t>
                      </a:r>
                      <a:r>
                        <a:rPr lang="fa-IR" sz="1400" b="1" dirty="0">
                          <a:effectLst/>
                          <a:cs typeface="B Nazanin" panose="00000400000000000000" pitchFamily="2" charset="-78"/>
                        </a:rPr>
                        <a:t>با توجه به مدت شارژ، باتری شارژ گردد.</a:t>
                      </a:r>
                      <a:endParaRPr lang="en-US" sz="1400" b="1" dirty="0">
                        <a:effectLst/>
                        <a:cs typeface="B Nazanin" panose="00000400000000000000" pitchFamily="2" charset="-78"/>
                      </a:endParaRPr>
                    </a:p>
                    <a:p>
                      <a:pPr marL="285750" marR="16510" indent="-285750" algn="r" rtl="1">
                        <a:lnSpc>
                          <a:spcPct val="200000"/>
                        </a:lnSpc>
                        <a:buFont typeface="Wingdings" panose="05000000000000000000" pitchFamily="2" charset="2"/>
                        <a:buChar char="ü"/>
                      </a:pPr>
                      <a:r>
                        <a:rPr lang="fa-IR" sz="1400" b="1" dirty="0">
                          <a:effectLst/>
                          <a:cs typeface="B Nazanin" panose="00000400000000000000" pitchFamily="2" charset="-78"/>
                        </a:rPr>
                        <a:t> از وجود فيوز اطمينان حاصل کنيد.</a:t>
                      </a:r>
                      <a:endParaRPr lang="en-US" sz="1400" b="1" dirty="0">
                        <a:effectLst/>
                        <a:cs typeface="B Nazanin" panose="00000400000000000000" pitchFamily="2" charset="-78"/>
                      </a:endParaRPr>
                    </a:p>
                    <a:p>
                      <a:pPr marL="285750" marR="16510" indent="-285750" algn="r" rtl="1">
                        <a:lnSpc>
                          <a:spcPct val="200000"/>
                        </a:lnSpc>
                        <a:buFont typeface="Wingdings" panose="05000000000000000000" pitchFamily="2" charset="2"/>
                        <a:buChar char="ü"/>
                      </a:pPr>
                      <a:r>
                        <a:rPr lang="fa-IR" sz="1400" b="1" dirty="0">
                          <a:effectLst/>
                          <a:cs typeface="B Nazanin" panose="00000400000000000000" pitchFamily="2" charset="-78"/>
                        </a:rPr>
                        <a:t> با خدمات پس از فروش تماس بگيريد.</a:t>
                      </a:r>
                      <a:endParaRPr lang="en-US" sz="1400" b="1" dirty="0">
                        <a:effectLst/>
                        <a:cs typeface="B Nazanin" panose="00000400000000000000" pitchFamily="2" charset="-78"/>
                      </a:endParaRPr>
                    </a:p>
                    <a:p>
                      <a:pPr marL="285750" marR="16510" indent="-285750" algn="r" rtl="1">
                        <a:lnSpc>
                          <a:spcPct val="200000"/>
                        </a:lnSpc>
                        <a:buFont typeface="Wingdings" panose="05000000000000000000" pitchFamily="2" charset="2"/>
                        <a:buChar char="ü"/>
                      </a:pPr>
                      <a:endParaRPr lang="en-US" sz="1400" b="1" dirty="0">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619546745"/>
                  </a:ext>
                </a:extLst>
              </a:tr>
            </a:tbl>
          </a:graphicData>
        </a:graphic>
      </p:graphicFrame>
    </p:spTree>
    <p:extLst>
      <p:ext uri="{BB962C8B-B14F-4D97-AF65-F5344CB8AC3E}">
        <p14:creationId xmlns:p14="http://schemas.microsoft.com/office/powerpoint/2010/main" val="285225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78</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3632545742"/>
              </p:ext>
            </p:extLst>
          </p:nvPr>
        </p:nvGraphicFramePr>
        <p:xfrm>
          <a:off x="1093001" y="1956680"/>
          <a:ext cx="10043385" cy="4229037"/>
        </p:xfrm>
        <a:graphic>
          <a:graphicData uri="http://schemas.openxmlformats.org/drawingml/2006/table">
            <a:tbl>
              <a:tblPr firstRow="1" bandRow="1">
                <a:tableStyleId>{5C22544A-7EE6-4342-B048-85BDC9FD1C3A}</a:tableStyleId>
              </a:tblPr>
              <a:tblGrid>
                <a:gridCol w="2818701">
                  <a:extLst>
                    <a:ext uri="{9D8B030D-6E8A-4147-A177-3AD203B41FA5}">
                      <a16:colId xmlns:a16="http://schemas.microsoft.com/office/drawing/2014/main" val="1082570913"/>
                    </a:ext>
                  </a:extLst>
                </a:gridCol>
                <a:gridCol w="2894202">
                  <a:extLst>
                    <a:ext uri="{9D8B030D-6E8A-4147-A177-3AD203B41FA5}">
                      <a16:colId xmlns:a16="http://schemas.microsoft.com/office/drawing/2014/main" val="879575438"/>
                    </a:ext>
                  </a:extLst>
                </a:gridCol>
                <a:gridCol w="4330482">
                  <a:extLst>
                    <a:ext uri="{9D8B030D-6E8A-4147-A177-3AD203B41FA5}">
                      <a16:colId xmlns:a16="http://schemas.microsoft.com/office/drawing/2014/main" val="3746759215"/>
                    </a:ext>
                  </a:extLst>
                </a:gridCol>
              </a:tblGrid>
              <a:tr h="370840">
                <a:tc gridSpan="3">
                  <a:txBody>
                    <a:bodyPr/>
                    <a:lstStyle/>
                    <a:p>
                      <a:pPr algn="ctr"/>
                      <a:r>
                        <a:rPr lang="en-US" dirty="0"/>
                        <a:t>ECG</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70840">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530911">
                <a:tc>
                  <a:txBody>
                    <a:bodyPr/>
                    <a:lstStyle/>
                    <a:p>
                      <a:pPr marL="0" indent="0" algn="r" rtl="1" hangingPunct="0">
                        <a:lnSpc>
                          <a:spcPct val="150000"/>
                        </a:lnSpc>
                        <a:buFont typeface="Arial" panose="020B0604020202020204" pitchFamily="34" charset="0"/>
                        <a:buNone/>
                      </a:pPr>
                      <a:r>
                        <a:rPr lang="fa-IR" sz="1400" b="1" kern="1200" dirty="0">
                          <a:solidFill>
                            <a:schemeClr val="dk1"/>
                          </a:solidFill>
                          <a:effectLst/>
                          <a:latin typeface="+mn-lt"/>
                          <a:ea typeface="+mn-ea"/>
                          <a:cs typeface="B Nazanin" panose="00000400000000000000" pitchFamily="2" charset="-78"/>
                        </a:rPr>
                        <a:t>شکل موج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نويزي است.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40335" algn="r"/>
                          <a:tab pos="160020" algn="r"/>
                        </a:tabLst>
                      </a:pPr>
                      <a:r>
                        <a:rPr lang="fa-IR" sz="1400" b="1" kern="1200" dirty="0">
                          <a:solidFill>
                            <a:schemeClr val="dk1"/>
                          </a:solidFill>
                          <a:effectLst/>
                          <a:latin typeface="+mn-lt"/>
                          <a:ea typeface="+mn-ea"/>
                          <a:cs typeface="B Nazanin" panose="00000400000000000000" pitchFamily="2" charset="-78"/>
                        </a:rPr>
                        <a:t> الکترودها به طور مناسب اتصال ندارد.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140335" algn="r"/>
                          <a:tab pos="160020" algn="r"/>
                        </a:tabLst>
                      </a:pPr>
                      <a:r>
                        <a:rPr lang="fa-IR" sz="1400" b="1" kern="1200" dirty="0">
                          <a:solidFill>
                            <a:schemeClr val="dk1"/>
                          </a:solidFill>
                          <a:effectLst/>
                          <a:latin typeface="+mn-lt"/>
                          <a:ea typeface="+mn-ea"/>
                          <a:cs typeface="B Nazanin" panose="00000400000000000000" pitchFamily="2" charset="-78"/>
                        </a:rPr>
                        <a:t>اتصال ارت مشکل دارد.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83185" algn="r"/>
                          <a:tab pos="140335" algn="r"/>
                          <a:tab pos="160020" algn="r"/>
                        </a:tabLst>
                      </a:pPr>
                      <a:r>
                        <a:rPr lang="fa-IR" sz="1400" b="1" kern="1200" dirty="0">
                          <a:solidFill>
                            <a:schemeClr val="dk1"/>
                          </a:solidFill>
                          <a:effectLst/>
                          <a:latin typeface="+mn-lt"/>
                          <a:ea typeface="+mn-ea"/>
                          <a:cs typeface="B Nazanin" panose="00000400000000000000" pitchFamily="2" charset="-78"/>
                        </a:rPr>
                        <a:t>فيلتر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اشتباه انتخاب شده است.</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83185" algn="r"/>
                          <a:tab pos="140335" algn="r"/>
                          <a:tab pos="160020" algn="r"/>
                        </a:tabLst>
                      </a:pPr>
                      <a:r>
                        <a:rPr lang="fa-IR" sz="1400" b="1" kern="1200" dirty="0">
                          <a:solidFill>
                            <a:schemeClr val="dk1"/>
                          </a:solidFill>
                          <a:effectLst/>
                          <a:latin typeface="+mn-lt"/>
                          <a:ea typeface="+mn-ea"/>
                          <a:cs typeface="B Nazanin" panose="00000400000000000000" pitchFamily="2" charset="-78"/>
                        </a:rPr>
                        <a:t>غيره.</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الکترودها و ليدها را چک کنيد.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ژل موجود بر روي چست ليدها را چک کنيد و در صورت لزوم چست ليدها را تعويض کنيد.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ü"/>
                        <a:tabLst>
                          <a:tab pos="113030" algn="r"/>
                          <a:tab pos="241300" algn="l"/>
                        </a:tabLst>
                      </a:pPr>
                      <a:r>
                        <a:rPr lang="fa-IR" sz="1400" b="1" kern="1200" dirty="0">
                          <a:solidFill>
                            <a:schemeClr val="dk1"/>
                          </a:solidFill>
                          <a:effectLst/>
                          <a:latin typeface="+mn-lt"/>
                          <a:ea typeface="+mn-ea"/>
                          <a:cs typeface="B Nazanin" panose="00000400000000000000" pitchFamily="2" charset="-78"/>
                        </a:rPr>
                        <a:t>ارت را چک کنيد</a:t>
                      </a:r>
                      <a:r>
                        <a:rPr lang="en-US" sz="1400" b="1" kern="1200" dirty="0">
                          <a:solidFill>
                            <a:schemeClr val="dk1"/>
                          </a:solidFill>
                          <a:effectLst/>
                          <a:latin typeface="+mn-lt"/>
                          <a:ea typeface="+mn-ea"/>
                          <a:cs typeface="B Nazanin" panose="00000400000000000000" pitchFamily="2" charset="-78"/>
                        </a:rPr>
                        <a:t>.</a:t>
                      </a:r>
                    </a:p>
                    <a:p>
                      <a:pPr marL="285750" indent="-285750" algn="r" rtl="1">
                        <a:lnSpc>
                          <a:spcPct val="150000"/>
                        </a:lnSpc>
                        <a:buFont typeface="Wingdings" panose="05000000000000000000" pitchFamily="2" charset="2"/>
                        <a:buChar char="ü"/>
                        <a:tabLst>
                          <a:tab pos="113030" algn="r"/>
                          <a:tab pos="241300" algn="l"/>
                        </a:tabLst>
                      </a:pPr>
                      <a:r>
                        <a:rPr lang="fa-IR" sz="1400" b="1" kern="1200" dirty="0">
                          <a:solidFill>
                            <a:schemeClr val="dk1"/>
                          </a:solidFill>
                          <a:effectLst/>
                          <a:latin typeface="+mn-lt"/>
                          <a:ea typeface="+mn-ea"/>
                          <a:cs typeface="B Nazanin" panose="00000400000000000000" pitchFamily="2" charset="-78"/>
                        </a:rPr>
                        <a:t>فيلتر را به طورمناسب انتخاب کنيد.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با خدمات پس از فروش تماس بگيريد.</a:t>
                      </a:r>
                      <a:endParaRPr lang="en-US" sz="1400" b="1" kern="1200" dirty="0">
                        <a:solidFill>
                          <a:schemeClr val="dk1"/>
                        </a:solidFill>
                        <a:effectLst/>
                        <a:latin typeface="+mn-lt"/>
                        <a:ea typeface="+mn-ea"/>
                        <a:cs typeface="B Nazanin" panose="00000400000000000000" pitchFamily="2" charset="-78"/>
                      </a:endParaRPr>
                    </a:p>
                    <a:p>
                      <a:pPr marL="0" indent="0" algn="r" rtl="1">
                        <a:lnSpc>
                          <a:spcPct val="150000"/>
                        </a:lnSpc>
                        <a:buFont typeface="Wingdings" panose="05000000000000000000" pitchFamily="2" charset="2"/>
                        <a:buNone/>
                        <a:tabLst>
                          <a:tab pos="241300" algn="l"/>
                        </a:tabLst>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2867514"/>
                  </a:ext>
                </a:extLst>
              </a:tr>
              <a:tr h="370840">
                <a:tc>
                  <a:txBody>
                    <a:bodyPr/>
                    <a:lstStyle/>
                    <a:p>
                      <a:pPr algn="r" rtl="1"/>
                      <a:r>
                        <a:rPr lang="fa-IR" sz="1400" b="1" kern="1200" dirty="0">
                          <a:solidFill>
                            <a:schemeClr val="dk1"/>
                          </a:solidFill>
                          <a:effectLst/>
                          <a:latin typeface="+mn-lt"/>
                          <a:ea typeface="+mn-ea"/>
                          <a:cs typeface="B Nazanin" panose="00000400000000000000" pitchFamily="2" charset="-78"/>
                        </a:rPr>
                        <a:t>مقدار</a:t>
                      </a:r>
                      <a:r>
                        <a:rPr lang="en-US" sz="1400" b="1" kern="1200" dirty="0">
                          <a:solidFill>
                            <a:schemeClr val="dk1"/>
                          </a:solidFill>
                          <a:effectLst/>
                          <a:latin typeface="+mn-lt"/>
                          <a:ea typeface="+mn-ea"/>
                          <a:cs typeface="B Nazanin" panose="00000400000000000000" pitchFamily="2" charset="-78"/>
                        </a:rPr>
                        <a:t>HR</a:t>
                      </a:r>
                      <a:r>
                        <a:rPr lang="fa-IR" sz="1400" b="1" kern="1200" dirty="0">
                          <a:solidFill>
                            <a:schemeClr val="dk1"/>
                          </a:solidFill>
                          <a:effectLst/>
                          <a:latin typeface="+mn-lt"/>
                          <a:ea typeface="+mn-ea"/>
                          <a:cs typeface="B Nazanin" panose="00000400000000000000" pitchFamily="2" charset="-78"/>
                        </a:rPr>
                        <a:t> نامناسب است.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0">
                        <a:buFont typeface="Wingdings" panose="05000000000000000000" pitchFamily="2" charset="2"/>
                        <a:buChar char="v"/>
                        <a:tabLst>
                          <a:tab pos="160020" algn="r"/>
                        </a:tabLst>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سيگنال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نويزي است و مناسب نيست.</a:t>
                      </a:r>
                      <a:endParaRPr lang="en-US" sz="1400" b="1" kern="1200" dirty="0">
                        <a:solidFill>
                          <a:schemeClr val="dk1"/>
                        </a:solidFill>
                        <a:effectLst/>
                        <a:latin typeface="+mn-lt"/>
                        <a:ea typeface="+mn-ea"/>
                        <a:cs typeface="B Nazanin" panose="00000400000000000000" pitchFamily="2" charset="-78"/>
                      </a:endParaRPr>
                    </a:p>
                    <a:p>
                      <a:pPr marL="285750" indent="-285750" algn="r" rtl="1">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غيره.</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171450" indent="-171450" algn="r" rtl="1">
                        <a:buFont typeface="Wingdings" panose="05000000000000000000" pitchFamily="2" charset="2"/>
                        <a:buChar char="ü"/>
                        <a:tabLst>
                          <a:tab pos="241300" algn="l"/>
                        </a:tabLst>
                      </a:pPr>
                      <a:endParaRPr lang="en-US" sz="1400" b="1" kern="1200" dirty="0">
                        <a:solidFill>
                          <a:schemeClr val="dk1"/>
                        </a:solidFill>
                        <a:effectLst/>
                        <a:latin typeface="+mn-lt"/>
                        <a:ea typeface="+mn-ea"/>
                        <a:cs typeface="B Nazanin" panose="00000400000000000000" pitchFamily="2" charset="-78"/>
                      </a:endParaRPr>
                    </a:p>
                    <a:p>
                      <a:pPr marL="171450" indent="-171450" algn="r" rtl="1">
                        <a:buFont typeface="Wingdings" panose="05000000000000000000" pitchFamily="2" charset="2"/>
                        <a:buChar char="ü"/>
                        <a:tabLst>
                          <a:tab pos="241300" algn="l"/>
                        </a:tabLst>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الکترودها و ليدها را چک کنيد.</a:t>
                      </a:r>
                      <a:endParaRPr lang="en-US" sz="1400" b="1" kern="1200" dirty="0">
                        <a:solidFill>
                          <a:schemeClr val="dk1"/>
                        </a:solidFill>
                        <a:effectLst/>
                        <a:latin typeface="+mn-lt"/>
                        <a:ea typeface="+mn-ea"/>
                        <a:cs typeface="B Nazanin" panose="00000400000000000000" pitchFamily="2" charset="-78"/>
                      </a:endParaRPr>
                    </a:p>
                    <a:p>
                      <a:pPr marL="285750" marR="45720" indent="-285750" algn="just" rtl="1">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ليدها رادر مانيتور عوض کنيد تا بهترين شکل موج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نمايش پيداکند </a:t>
                      </a:r>
                      <a:endParaRPr lang="en-US" sz="1400" b="1" kern="1200" dirty="0">
                        <a:solidFill>
                          <a:schemeClr val="dk1"/>
                        </a:solidFill>
                        <a:effectLst/>
                        <a:latin typeface="+mn-lt"/>
                        <a:ea typeface="+mn-ea"/>
                        <a:cs typeface="B Nazanin" panose="00000400000000000000" pitchFamily="2" charset="-78"/>
                      </a:endParaRPr>
                    </a:p>
                    <a:p>
                      <a:pPr marL="285750" marR="45720" indent="-285750" algn="r" rtl="1">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با خدمات پس از فروش تماس بگيريد.</a:t>
                      </a:r>
                      <a:endParaRPr lang="en-US" sz="1400" b="1" kern="1200" dirty="0">
                        <a:solidFill>
                          <a:schemeClr val="dk1"/>
                        </a:solidFill>
                        <a:effectLst/>
                        <a:latin typeface="+mn-lt"/>
                        <a:ea typeface="+mn-ea"/>
                        <a:cs typeface="B Nazanin" panose="00000400000000000000" pitchFamily="2" charset="-78"/>
                      </a:endParaRPr>
                    </a:p>
                    <a:p>
                      <a:pPr marL="285750" marR="45720" indent="-285750" algn="r" rtl="1">
                        <a:buFont typeface="Wingdings" panose="05000000000000000000" pitchFamily="2" charset="2"/>
                        <a:buChar char="ü"/>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083501423"/>
                  </a:ext>
                </a:extLst>
              </a:tr>
            </a:tbl>
          </a:graphicData>
        </a:graphic>
      </p:graphicFrame>
    </p:spTree>
    <p:extLst>
      <p:ext uri="{BB962C8B-B14F-4D97-AF65-F5344CB8AC3E}">
        <p14:creationId xmlns:p14="http://schemas.microsoft.com/office/powerpoint/2010/main" val="297021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79</a:t>
            </a:fld>
            <a:endParaRPr lang="en-US" dirty="0">
              <a:latin typeface="Times New Roman" pitchFamily="18" charset="0"/>
              <a:cs typeface="Times New Roman" pitchFamily="18" charset="0"/>
            </a:endParaRPr>
          </a:p>
        </p:txBody>
      </p:sp>
      <p:graphicFrame>
        <p:nvGraphicFramePr>
          <p:cNvPr id="4" name="Table 5">
            <a:extLst>
              <a:ext uri="{FF2B5EF4-FFF2-40B4-BE49-F238E27FC236}">
                <a16:creationId xmlns:a16="http://schemas.microsoft.com/office/drawing/2014/main" id="{9E6EA5E4-C5FF-072C-55B0-C6F52AD5A769}"/>
              </a:ext>
            </a:extLst>
          </p:cNvPr>
          <p:cNvGraphicFramePr>
            <a:graphicFrameLocks noGrp="1"/>
          </p:cNvGraphicFramePr>
          <p:nvPr>
            <p:extLst>
              <p:ext uri="{D42A27DB-BD31-4B8C-83A1-F6EECF244321}">
                <p14:modId xmlns:p14="http://schemas.microsoft.com/office/powerpoint/2010/main" val="69572113"/>
              </p:ext>
            </p:extLst>
          </p:nvPr>
        </p:nvGraphicFramePr>
        <p:xfrm>
          <a:off x="1093001" y="1956680"/>
          <a:ext cx="10043385" cy="4202367"/>
        </p:xfrm>
        <a:graphic>
          <a:graphicData uri="http://schemas.openxmlformats.org/drawingml/2006/table">
            <a:tbl>
              <a:tblPr firstRow="1" bandRow="1">
                <a:tableStyleId>{5C22544A-7EE6-4342-B048-85BDC9FD1C3A}</a:tableStyleId>
              </a:tblPr>
              <a:tblGrid>
                <a:gridCol w="2818701">
                  <a:extLst>
                    <a:ext uri="{9D8B030D-6E8A-4147-A177-3AD203B41FA5}">
                      <a16:colId xmlns:a16="http://schemas.microsoft.com/office/drawing/2014/main" val="1082570913"/>
                    </a:ext>
                  </a:extLst>
                </a:gridCol>
                <a:gridCol w="2894202">
                  <a:extLst>
                    <a:ext uri="{9D8B030D-6E8A-4147-A177-3AD203B41FA5}">
                      <a16:colId xmlns:a16="http://schemas.microsoft.com/office/drawing/2014/main" val="879575438"/>
                    </a:ext>
                  </a:extLst>
                </a:gridCol>
                <a:gridCol w="4330482">
                  <a:extLst>
                    <a:ext uri="{9D8B030D-6E8A-4147-A177-3AD203B41FA5}">
                      <a16:colId xmlns:a16="http://schemas.microsoft.com/office/drawing/2014/main" val="3746759215"/>
                    </a:ext>
                  </a:extLst>
                </a:gridCol>
              </a:tblGrid>
              <a:tr h="370840">
                <a:tc gridSpan="3">
                  <a:txBody>
                    <a:bodyPr/>
                    <a:lstStyle/>
                    <a:p>
                      <a:pPr algn="ctr"/>
                      <a:r>
                        <a:rPr lang="en-US" dirty="0"/>
                        <a:t>ECG</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70840">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530911">
                <a:tc>
                  <a:txBody>
                    <a:bodyPr/>
                    <a:lstStyle/>
                    <a:p>
                      <a:pPr algn="r" rtl="1" hangingPunct="0">
                        <a:lnSpc>
                          <a:spcPct val="150000"/>
                        </a:lnSpc>
                      </a:pPr>
                      <a:r>
                        <a:rPr lang="fa-IR" sz="1400" b="1" kern="1200" dirty="0">
                          <a:solidFill>
                            <a:schemeClr val="dk1"/>
                          </a:solidFill>
                          <a:effectLst/>
                          <a:latin typeface="+mn-lt"/>
                          <a:ea typeface="+mn-ea"/>
                          <a:cs typeface="B Nazanin" panose="00000400000000000000" pitchFamily="2" charset="-78"/>
                        </a:rPr>
                        <a:t>شکل موج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وجود ندارد.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40335" algn="r"/>
                          <a:tab pos="160020" algn="r"/>
                        </a:tabLst>
                      </a:pPr>
                      <a:r>
                        <a:rPr lang="fa-IR" sz="1400" b="1" kern="1200" dirty="0">
                          <a:solidFill>
                            <a:schemeClr val="dk1"/>
                          </a:solidFill>
                          <a:effectLst/>
                          <a:latin typeface="+mn-lt"/>
                          <a:ea typeface="+mn-ea"/>
                          <a:cs typeface="B Nazanin" panose="00000400000000000000" pitchFamily="2" charset="-78"/>
                        </a:rPr>
                        <a:t>کابل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به درستي متصل نيست</a:t>
                      </a:r>
                      <a:r>
                        <a:rPr lang="en-US" sz="1400" b="1" kern="1200" dirty="0">
                          <a:solidFill>
                            <a:schemeClr val="dk1"/>
                          </a:solidFill>
                          <a:effectLst/>
                          <a:latin typeface="+mn-lt"/>
                          <a:ea typeface="+mn-ea"/>
                          <a:cs typeface="B Nazanin" panose="00000400000000000000" pitchFamily="2" charset="-78"/>
                        </a:rPr>
                        <a:t>.</a:t>
                      </a:r>
                    </a:p>
                    <a:p>
                      <a:pPr marL="285750" indent="-285750" algn="r" rtl="1">
                        <a:lnSpc>
                          <a:spcPct val="150000"/>
                        </a:lnSpc>
                        <a:buFont typeface="Wingdings" panose="05000000000000000000" pitchFamily="2" charset="2"/>
                        <a:buChar char="v"/>
                        <a:tabLst>
                          <a:tab pos="140335" algn="r"/>
                          <a:tab pos="160020" algn="r"/>
                        </a:tabLst>
                      </a:pPr>
                      <a:r>
                        <a:rPr lang="fa-IR" sz="1400" b="1" kern="1200" dirty="0">
                          <a:solidFill>
                            <a:schemeClr val="dk1"/>
                          </a:solidFill>
                          <a:effectLst/>
                          <a:latin typeface="+mn-lt"/>
                          <a:ea typeface="+mn-ea"/>
                          <a:cs typeface="B Nazanin" panose="00000400000000000000" pitchFamily="2" charset="-78"/>
                        </a:rPr>
                        <a:t>کابل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مشکل دارد.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140335" algn="r"/>
                          <a:tab pos="160020" algn="r"/>
                        </a:tabLst>
                      </a:pPr>
                      <a:r>
                        <a:rPr lang="fa-IR" sz="1400" b="1" kern="1200" dirty="0">
                          <a:solidFill>
                            <a:schemeClr val="dk1"/>
                          </a:solidFill>
                          <a:effectLst/>
                          <a:latin typeface="+mn-lt"/>
                          <a:ea typeface="+mn-ea"/>
                          <a:cs typeface="B Nazanin" panose="00000400000000000000" pitchFamily="2" charset="-78"/>
                        </a:rPr>
                        <a:t>ليدها والکترودها خوب قرار ندارد</a:t>
                      </a:r>
                      <a:r>
                        <a:rPr lang="en-US" sz="1400" b="1" kern="1200" dirty="0">
                          <a:solidFill>
                            <a:schemeClr val="dk1"/>
                          </a:solidFill>
                          <a:effectLst/>
                          <a:latin typeface="+mn-lt"/>
                          <a:ea typeface="+mn-ea"/>
                          <a:cs typeface="B Nazanin" panose="00000400000000000000" pitchFamily="2" charset="-78"/>
                        </a:rPr>
                        <a:t>.</a:t>
                      </a:r>
                    </a:p>
                    <a:p>
                      <a:pPr marL="285750" indent="-285750" algn="r" rtl="1">
                        <a:lnSpc>
                          <a:spcPct val="150000"/>
                        </a:lnSpc>
                        <a:buFont typeface="Wingdings" panose="05000000000000000000" pitchFamily="2" charset="2"/>
                        <a:buChar char="v"/>
                        <a:tabLst>
                          <a:tab pos="140335" algn="r"/>
                          <a:tab pos="160020" algn="r"/>
                        </a:tabLst>
                      </a:pPr>
                      <a:r>
                        <a:rPr lang="fa-IR" sz="1400" b="1" kern="1200" dirty="0">
                          <a:solidFill>
                            <a:schemeClr val="dk1"/>
                          </a:solidFill>
                          <a:effectLst/>
                          <a:latin typeface="+mn-lt"/>
                          <a:ea typeface="+mn-ea"/>
                          <a:cs typeface="B Nazanin" panose="00000400000000000000" pitchFamily="2" charset="-78"/>
                        </a:rPr>
                        <a:t>غيره</a:t>
                      </a:r>
                      <a:r>
                        <a:rPr lang="en-US" sz="1400" b="1" kern="1200" dirty="0">
                          <a:solidFill>
                            <a:schemeClr val="dk1"/>
                          </a:solidFill>
                          <a:effectLst/>
                          <a:latin typeface="+mn-lt"/>
                          <a:ea typeface="+mn-ea"/>
                          <a:cs typeface="B Nazanin" panose="00000400000000000000" pitchFamily="2" charset="-78"/>
                        </a:rPr>
                        <a:t>.</a:t>
                      </a:r>
                    </a:p>
                  </a:txBody>
                  <a:tcPr marL="68580" marR="68580" marT="0" marB="0" anchor="ctr"/>
                </a:tc>
                <a:tc>
                  <a:txBody>
                    <a:bodyPr/>
                    <a:lstStyle/>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اتصال کابل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راچک کنيد درست باشد.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ليدها و الکترودها را چک کنيد</a:t>
                      </a:r>
                      <a:r>
                        <a:rPr lang="en-US" sz="1400" b="1" kern="1200" dirty="0">
                          <a:solidFill>
                            <a:schemeClr val="dk1"/>
                          </a:solidFill>
                          <a:effectLst/>
                          <a:latin typeface="+mn-lt"/>
                          <a:ea typeface="+mn-ea"/>
                          <a:cs typeface="B Nazanin" panose="00000400000000000000" pitchFamily="2" charset="-78"/>
                        </a:rPr>
                        <a:t>.</a:t>
                      </a:r>
                    </a:p>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همه ليدها را به هم اتصال کوتاه کنيد اگر کابل سالم باشد پيغام کنترل ليدها نمايش داده نمي­شود</a:t>
                      </a:r>
                      <a:r>
                        <a:rPr lang="en-US" sz="1400" b="1" kern="1200" dirty="0">
                          <a:solidFill>
                            <a:schemeClr val="dk1"/>
                          </a:solidFill>
                          <a:effectLst/>
                          <a:latin typeface="+mn-lt"/>
                          <a:ea typeface="+mn-ea"/>
                          <a:cs typeface="B Nazanin" panose="00000400000000000000" pitchFamily="2" charset="-78"/>
                        </a:rPr>
                        <a:t>.</a:t>
                      </a:r>
                    </a:p>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از الکترودهاي خراب و قديمي استفاده نکنيد</a:t>
                      </a:r>
                      <a:r>
                        <a:rPr lang="en-US" sz="1400" b="1" kern="1200" dirty="0">
                          <a:solidFill>
                            <a:schemeClr val="dk1"/>
                          </a:solidFill>
                          <a:effectLst/>
                          <a:latin typeface="+mn-lt"/>
                          <a:ea typeface="+mn-ea"/>
                          <a:cs typeface="B Nazanin" panose="00000400000000000000" pitchFamily="2" charset="-78"/>
                        </a:rPr>
                        <a:t>.</a:t>
                      </a:r>
                    </a:p>
                    <a:p>
                      <a:pPr marL="285750" indent="-285750" algn="r" rtl="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با خدمات پس از فروش تماس بگيريد</a:t>
                      </a:r>
                      <a:r>
                        <a:rPr lang="en-US" sz="1400" b="1" kern="1200" dirty="0">
                          <a:solidFill>
                            <a:schemeClr val="dk1"/>
                          </a:solidFill>
                          <a:effectLst/>
                          <a:latin typeface="+mn-lt"/>
                          <a:ea typeface="+mn-ea"/>
                          <a:cs typeface="B Nazanin" panose="00000400000000000000" pitchFamily="2" charset="-78"/>
                        </a:rPr>
                        <a:t>. </a:t>
                      </a:r>
                    </a:p>
                    <a:p>
                      <a:pPr marL="0" indent="0" algn="r" rtl="1">
                        <a:lnSpc>
                          <a:spcPct val="150000"/>
                        </a:lnSpc>
                        <a:buFont typeface="Wingdings" panose="05000000000000000000" pitchFamily="2" charset="2"/>
                        <a:buNone/>
                        <a:tabLst>
                          <a:tab pos="241300" algn="l"/>
                        </a:tabLst>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2867514"/>
                  </a:ext>
                </a:extLst>
              </a:tr>
              <a:tr h="370840">
                <a:tc>
                  <a:txBody>
                    <a:bodyPr/>
                    <a:lstStyle/>
                    <a:p>
                      <a:pPr algn="r" rtl="1">
                        <a:lnSpc>
                          <a:spcPct val="150000"/>
                        </a:lnSpc>
                      </a:pPr>
                      <a:r>
                        <a:rPr lang="fa-IR" sz="1400" b="1" kern="1200" dirty="0">
                          <a:solidFill>
                            <a:schemeClr val="dk1"/>
                          </a:solidFill>
                          <a:effectLst/>
                          <a:latin typeface="+mn-lt"/>
                          <a:ea typeface="+mn-ea"/>
                          <a:cs typeface="B Nazanin" panose="00000400000000000000" pitchFamily="2" charset="-78"/>
                        </a:rPr>
                        <a:t>شکل موج</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داراي </a:t>
                      </a:r>
                      <a:r>
                        <a:rPr lang="en-US" sz="1400" b="1" kern="1200" dirty="0">
                          <a:solidFill>
                            <a:schemeClr val="dk1"/>
                          </a:solidFill>
                          <a:effectLst/>
                          <a:latin typeface="+mn-lt"/>
                          <a:ea typeface="+mn-ea"/>
                          <a:cs typeface="B Nazanin" panose="00000400000000000000" pitchFamily="2" charset="-78"/>
                        </a:rPr>
                        <a:t>SPIKE</a:t>
                      </a:r>
                      <a:r>
                        <a:rPr lang="fa-IR" sz="1400" b="1" kern="1200" dirty="0">
                          <a:solidFill>
                            <a:schemeClr val="dk1"/>
                          </a:solidFill>
                          <a:effectLst/>
                          <a:latin typeface="+mn-lt"/>
                          <a:ea typeface="+mn-ea"/>
                          <a:cs typeface="B Nazanin" panose="00000400000000000000" pitchFamily="2" charset="-78"/>
                        </a:rPr>
                        <a:t> است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اگر دربيماراني که پيس ميکر ندارند </a:t>
                      </a:r>
                      <a:r>
                        <a:rPr lang="en-US" sz="1400" b="1" kern="1200" dirty="0">
                          <a:solidFill>
                            <a:schemeClr val="dk1"/>
                          </a:solidFill>
                          <a:effectLst/>
                          <a:latin typeface="+mn-lt"/>
                          <a:ea typeface="+mn-ea"/>
                          <a:cs typeface="B Nazanin" panose="00000400000000000000" pitchFamily="2" charset="-78"/>
                        </a:rPr>
                        <a:t>PACE: ON</a:t>
                      </a:r>
                      <a:r>
                        <a:rPr lang="fa-IR" sz="1400" b="1" kern="1200" dirty="0">
                          <a:solidFill>
                            <a:schemeClr val="dk1"/>
                          </a:solidFill>
                          <a:effectLst/>
                          <a:latin typeface="+mn-lt"/>
                          <a:ea typeface="+mn-ea"/>
                          <a:cs typeface="B Nazanin" panose="00000400000000000000" pitchFamily="2" charset="-78"/>
                        </a:rPr>
                        <a:t> باشد, شکل موج </a:t>
                      </a:r>
                      <a:r>
                        <a:rPr lang="en-US" sz="1400" b="1" kern="1200" dirty="0">
                          <a:solidFill>
                            <a:schemeClr val="dk1"/>
                          </a:solidFill>
                          <a:effectLst/>
                          <a:latin typeface="+mn-lt"/>
                          <a:ea typeface="+mn-ea"/>
                          <a:cs typeface="B Nazanin" panose="00000400000000000000" pitchFamily="2" charset="-78"/>
                        </a:rPr>
                        <a:t>ECG</a:t>
                      </a:r>
                      <a:r>
                        <a:rPr lang="fa-IR" sz="1400" b="1" kern="1200" dirty="0">
                          <a:solidFill>
                            <a:schemeClr val="dk1"/>
                          </a:solidFill>
                          <a:effectLst/>
                          <a:latin typeface="+mn-lt"/>
                          <a:ea typeface="+mn-ea"/>
                          <a:cs typeface="B Nazanin" panose="00000400000000000000" pitchFamily="2" charset="-78"/>
                        </a:rPr>
                        <a:t> به عنوان </a:t>
                      </a:r>
                      <a:r>
                        <a:rPr lang="en-US" sz="1400" b="1" kern="1200" dirty="0">
                          <a:solidFill>
                            <a:schemeClr val="dk1"/>
                          </a:solidFill>
                          <a:effectLst/>
                          <a:latin typeface="+mn-lt"/>
                          <a:ea typeface="+mn-ea"/>
                          <a:cs typeface="B Nazanin" panose="00000400000000000000" pitchFamily="2" charset="-78"/>
                        </a:rPr>
                        <a:t>PACE </a:t>
                      </a:r>
                      <a:r>
                        <a:rPr lang="fa-IR" sz="1400" b="1" kern="1200" dirty="0">
                          <a:solidFill>
                            <a:schemeClr val="dk1"/>
                          </a:solidFill>
                          <a:effectLst/>
                          <a:latin typeface="+mn-lt"/>
                          <a:ea typeface="+mn-ea"/>
                          <a:cs typeface="B Nazanin" panose="00000400000000000000" pitchFamily="2" charset="-78"/>
                        </a:rPr>
                        <a:t>تلقي مي شود.</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غيره.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marR="45720" indent="-285750" algn="r" rtl="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آشکار ساز </a:t>
                      </a:r>
                      <a:r>
                        <a:rPr lang="en-US" sz="1400" b="1" kern="1200" dirty="0">
                          <a:solidFill>
                            <a:schemeClr val="dk1"/>
                          </a:solidFill>
                          <a:effectLst/>
                          <a:latin typeface="+mn-lt"/>
                          <a:ea typeface="+mn-ea"/>
                          <a:cs typeface="B Nazanin" panose="00000400000000000000" pitchFamily="2" charset="-78"/>
                        </a:rPr>
                        <a:t>Pace</a:t>
                      </a:r>
                      <a:r>
                        <a:rPr lang="fa-IR" sz="1400" b="1" kern="1200" dirty="0">
                          <a:solidFill>
                            <a:schemeClr val="dk1"/>
                          </a:solidFill>
                          <a:effectLst/>
                          <a:latin typeface="+mn-lt"/>
                          <a:ea typeface="+mn-ea"/>
                          <a:cs typeface="B Nazanin" panose="00000400000000000000" pitchFamily="2" charset="-78"/>
                        </a:rPr>
                        <a:t> را در پنجره </a:t>
                      </a:r>
                      <a:r>
                        <a:rPr lang="en-US" sz="1400" b="1" kern="1200" dirty="0">
                          <a:solidFill>
                            <a:schemeClr val="dk1"/>
                          </a:solidFill>
                          <a:effectLst/>
                          <a:latin typeface="+mn-lt"/>
                          <a:ea typeface="+mn-ea"/>
                          <a:cs typeface="B Nazanin" panose="00000400000000000000" pitchFamily="2" charset="-78"/>
                        </a:rPr>
                        <a:t>ECG </a:t>
                      </a:r>
                      <a:r>
                        <a:rPr lang="fa-IR" sz="1400" b="1" kern="1200" dirty="0">
                          <a:solidFill>
                            <a:schemeClr val="dk1"/>
                          </a:solidFill>
                          <a:effectLst/>
                          <a:latin typeface="+mn-lt"/>
                          <a:ea typeface="+mn-ea"/>
                          <a:cs typeface="B Nazanin" panose="00000400000000000000" pitchFamily="2" charset="-78"/>
                        </a:rPr>
                        <a:t>, </a:t>
                      </a:r>
                      <a:r>
                        <a:rPr lang="en-US" sz="1400" b="1" kern="1200" dirty="0">
                          <a:solidFill>
                            <a:schemeClr val="dk1"/>
                          </a:solidFill>
                          <a:effectLst/>
                          <a:latin typeface="+mn-lt"/>
                          <a:ea typeface="+mn-ea"/>
                          <a:cs typeface="B Nazanin" panose="00000400000000000000" pitchFamily="2" charset="-78"/>
                        </a:rPr>
                        <a:t>OFF</a:t>
                      </a:r>
                      <a:r>
                        <a:rPr lang="fa-IR" sz="1400" b="1" kern="1200" dirty="0">
                          <a:solidFill>
                            <a:schemeClr val="dk1"/>
                          </a:solidFill>
                          <a:effectLst/>
                          <a:latin typeface="+mn-lt"/>
                          <a:ea typeface="+mn-ea"/>
                          <a:cs typeface="B Nazanin" panose="00000400000000000000" pitchFamily="2" charset="-78"/>
                        </a:rPr>
                        <a:t> کنيد</a:t>
                      </a:r>
                      <a:r>
                        <a:rPr lang="en-US" sz="1400" b="1" kern="1200" dirty="0">
                          <a:solidFill>
                            <a:schemeClr val="dk1"/>
                          </a:solidFill>
                          <a:effectLst/>
                          <a:latin typeface="+mn-lt"/>
                          <a:ea typeface="+mn-ea"/>
                          <a:cs typeface="B Nazanin" panose="00000400000000000000" pitchFamily="2" charset="-78"/>
                        </a:rPr>
                        <a:t>.</a:t>
                      </a:r>
                    </a:p>
                  </a:txBody>
                  <a:tcPr marL="68580" marR="68580" marT="0" marB="0" anchor="ctr"/>
                </a:tc>
                <a:extLst>
                  <a:ext uri="{0D108BD9-81ED-4DB2-BD59-A6C34878D82A}">
                    <a16:rowId xmlns:a16="http://schemas.microsoft.com/office/drawing/2014/main" val="2083501423"/>
                  </a:ext>
                </a:extLst>
              </a:tr>
            </a:tbl>
          </a:graphicData>
        </a:graphic>
      </p:graphicFrame>
    </p:spTree>
    <p:extLst>
      <p:ext uri="{BB962C8B-B14F-4D97-AF65-F5344CB8AC3E}">
        <p14:creationId xmlns:p14="http://schemas.microsoft.com/office/powerpoint/2010/main" val="97114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DE5988-4F24-3EFB-61C2-213F357B0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pic>
        <p:nvPicPr>
          <p:cNvPr id="4" name="Picture 3">
            <a:extLst>
              <a:ext uri="{FF2B5EF4-FFF2-40B4-BE49-F238E27FC236}">
                <a16:creationId xmlns:a16="http://schemas.microsoft.com/office/drawing/2014/main" id="{166EA067-D860-C1B9-E2DB-2CB14749E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1" y="1854901"/>
            <a:ext cx="11775904" cy="4906626"/>
          </a:xfrm>
          <a:prstGeom prst="rect">
            <a:avLst/>
          </a:prstGeom>
        </p:spPr>
      </p:pic>
      <p:sp>
        <p:nvSpPr>
          <p:cNvPr id="5" name="Rectangle 4">
            <a:extLst>
              <a:ext uri="{FF2B5EF4-FFF2-40B4-BE49-F238E27FC236}">
                <a16:creationId xmlns:a16="http://schemas.microsoft.com/office/drawing/2014/main" id="{00FD40A8-9B8A-A93A-E752-1D3296A878FB}"/>
              </a:ext>
            </a:extLst>
          </p:cNvPr>
          <p:cNvSpPr>
            <a:spLocks noChangeArrowheads="1"/>
          </p:cNvSpPr>
          <p:nvPr/>
        </p:nvSpPr>
        <p:spPr bwMode="auto">
          <a:xfrm>
            <a:off x="6744749" y="1201724"/>
            <a:ext cx="4443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rtl="1">
              <a:spcBef>
                <a:spcPct val="0"/>
              </a:spcBef>
              <a:buClrTx/>
              <a:buSzTx/>
              <a:buNone/>
            </a:pPr>
            <a:r>
              <a:rPr lang="fa-IR" sz="2400" dirty="0">
                <a:latin typeface="Arial" panose="020B0604020202020204" pitchFamily="34" charset="0"/>
                <a:cs typeface="B Titr" panose="00000700000000000000" pitchFamily="2" charset="-78"/>
              </a:rPr>
              <a:t>اتصالات جانبي  مانیتور</a:t>
            </a:r>
            <a:r>
              <a:rPr lang="en-US" sz="2800" b="1" kern="0" dirty="0">
                <a:effectLst/>
                <a:latin typeface="+mn-lt"/>
                <a:ea typeface="Times New Roman" panose="02020603050405020304" pitchFamily="18" charset="0"/>
                <a:cs typeface="B Nazanin" panose="00000400000000000000" pitchFamily="2" charset="-78"/>
              </a:rPr>
              <a:t>ALBORZ B9</a:t>
            </a:r>
            <a:r>
              <a:rPr lang="en-US" sz="2800" b="1" kern="0" dirty="0">
                <a:effectLst/>
                <a:latin typeface="+mn-lt"/>
                <a:ea typeface="Times New Roman" panose="02020603050405020304" pitchFamily="18" charset="0"/>
              </a:rPr>
              <a:t> </a:t>
            </a:r>
          </a:p>
          <a:p>
            <a:pPr algn="r" rtl="1" eaLnBrk="1" hangingPunct="1">
              <a:spcBef>
                <a:spcPct val="0"/>
              </a:spcBef>
              <a:buClrTx/>
              <a:buSzTx/>
              <a:buFontTx/>
              <a:buNone/>
            </a:pPr>
            <a:endParaRPr lang="en-US" altLang="en-US" sz="2800" b="1" dirty="0">
              <a:latin typeface="+mn-lt"/>
            </a:endParaRPr>
          </a:p>
        </p:txBody>
      </p:sp>
    </p:spTree>
    <p:extLst>
      <p:ext uri="{BB962C8B-B14F-4D97-AF65-F5344CB8AC3E}">
        <p14:creationId xmlns:p14="http://schemas.microsoft.com/office/powerpoint/2010/main" val="240998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80</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2635937773"/>
              </p:ext>
            </p:extLst>
          </p:nvPr>
        </p:nvGraphicFramePr>
        <p:xfrm>
          <a:off x="1093001" y="1956680"/>
          <a:ext cx="10043385" cy="3862031"/>
        </p:xfrm>
        <a:graphic>
          <a:graphicData uri="http://schemas.openxmlformats.org/drawingml/2006/table">
            <a:tbl>
              <a:tblPr firstRow="1" bandRow="1">
                <a:tableStyleId>{5C22544A-7EE6-4342-B048-85BDC9FD1C3A}</a:tableStyleId>
              </a:tblPr>
              <a:tblGrid>
                <a:gridCol w="2818701">
                  <a:extLst>
                    <a:ext uri="{9D8B030D-6E8A-4147-A177-3AD203B41FA5}">
                      <a16:colId xmlns:a16="http://schemas.microsoft.com/office/drawing/2014/main" val="1082570913"/>
                    </a:ext>
                  </a:extLst>
                </a:gridCol>
                <a:gridCol w="2894202">
                  <a:extLst>
                    <a:ext uri="{9D8B030D-6E8A-4147-A177-3AD203B41FA5}">
                      <a16:colId xmlns:a16="http://schemas.microsoft.com/office/drawing/2014/main" val="879575438"/>
                    </a:ext>
                  </a:extLst>
                </a:gridCol>
                <a:gridCol w="4330482">
                  <a:extLst>
                    <a:ext uri="{9D8B030D-6E8A-4147-A177-3AD203B41FA5}">
                      <a16:colId xmlns:a16="http://schemas.microsoft.com/office/drawing/2014/main" val="3746759215"/>
                    </a:ext>
                  </a:extLst>
                </a:gridCol>
              </a:tblGrid>
              <a:tr h="370840">
                <a:tc gridSpan="3">
                  <a:txBody>
                    <a:bodyPr/>
                    <a:lstStyle/>
                    <a:p>
                      <a:pPr algn="ctr"/>
                      <a:r>
                        <a:rPr lang="en-US" dirty="0"/>
                        <a:t>RESP &amp; Temp</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530911">
                <a:tc>
                  <a:txBody>
                    <a:bodyPr/>
                    <a:lstStyle/>
                    <a:p>
                      <a:pPr marL="0" algn="r" defTabSz="914400" rtl="1" eaLnBrk="1" latinLnBrk="0" hangingPunct="1">
                        <a:lnSpc>
                          <a:spcPct val="150000"/>
                        </a:lnSpc>
                      </a:pPr>
                      <a:r>
                        <a:rPr lang="fa-IR" sz="1400" b="1" kern="1200" dirty="0">
                          <a:solidFill>
                            <a:schemeClr val="dk1"/>
                          </a:solidFill>
                          <a:effectLst/>
                          <a:latin typeface="+mn-lt"/>
                          <a:ea typeface="+mn-ea"/>
                          <a:cs typeface="B Nazanin" panose="00000400000000000000" pitchFamily="2" charset="-78"/>
                        </a:rPr>
                        <a:t>سيگنال </a:t>
                      </a:r>
                      <a:r>
                        <a:rPr lang="en-US" sz="1400" b="1" kern="1200" dirty="0">
                          <a:solidFill>
                            <a:schemeClr val="dk1"/>
                          </a:solidFill>
                          <a:effectLst/>
                          <a:latin typeface="+mn-lt"/>
                          <a:ea typeface="+mn-ea"/>
                          <a:cs typeface="B Nazanin" panose="00000400000000000000" pitchFamily="2" charset="-78"/>
                        </a:rPr>
                        <a:t>RESP</a:t>
                      </a:r>
                      <a:r>
                        <a:rPr lang="fa-IR" sz="1400" b="1" kern="1200" dirty="0">
                          <a:solidFill>
                            <a:schemeClr val="dk1"/>
                          </a:solidFill>
                          <a:effectLst/>
                          <a:latin typeface="+mn-lt"/>
                          <a:ea typeface="+mn-ea"/>
                          <a:cs typeface="B Nazanin" panose="00000400000000000000" pitchFamily="2" charset="-78"/>
                        </a:rPr>
                        <a:t> وجود ندارد.</a:t>
                      </a:r>
                      <a:endParaRPr lang="en-US" sz="1400" b="1" kern="1200" dirty="0">
                        <a:solidFill>
                          <a:schemeClr val="dk1"/>
                        </a:solidFill>
                        <a:effectLst/>
                        <a:latin typeface="+mn-lt"/>
                        <a:ea typeface="+mn-ea"/>
                        <a:cs typeface="B Nazanin" panose="00000400000000000000" pitchFamily="2" charset="-78"/>
                      </a:endParaRPr>
                    </a:p>
                    <a:p>
                      <a:pPr marL="0" algn="r" defTabSz="914400" rtl="1" eaLnBrk="1" latinLnBrk="0" hangingPunct="1">
                        <a:lnSpc>
                          <a:spcPct val="150000"/>
                        </a:lnSpc>
                      </a:pPr>
                      <a:r>
                        <a:rPr lang="fa-IR" sz="1400" b="1" kern="1200" dirty="0">
                          <a:solidFill>
                            <a:schemeClr val="dk1"/>
                          </a:solidFill>
                          <a:effectLst/>
                          <a:latin typeface="+mn-lt"/>
                          <a:ea typeface="+mn-ea"/>
                          <a:cs typeface="B Nazanin" panose="00000400000000000000" pitchFamily="2" charset="-78"/>
                        </a:rPr>
                        <a:t>شکل موج خوب نيست .</a:t>
                      </a:r>
                      <a:endParaRPr lang="en-US" sz="1400" b="1" kern="1200" dirty="0">
                        <a:solidFill>
                          <a:schemeClr val="dk1"/>
                        </a:solidFill>
                        <a:effectLst/>
                        <a:latin typeface="+mn-lt"/>
                        <a:ea typeface="+mn-ea"/>
                        <a:cs typeface="B Nazanin" panose="00000400000000000000" pitchFamily="2" charset="-78"/>
                      </a:endParaRPr>
                    </a:p>
                    <a:p>
                      <a:pPr marL="0" algn="r" defTabSz="914400" rtl="1" eaLnBrk="1" latinLnBrk="0" hangingPunct="1">
                        <a:lnSpc>
                          <a:spcPct val="150000"/>
                        </a:lnSpc>
                      </a:pPr>
                      <a:r>
                        <a:rPr lang="fa-IR" sz="1400" b="1" kern="1200" dirty="0">
                          <a:solidFill>
                            <a:schemeClr val="dk1"/>
                          </a:solidFill>
                          <a:effectLst/>
                          <a:latin typeface="+mn-lt"/>
                          <a:ea typeface="+mn-ea"/>
                          <a:cs typeface="B Nazanin" panose="00000400000000000000" pitchFamily="2" charset="-78"/>
                        </a:rPr>
                        <a:t>مقدار </a:t>
                      </a:r>
                      <a:r>
                        <a:rPr lang="en-US" sz="1400" b="1" kern="1200" dirty="0">
                          <a:solidFill>
                            <a:schemeClr val="dk1"/>
                          </a:solidFill>
                          <a:effectLst/>
                          <a:latin typeface="+mn-lt"/>
                          <a:ea typeface="+mn-ea"/>
                          <a:cs typeface="B Nazanin" panose="00000400000000000000" pitchFamily="2" charset="-78"/>
                        </a:rPr>
                        <a:t>RR</a:t>
                      </a:r>
                      <a:r>
                        <a:rPr lang="fa-IR" sz="1400" b="1" kern="1200" dirty="0">
                          <a:solidFill>
                            <a:schemeClr val="dk1"/>
                          </a:solidFill>
                          <a:effectLst/>
                          <a:latin typeface="+mn-lt"/>
                          <a:ea typeface="+mn-ea"/>
                          <a:cs typeface="B Nazanin" panose="00000400000000000000" pitchFamily="2" charset="-78"/>
                        </a:rPr>
                        <a:t> ناپايدار است .</a:t>
                      </a:r>
                      <a:endParaRPr lang="en-US" sz="1400" b="1" kern="1200" dirty="0">
                        <a:solidFill>
                          <a:schemeClr val="dk1"/>
                        </a:solidFill>
                        <a:effectLst/>
                        <a:latin typeface="+mn-lt"/>
                        <a:ea typeface="+mn-ea"/>
                        <a:cs typeface="B Nazanin" panose="00000400000000000000" pitchFamily="2" charset="-78"/>
                      </a:endParaRPr>
                    </a:p>
                    <a:p>
                      <a:pPr marL="0" algn="r" defTabSz="914400" rtl="1" eaLnBrk="1" latinLnBrk="0" hangingPunct="1">
                        <a:lnSpc>
                          <a:spcPct val="150000"/>
                        </a:lnSpc>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الکترودها به طور مناسب متصل نيست.</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بيمار در حين اندازه­گيري خيلي حرکت </a:t>
                      </a:r>
                      <a:br>
                        <a:rPr lang="fa-IR" sz="1400" b="1" kern="1200" dirty="0">
                          <a:solidFill>
                            <a:schemeClr val="dk1"/>
                          </a:solidFill>
                          <a:effectLst/>
                          <a:latin typeface="+mn-lt"/>
                          <a:ea typeface="+mn-ea"/>
                          <a:cs typeface="B Nazanin" panose="00000400000000000000" pitchFamily="2" charset="-78"/>
                        </a:rPr>
                      </a:br>
                      <a:r>
                        <a:rPr lang="fa-IR" sz="1400" b="1" kern="1200" dirty="0">
                          <a:solidFill>
                            <a:schemeClr val="dk1"/>
                          </a:solidFill>
                          <a:effectLst/>
                          <a:latin typeface="+mn-lt"/>
                          <a:ea typeface="+mn-ea"/>
                          <a:cs typeface="B Nazanin" panose="00000400000000000000" pitchFamily="2" charset="-78"/>
                        </a:rPr>
                        <a:t>مي­کند.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غيره</a:t>
                      </a:r>
                      <a:endParaRPr lang="en-US" sz="1400" b="1" kern="1200" dirty="0">
                        <a:solidFill>
                          <a:schemeClr val="dk1"/>
                        </a:solidFill>
                        <a:effectLst/>
                        <a:latin typeface="+mn-lt"/>
                        <a:ea typeface="+mn-ea"/>
                        <a:cs typeface="B Nazanin" panose="00000400000000000000" pitchFamily="2" charset="-78"/>
                      </a:endParaRPr>
                    </a:p>
                    <a:p>
                      <a:pPr marL="0" indent="0" algn="r" defTabSz="914400" rtl="1" eaLnBrk="1" latinLnBrk="0" hangingPunct="1">
                        <a:lnSpc>
                          <a:spcPct val="150000"/>
                        </a:lnSpc>
                        <a:buFont typeface="Wingdings" panose="05000000000000000000" pitchFamily="2" charset="2"/>
                        <a:buNone/>
                        <a:tabLst>
                          <a:tab pos="160020" algn="r"/>
                        </a:tabLst>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الکترودها و ليدها را چک کنيد </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 ليد </a:t>
                      </a:r>
                      <a:r>
                        <a:rPr lang="en-US" sz="1400" b="1" kern="1200" dirty="0">
                          <a:solidFill>
                            <a:schemeClr val="dk1"/>
                          </a:solidFill>
                          <a:effectLst/>
                          <a:latin typeface="+mn-lt"/>
                          <a:ea typeface="+mn-ea"/>
                          <a:cs typeface="B Nazanin" panose="00000400000000000000" pitchFamily="2" charset="-78"/>
                        </a:rPr>
                        <a:t>RESP</a:t>
                      </a:r>
                      <a:r>
                        <a:rPr lang="fa-IR" sz="1400" b="1" kern="1200" dirty="0">
                          <a:solidFill>
                            <a:schemeClr val="dk1"/>
                          </a:solidFill>
                          <a:effectLst/>
                          <a:latin typeface="+mn-lt"/>
                          <a:ea typeface="+mn-ea"/>
                          <a:cs typeface="B Nazanin" panose="00000400000000000000" pitchFamily="2" charset="-78"/>
                        </a:rPr>
                        <a:t> را عوض کنيد.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ü"/>
                        <a:tabLst>
                          <a:tab pos="241300" algn="l"/>
                        </a:tabLst>
                      </a:pPr>
                      <a:r>
                        <a:rPr lang="fa-IR" sz="1400" b="1" kern="1200" dirty="0">
                          <a:solidFill>
                            <a:schemeClr val="dk1"/>
                          </a:solidFill>
                          <a:effectLst/>
                          <a:latin typeface="+mn-lt"/>
                          <a:ea typeface="+mn-ea"/>
                          <a:cs typeface="B Nazanin" panose="00000400000000000000" pitchFamily="2" charset="-78"/>
                        </a:rPr>
                        <a:t>بيمار را آرام کنيد.</a:t>
                      </a:r>
                      <a:endParaRPr lang="en-US" sz="1400" b="1" kern="1200" dirty="0">
                        <a:solidFill>
                          <a:schemeClr val="dk1"/>
                        </a:solidFill>
                        <a:effectLst/>
                        <a:latin typeface="+mn-lt"/>
                        <a:ea typeface="+mn-ea"/>
                        <a:cs typeface="B Nazanin" panose="00000400000000000000" pitchFamily="2" charset="-78"/>
                      </a:endParaRPr>
                    </a:p>
                    <a:p>
                      <a:pPr marL="285750" marR="45720" indent="-285750" algn="r" defTabSz="914400" rtl="1" eaLnBrk="1" latinLnBrk="0" hangingPunct="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با خدمات پس از فروش تماس بگيريد.</a:t>
                      </a:r>
                      <a:endParaRPr lang="en-US" sz="1400" b="1" kern="1200" dirty="0">
                        <a:solidFill>
                          <a:schemeClr val="dk1"/>
                        </a:solidFill>
                        <a:effectLst/>
                        <a:latin typeface="+mn-lt"/>
                        <a:ea typeface="+mn-ea"/>
                        <a:cs typeface="B Nazanin" panose="00000400000000000000" pitchFamily="2" charset="-78"/>
                      </a:endParaRPr>
                    </a:p>
                    <a:p>
                      <a:pPr marL="285750" marR="45720" indent="-285750" algn="r" defTabSz="914400" rtl="1" eaLnBrk="1" latinLnBrk="0" hangingPunct="1">
                        <a:lnSpc>
                          <a:spcPct val="150000"/>
                        </a:lnSpc>
                        <a:buFont typeface="Wingdings" panose="05000000000000000000" pitchFamily="2" charset="2"/>
                        <a:buChar char="ü"/>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2867514"/>
                  </a:ext>
                </a:extLst>
              </a:tr>
              <a:tr h="370840">
                <a:tc>
                  <a:txBody>
                    <a:bodyPr/>
                    <a:lstStyle/>
                    <a:p>
                      <a:pPr marL="0" algn="r" defTabSz="914400" rtl="1" eaLnBrk="1" latinLnBrk="0" hangingPunct="1">
                        <a:lnSpc>
                          <a:spcPct val="150000"/>
                        </a:lnSpc>
                      </a:pPr>
                      <a:r>
                        <a:rPr lang="en-US" sz="1400" b="1" kern="1200" dirty="0">
                          <a:solidFill>
                            <a:schemeClr val="dk1"/>
                          </a:solidFill>
                          <a:effectLst/>
                          <a:latin typeface="+mn-lt"/>
                          <a:ea typeface="+mn-ea"/>
                          <a:cs typeface="B Nazanin" panose="00000400000000000000" pitchFamily="2" charset="-78"/>
                        </a:rPr>
                        <a:t>T1, T2</a:t>
                      </a:r>
                      <a:r>
                        <a:rPr lang="fa-IR" sz="1400" b="1" kern="1200" dirty="0">
                          <a:solidFill>
                            <a:schemeClr val="dk1"/>
                          </a:solidFill>
                          <a:effectLst/>
                          <a:latin typeface="+mn-lt"/>
                          <a:ea typeface="+mn-ea"/>
                          <a:cs typeface="B Nazanin" panose="00000400000000000000" pitchFamily="2" charset="-78"/>
                        </a:rPr>
                        <a:t> غير عادي</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fontAlgn="auto"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محل قرارگيري نامناسب است .</a:t>
                      </a:r>
                      <a:r>
                        <a:rPr lang="en-US" sz="1400" b="1" kern="1200" dirty="0">
                          <a:solidFill>
                            <a:schemeClr val="dk1"/>
                          </a:solidFill>
                          <a:effectLst/>
                          <a:latin typeface="+mn-lt"/>
                          <a:ea typeface="+mn-ea"/>
                          <a:cs typeface="B Nazanin" panose="00000400000000000000" pitchFamily="2" charset="-78"/>
                        </a:rPr>
                        <a:t> </a:t>
                      </a:r>
                    </a:p>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 سنسور خراب است.</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غيره</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pP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سنسور را در محل مناسب قرار دهيد </a:t>
                      </a:r>
                      <a:endParaRPr lang="en-US" sz="1400" b="1" kern="1200" dirty="0">
                        <a:solidFill>
                          <a:schemeClr val="dk1"/>
                        </a:solidFill>
                        <a:effectLst/>
                        <a:latin typeface="+mn-lt"/>
                        <a:ea typeface="+mn-ea"/>
                        <a:cs typeface="B Nazanin" panose="00000400000000000000" pitchFamily="2" charset="-78"/>
                      </a:endParaRPr>
                    </a:p>
                    <a:p>
                      <a:pPr marL="285750" marR="228600" indent="-285750" algn="r" defTabSz="914400" rtl="1" eaLnBrk="1" latinLnBrk="0" hangingPunct="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پراب را عوض کنيد.</a:t>
                      </a:r>
                      <a:endParaRPr lang="en-US" sz="1400" b="1" kern="1200" dirty="0">
                        <a:solidFill>
                          <a:schemeClr val="dk1"/>
                        </a:solidFill>
                        <a:effectLst/>
                        <a:latin typeface="+mn-lt"/>
                        <a:ea typeface="+mn-ea"/>
                        <a:cs typeface="B Nazanin" panose="00000400000000000000" pitchFamily="2" charset="-78"/>
                      </a:endParaRPr>
                    </a:p>
                    <a:p>
                      <a:pPr marL="285750" marR="28575" indent="-285750" algn="r" defTabSz="914400" rtl="1" eaLnBrk="1" latinLnBrk="0" hangingPunct="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با خدمات پس از فروش تماس بگيريد.</a:t>
                      </a:r>
                      <a:endParaRPr lang="en-US" sz="1400" b="1" kern="1200" dirty="0">
                        <a:solidFill>
                          <a:schemeClr val="dk1"/>
                        </a:solidFill>
                        <a:effectLst/>
                        <a:latin typeface="+mn-lt"/>
                        <a:ea typeface="+mn-ea"/>
                        <a:cs typeface="B Nazanin" panose="00000400000000000000" pitchFamily="2" charset="-78"/>
                      </a:endParaRPr>
                    </a:p>
                    <a:p>
                      <a:pPr marL="0" marR="28575" indent="0" algn="r" defTabSz="914400" rtl="1" eaLnBrk="1" latinLnBrk="0" hangingPunct="1">
                        <a:lnSpc>
                          <a:spcPct val="150000"/>
                        </a:lnSpc>
                        <a:buFont typeface="Wingdings" panose="05000000000000000000" pitchFamily="2" charset="2"/>
                        <a:buNone/>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083501423"/>
                  </a:ext>
                </a:extLst>
              </a:tr>
            </a:tbl>
          </a:graphicData>
        </a:graphic>
      </p:graphicFrame>
    </p:spTree>
    <p:extLst>
      <p:ext uri="{BB962C8B-B14F-4D97-AF65-F5344CB8AC3E}">
        <p14:creationId xmlns:p14="http://schemas.microsoft.com/office/powerpoint/2010/main" val="66262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81</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466076367"/>
              </p:ext>
            </p:extLst>
          </p:nvPr>
        </p:nvGraphicFramePr>
        <p:xfrm>
          <a:off x="814816" y="1899001"/>
          <a:ext cx="10321570" cy="4135144"/>
        </p:xfrm>
        <a:graphic>
          <a:graphicData uri="http://schemas.openxmlformats.org/drawingml/2006/table">
            <a:tbl>
              <a:tblPr firstRow="1" bandRow="1">
                <a:tableStyleId>{5C22544A-7EE6-4342-B048-85BDC9FD1C3A}</a:tableStyleId>
              </a:tblPr>
              <a:tblGrid>
                <a:gridCol w="1727048">
                  <a:extLst>
                    <a:ext uri="{9D8B030D-6E8A-4147-A177-3AD203B41FA5}">
                      <a16:colId xmlns:a16="http://schemas.microsoft.com/office/drawing/2014/main" val="1082570913"/>
                    </a:ext>
                  </a:extLst>
                </a:gridCol>
                <a:gridCol w="3113400">
                  <a:extLst>
                    <a:ext uri="{9D8B030D-6E8A-4147-A177-3AD203B41FA5}">
                      <a16:colId xmlns:a16="http://schemas.microsoft.com/office/drawing/2014/main" val="879575438"/>
                    </a:ext>
                  </a:extLst>
                </a:gridCol>
                <a:gridCol w="5481122">
                  <a:extLst>
                    <a:ext uri="{9D8B030D-6E8A-4147-A177-3AD203B41FA5}">
                      <a16:colId xmlns:a16="http://schemas.microsoft.com/office/drawing/2014/main" val="3746759215"/>
                    </a:ext>
                  </a:extLst>
                </a:gridCol>
              </a:tblGrid>
              <a:tr h="370840">
                <a:tc gridSpan="3">
                  <a:txBody>
                    <a:bodyPr/>
                    <a:lstStyle/>
                    <a:p>
                      <a:pPr algn="ctr"/>
                      <a:r>
                        <a:rPr lang="en-US" dirty="0"/>
                        <a:t>SPO2</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530911">
                <a:tc rowSpan="3">
                  <a:txBody>
                    <a:bodyPr/>
                    <a:lstStyle/>
                    <a:p>
                      <a:pPr marL="0" algn="r" defTabSz="914400" rtl="1" eaLnBrk="1" latinLnBrk="0" hangingPunct="1">
                        <a:lnSpc>
                          <a:spcPct val="150000"/>
                        </a:lnSpc>
                      </a:pPr>
                      <a:r>
                        <a:rPr lang="ar-SA" sz="1400" b="1" kern="1200" dirty="0">
                          <a:solidFill>
                            <a:schemeClr val="dk1"/>
                          </a:solidFill>
                          <a:effectLst/>
                          <a:latin typeface="+mn-lt"/>
                          <a:ea typeface="+mn-ea"/>
                          <a:cs typeface="B Nazanin" panose="00000400000000000000" pitchFamily="2" charset="-78"/>
                        </a:rPr>
                        <a:t>مشکل در اندازه گیری</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نویز برق شهر با سیگنال حیاتی تداخل دارد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ü"/>
                      </a:pPr>
                      <a:r>
                        <a:rPr lang="ar-SA" sz="1400" b="1" kern="1200" dirty="0">
                          <a:solidFill>
                            <a:schemeClr val="dk1"/>
                          </a:solidFill>
                          <a:effectLst/>
                          <a:latin typeface="+mn-lt"/>
                          <a:ea typeface="+mn-ea"/>
                          <a:cs typeface="B Nazanin" panose="00000400000000000000" pitchFamily="2" charset="-78"/>
                        </a:rPr>
                        <a:t>فرکانس برق شهر را از مسیر زیر تنظیم نمایید (فصل دوم، تنظیمات):</a:t>
                      </a:r>
                      <a:endParaRPr lang="en-US" sz="1400" b="1" kern="1200" dirty="0">
                        <a:solidFill>
                          <a:schemeClr val="dk1"/>
                        </a:solidFill>
                        <a:effectLst/>
                        <a:latin typeface="+mn-lt"/>
                        <a:ea typeface="+mn-ea"/>
                        <a:cs typeface="B Nazanin" panose="00000400000000000000" pitchFamily="2" charset="-78"/>
                      </a:endParaRPr>
                    </a:p>
                    <a:p>
                      <a:pPr marL="33655" marR="228600" indent="0" algn="just" rtl="1" fontAlgn="auto" hangingPunct="1">
                        <a:lnSpc>
                          <a:spcPct val="150000"/>
                        </a:lnSpc>
                        <a:spcAft>
                          <a:spcPts val="600"/>
                        </a:spcAft>
                        <a:buFont typeface="Wingdings" panose="05000000000000000000" pitchFamily="2" charset="2"/>
                        <a:buNone/>
                      </a:pPr>
                      <a:r>
                        <a:rPr lang="en-US" sz="1400" b="1" kern="1200" dirty="0">
                          <a:solidFill>
                            <a:schemeClr val="dk1"/>
                          </a:solidFill>
                          <a:effectLst/>
                          <a:latin typeface="+mn-lt"/>
                          <a:ea typeface="+mn-ea"/>
                          <a:cs typeface="B Nazanin" panose="00000400000000000000" pitchFamily="2" charset="-78"/>
                        </a:rPr>
                        <a:t>  HOME/ MODULE SETUP/ MASIMO VERSION WINDOW</a:t>
                      </a:r>
                    </a:p>
                  </a:txBody>
                  <a:tcPr marL="68580" marR="68580" marT="0" marB="0" anchor="ctr"/>
                </a:tc>
                <a:extLst>
                  <a:ext uri="{0D108BD9-81ED-4DB2-BD59-A6C34878D82A}">
                    <a16:rowId xmlns:a16="http://schemas.microsoft.com/office/drawing/2014/main" val="22867514"/>
                  </a:ext>
                </a:extLst>
              </a:tr>
              <a:tr h="530911">
                <a:tc vMerge="1">
                  <a:txBody>
                    <a:bodyPr/>
                    <a:lstStyle/>
                    <a:p>
                      <a:pPr marL="0" algn="r" defTabSz="914400" rtl="1" eaLnBrk="1" latinLnBrk="0" hangingPunct="1">
                        <a:lnSpc>
                          <a:spcPct val="150000"/>
                        </a:lnSpc>
                        <a:tabLst>
                          <a:tab pos="160020" algn="r"/>
                        </a:tabLst>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چک نمایید از سنسور متناسب با کاربرد مدنظر و وزن بیمار استفاده شده باشد.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استفاده از سنسور نامناسب و یا عدم توجه به سایز سنسور</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3793571049"/>
                  </a:ext>
                </a:extLst>
              </a:tr>
              <a:tr h="370840">
                <a:tc vMerge="1">
                  <a:txBody>
                    <a:bodyPr/>
                    <a:lstStyle/>
                    <a:p>
                      <a:pPr marL="0" algn="r" defTabSz="914400" rtl="1" eaLnBrk="1" latinLnBrk="0" hangingPunct="1">
                        <a:tabLst>
                          <a:tab pos="160020" algn="r"/>
                        </a:tabLst>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وجود نور پالسی در محیط و یا نور محیطی شدید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نور محیطی را کاهش دهید.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083501423"/>
                  </a:ext>
                </a:extLst>
              </a:tr>
              <a:tr h="370840">
                <a:tc>
                  <a:txBody>
                    <a:bodyPr/>
                    <a:lstStyle/>
                    <a:p>
                      <a:pPr algn="r" rtl="1">
                        <a:lnSpc>
                          <a:spcPct val="150000"/>
                        </a:lnSpc>
                      </a:pPr>
                      <a:r>
                        <a:rPr lang="ar-SA" sz="1400" b="1" kern="1200">
                          <a:solidFill>
                            <a:schemeClr val="dk1"/>
                          </a:solidFill>
                          <a:effectLst/>
                          <a:latin typeface="+mn-lt"/>
                          <a:ea typeface="+mn-ea"/>
                          <a:cs typeface="B Nazanin" panose="00000400000000000000" pitchFamily="2" charset="-78"/>
                        </a:rPr>
                        <a:t>مقدار نمایش داده شده با ارزیابی کلینیکی و یا آزمایش خون مطابقت ندارد</a:t>
                      </a:r>
                      <a:endParaRPr lang="en-US" sz="1400" b="1" kern="120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پرفیوژن کم و یا عدم اتصال صحیح سنسور</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marR="28575" indent="-285750" algn="r" rtl="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پیغام و یا آلارم مربوطه را چک نمایید.</a:t>
                      </a:r>
                      <a:endParaRPr lang="en-US" sz="1400" b="1" kern="1200" dirty="0">
                        <a:solidFill>
                          <a:schemeClr val="dk1"/>
                        </a:solidFill>
                        <a:effectLst/>
                        <a:latin typeface="+mn-lt"/>
                        <a:ea typeface="+mn-ea"/>
                        <a:cs typeface="B Nazanin" panose="00000400000000000000" pitchFamily="2" charset="-78"/>
                      </a:endParaRPr>
                    </a:p>
                    <a:p>
                      <a:pPr marL="285750" marR="28575" indent="-285750" algn="r" rtl="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مطمئن شوید سنسور خیلی محکم متصل نشده است.</a:t>
                      </a:r>
                      <a:endParaRPr lang="en-US" sz="1400" b="1" kern="1200" dirty="0">
                        <a:solidFill>
                          <a:schemeClr val="dk1"/>
                        </a:solidFill>
                        <a:effectLst/>
                        <a:latin typeface="+mn-lt"/>
                        <a:ea typeface="+mn-ea"/>
                        <a:cs typeface="B Nazanin" panose="00000400000000000000" pitchFamily="2" charset="-78"/>
                      </a:endParaRPr>
                    </a:p>
                    <a:p>
                      <a:pPr marL="285750" marR="28575" indent="-285750" algn="r" rtl="1">
                        <a:lnSpc>
                          <a:spcPct val="150000"/>
                        </a:lnSpc>
                        <a:buFont typeface="Wingdings" panose="05000000000000000000" pitchFamily="2" charset="2"/>
                        <a:buChar char="ü"/>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حساسیت را بر روی مد </a:t>
                      </a:r>
                      <a:r>
                        <a:rPr lang="en-US" sz="1400" b="1" kern="1200" dirty="0">
                          <a:solidFill>
                            <a:schemeClr val="dk1"/>
                          </a:solidFill>
                          <a:effectLst/>
                          <a:latin typeface="+mn-lt"/>
                          <a:ea typeface="+mn-ea"/>
                          <a:cs typeface="B Nazanin" panose="00000400000000000000" pitchFamily="2" charset="-78"/>
                        </a:rPr>
                        <a:t>MAX</a:t>
                      </a:r>
                      <a:r>
                        <a:rPr lang="fa-IR" sz="1400" b="1" kern="1200" dirty="0">
                          <a:solidFill>
                            <a:schemeClr val="dk1"/>
                          </a:solidFill>
                          <a:effectLst/>
                          <a:latin typeface="+mn-lt"/>
                          <a:ea typeface="+mn-ea"/>
                          <a:cs typeface="B Nazanin" panose="00000400000000000000" pitchFamily="2" charset="-78"/>
                        </a:rPr>
                        <a:t> تنظیم نمایید و اطمینان حاصل نمایید سنسور به درستی به بیمار متصل شده است. برای استفاده صحیح از سنسور به راهنمای همراه سنسور مراجعه فرمایید.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268458161"/>
                  </a:ext>
                </a:extLst>
              </a:tr>
            </a:tbl>
          </a:graphicData>
        </a:graphic>
      </p:graphicFrame>
    </p:spTree>
    <p:extLst>
      <p:ext uri="{BB962C8B-B14F-4D97-AF65-F5344CB8AC3E}">
        <p14:creationId xmlns:p14="http://schemas.microsoft.com/office/powerpoint/2010/main" val="38825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82</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1083628888"/>
              </p:ext>
            </p:extLst>
          </p:nvPr>
        </p:nvGraphicFramePr>
        <p:xfrm>
          <a:off x="814816" y="1899001"/>
          <a:ext cx="10321570" cy="3924387"/>
        </p:xfrm>
        <a:graphic>
          <a:graphicData uri="http://schemas.openxmlformats.org/drawingml/2006/table">
            <a:tbl>
              <a:tblPr firstRow="1" bandRow="1">
                <a:tableStyleId>{5C22544A-7EE6-4342-B048-85BDC9FD1C3A}</a:tableStyleId>
              </a:tblPr>
              <a:tblGrid>
                <a:gridCol w="2540780">
                  <a:extLst>
                    <a:ext uri="{9D8B030D-6E8A-4147-A177-3AD203B41FA5}">
                      <a16:colId xmlns:a16="http://schemas.microsoft.com/office/drawing/2014/main" val="1082570913"/>
                    </a:ext>
                  </a:extLst>
                </a:gridCol>
                <a:gridCol w="2919369">
                  <a:extLst>
                    <a:ext uri="{9D8B030D-6E8A-4147-A177-3AD203B41FA5}">
                      <a16:colId xmlns:a16="http://schemas.microsoft.com/office/drawing/2014/main" val="879575438"/>
                    </a:ext>
                  </a:extLst>
                </a:gridCol>
                <a:gridCol w="4861421">
                  <a:extLst>
                    <a:ext uri="{9D8B030D-6E8A-4147-A177-3AD203B41FA5}">
                      <a16:colId xmlns:a16="http://schemas.microsoft.com/office/drawing/2014/main" val="3746759215"/>
                    </a:ext>
                  </a:extLst>
                </a:gridCol>
              </a:tblGrid>
              <a:tr h="370840">
                <a:tc gridSpan="3">
                  <a:txBody>
                    <a:bodyPr/>
                    <a:lstStyle/>
                    <a:p>
                      <a:pPr algn="ctr"/>
                      <a:r>
                        <a:rPr lang="en-US" dirty="0"/>
                        <a:t>SPO2</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rowSpan="2">
                  <a:txBody>
                    <a:bodyPr/>
                    <a:lstStyle/>
                    <a:p>
                      <a:pPr marL="0" algn="r" defTabSz="914400" rtl="1" eaLnBrk="1" latinLnBrk="0" hangingPunct="1">
                        <a:lnSpc>
                          <a:spcPct val="150000"/>
                        </a:lnSpc>
                        <a:tabLst>
                          <a:tab pos="160020" algn="r"/>
                        </a:tabLst>
                      </a:pPr>
                      <a:r>
                        <a:rPr lang="fa-IR" sz="1400" b="1" kern="1200" dirty="0">
                          <a:solidFill>
                            <a:schemeClr val="dk1"/>
                          </a:solidFill>
                          <a:effectLst/>
                          <a:latin typeface="+mn-lt"/>
                          <a:ea typeface="+mn-ea"/>
                          <a:cs typeface="B Nazanin" panose="00000400000000000000" pitchFamily="2" charset="-78"/>
                        </a:rPr>
                        <a:t>مقادیر اندازه گیری شده مشکوک می باشند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دامنه سیگنال و یا پرفیوژن بیمار کم است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 سنسور را در محل دیگری با پرفیوژن بالاتری نصب نمایید.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ü"/>
                        <a:tabLst>
                          <a:tab pos="160020" algn="r"/>
                        </a:tabLst>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سنسور را در 3 محل متفاوت نصب، و جهت بهبود دقت میانگین اندازه گیری ها را در نظر بگیرید. </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ü"/>
                        <a:tabLst>
                          <a:tab pos="160020" algn="r"/>
                        </a:tabLst>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نتایج به دست آمده از آزمایش خون را جهت مقایسه یادداشت نمایید.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268458161"/>
                  </a:ext>
                </a:extLst>
              </a:tr>
              <a:tr h="370840">
                <a:tc vMerge="1">
                  <a:txBody>
                    <a:bodyPr/>
                    <a:lstStyle/>
                    <a:p>
                      <a:pPr algn="r" rtl="1">
                        <a:tabLst>
                          <a:tab pos="160020" algn="r"/>
                        </a:tabLst>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عدم توجه به سایز سنسور و یا محل نامناسب نصب سنسور</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 چک نمایید سنسور متناسب با وزن بیمار باشد. چک نمایید سنسور در محل مناسب نصب شده باشد.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016360587"/>
                  </a:ext>
                </a:extLst>
              </a:tr>
              <a:tr h="370840">
                <a:tc>
                  <a:txBody>
                    <a:bodyPr/>
                    <a:lstStyle/>
                    <a:p>
                      <a:pPr marL="0" algn="r" defTabSz="914400" rtl="1" eaLnBrk="1" latinLnBrk="0" hangingPunct="1">
                        <a:lnSpc>
                          <a:spcPct val="150000"/>
                        </a:lnSpc>
                        <a:tabLst>
                          <a:tab pos="160020" algn="r"/>
                        </a:tabLst>
                      </a:pPr>
                      <a:r>
                        <a:rPr lang="fa-IR" sz="1400" b="1" kern="1200" dirty="0">
                          <a:solidFill>
                            <a:schemeClr val="dk1"/>
                          </a:solidFill>
                          <a:effectLst/>
                          <a:latin typeface="+mn-lt"/>
                          <a:ea typeface="+mn-ea"/>
                          <a:cs typeface="B Nazanin" panose="00000400000000000000" pitchFamily="2" charset="-78"/>
                        </a:rPr>
                        <a:t>مقدار</a:t>
                      </a:r>
                      <a:r>
                        <a:rPr lang="en-US" sz="1400" b="1" kern="1200" dirty="0">
                          <a:solidFill>
                            <a:schemeClr val="dk1"/>
                          </a:solidFill>
                          <a:effectLst/>
                          <a:latin typeface="+mn-lt"/>
                          <a:ea typeface="+mn-ea"/>
                          <a:cs typeface="B Nazanin" panose="00000400000000000000" pitchFamily="2" charset="-78"/>
                        </a:rPr>
                        <a:t>SpO2</a:t>
                      </a:r>
                      <a:r>
                        <a:rPr lang="fa-IR" sz="1400" b="1" kern="1200" dirty="0">
                          <a:solidFill>
                            <a:schemeClr val="dk1"/>
                          </a:solidFill>
                          <a:effectLst/>
                          <a:latin typeface="+mn-lt"/>
                          <a:ea typeface="+mn-ea"/>
                          <a:cs typeface="B Nazanin" panose="00000400000000000000" pitchFamily="2" charset="-78"/>
                        </a:rPr>
                        <a:t> نمايش داده نمي شود و يا غير عادي است.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بيمار درحين اندازه­گيري خيلي حرکت </a:t>
                      </a:r>
                      <a:br>
                        <a:rPr lang="fa-IR" sz="1400" b="1" kern="1200" dirty="0">
                          <a:solidFill>
                            <a:schemeClr val="dk1"/>
                          </a:solidFill>
                          <a:effectLst/>
                          <a:latin typeface="+mn-lt"/>
                          <a:ea typeface="+mn-ea"/>
                          <a:cs typeface="B Nazanin" panose="00000400000000000000" pitchFamily="2" charset="-78"/>
                        </a:rPr>
                      </a:br>
                      <a:r>
                        <a:rPr lang="fa-IR" sz="1400" b="1" kern="1200" dirty="0">
                          <a:solidFill>
                            <a:schemeClr val="dk1"/>
                          </a:solidFill>
                          <a:effectLst/>
                          <a:latin typeface="+mn-lt"/>
                          <a:ea typeface="+mn-ea"/>
                          <a:cs typeface="B Nazanin" panose="00000400000000000000" pitchFamily="2" charset="-78"/>
                        </a:rPr>
                        <a:t>مي­کند.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fontAlgn="auto" latinLnBrk="0" hangingPunct="1">
                        <a:lnSpc>
                          <a:spcPct val="150000"/>
                        </a:lnSpc>
                        <a:spcAft>
                          <a:spcPts val="600"/>
                        </a:spcAft>
                        <a:buFont typeface="Wingdings" panose="05000000000000000000" pitchFamily="2" charset="2"/>
                        <a:buChar char="v"/>
                        <a:tabLst>
                          <a:tab pos="160020" algn="r"/>
                        </a:tabLst>
                      </a:pPr>
                      <a:r>
                        <a:rPr lang="ar-SA" sz="1400" b="1" kern="1200" dirty="0">
                          <a:solidFill>
                            <a:schemeClr val="dk1"/>
                          </a:solidFill>
                          <a:effectLst/>
                          <a:latin typeface="+mn-lt"/>
                          <a:ea typeface="+mn-ea"/>
                          <a:cs typeface="B Nazanin" panose="00000400000000000000" pitchFamily="2" charset="-78"/>
                        </a:rPr>
                        <a:t>پراب به طور مناسب قرار نگرفته است</a:t>
                      </a:r>
                      <a:r>
                        <a:rPr lang="fa-IR" sz="1400" b="1" kern="1200" dirty="0">
                          <a:solidFill>
                            <a:schemeClr val="dk1"/>
                          </a:solidFill>
                          <a:effectLst/>
                          <a:latin typeface="+mn-lt"/>
                          <a:ea typeface="+mn-ea"/>
                          <a:cs typeface="B Nazanin" panose="00000400000000000000" pitchFamily="2" charset="-78"/>
                        </a:rPr>
                        <a:t> .</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غيره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بيمار را آرام کنيد.</a:t>
                      </a:r>
                      <a:endParaRPr lang="en-US" sz="1400" b="1" kern="1200" dirty="0">
                        <a:solidFill>
                          <a:schemeClr val="dk1"/>
                        </a:solidFill>
                        <a:effectLst/>
                        <a:latin typeface="+mn-lt"/>
                        <a:ea typeface="+mn-ea"/>
                        <a:cs typeface="B Nazanin" panose="00000400000000000000" pitchFamily="2" charset="-78"/>
                      </a:endParaRPr>
                    </a:p>
                    <a:p>
                      <a:pPr marL="285750" marR="22860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محل پراب را عوض کنيد.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 با خدمات پس از فروش تماس گيريد.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126103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83</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2177872803"/>
              </p:ext>
            </p:extLst>
          </p:nvPr>
        </p:nvGraphicFramePr>
        <p:xfrm>
          <a:off x="814816" y="1899001"/>
          <a:ext cx="10321570" cy="3808817"/>
        </p:xfrm>
        <a:graphic>
          <a:graphicData uri="http://schemas.openxmlformats.org/drawingml/2006/table">
            <a:tbl>
              <a:tblPr firstRow="1" bandRow="1">
                <a:tableStyleId>{5C22544A-7EE6-4342-B048-85BDC9FD1C3A}</a:tableStyleId>
              </a:tblPr>
              <a:tblGrid>
                <a:gridCol w="2314278">
                  <a:extLst>
                    <a:ext uri="{9D8B030D-6E8A-4147-A177-3AD203B41FA5}">
                      <a16:colId xmlns:a16="http://schemas.microsoft.com/office/drawing/2014/main" val="1082570913"/>
                    </a:ext>
                  </a:extLst>
                </a:gridCol>
                <a:gridCol w="3414319">
                  <a:extLst>
                    <a:ext uri="{9D8B030D-6E8A-4147-A177-3AD203B41FA5}">
                      <a16:colId xmlns:a16="http://schemas.microsoft.com/office/drawing/2014/main" val="879575438"/>
                    </a:ext>
                  </a:extLst>
                </a:gridCol>
                <a:gridCol w="4592973">
                  <a:extLst>
                    <a:ext uri="{9D8B030D-6E8A-4147-A177-3AD203B41FA5}">
                      <a16:colId xmlns:a16="http://schemas.microsoft.com/office/drawing/2014/main" val="3746759215"/>
                    </a:ext>
                  </a:extLst>
                </a:gridCol>
              </a:tblGrid>
              <a:tr h="370840">
                <a:tc gridSpan="3">
                  <a:txBody>
                    <a:bodyPr/>
                    <a:lstStyle/>
                    <a:p>
                      <a:pPr algn="ctr"/>
                      <a:r>
                        <a:rPr lang="en-US" dirty="0"/>
                        <a:t>SPO2</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rowSpan="3">
                  <a:txBody>
                    <a:bodyPr/>
                    <a:lstStyle/>
                    <a:p>
                      <a:pPr marL="0" algn="r" defTabSz="914400" rtl="1" eaLnBrk="1" latinLnBrk="0" hangingPunct="1">
                        <a:lnSpc>
                          <a:spcPct val="150000"/>
                        </a:lnSpc>
                        <a:tabLst>
                          <a:tab pos="160020" algn="r"/>
                        </a:tabLst>
                      </a:pPr>
                      <a:r>
                        <a:rPr lang="fa-IR" sz="1400" b="1" kern="1200" dirty="0">
                          <a:solidFill>
                            <a:schemeClr val="dk1"/>
                          </a:solidFill>
                          <a:effectLst/>
                          <a:latin typeface="+mn-lt"/>
                          <a:ea typeface="+mn-ea"/>
                          <a:cs typeface="B Nazanin" panose="00000400000000000000" pitchFamily="2" charset="-78"/>
                        </a:rPr>
                        <a:t>مقدار </a:t>
                      </a:r>
                      <a:r>
                        <a:rPr lang="en-US" sz="1400" b="1" kern="1200" dirty="0">
                          <a:solidFill>
                            <a:schemeClr val="dk1"/>
                          </a:solidFill>
                          <a:effectLst/>
                          <a:latin typeface="+mn-lt"/>
                          <a:ea typeface="+mn-ea"/>
                          <a:cs typeface="B Nazanin" panose="00000400000000000000" pitchFamily="2" charset="-78"/>
                        </a:rPr>
                        <a:t>SpCO</a:t>
                      </a:r>
                      <a:r>
                        <a:rPr lang="fa-IR" sz="1400" b="1" kern="1200" dirty="0">
                          <a:solidFill>
                            <a:schemeClr val="dk1"/>
                          </a:solidFill>
                          <a:effectLst/>
                          <a:latin typeface="+mn-lt"/>
                          <a:ea typeface="+mn-ea"/>
                          <a:cs typeface="B Nazanin" panose="00000400000000000000" pitchFamily="2" charset="-78"/>
                        </a:rPr>
                        <a:t> به صورت __ نمایش داده می شود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مقدار </a:t>
                      </a:r>
                      <a:r>
                        <a:rPr lang="en-US" sz="1400" b="1" kern="1200" dirty="0">
                          <a:solidFill>
                            <a:schemeClr val="dk1"/>
                          </a:solidFill>
                          <a:effectLst/>
                          <a:latin typeface="+mn-lt"/>
                          <a:ea typeface="+mn-ea"/>
                          <a:cs typeface="B Nazanin" panose="00000400000000000000" pitchFamily="2" charset="-78"/>
                        </a:rPr>
                        <a:t>SpO2</a:t>
                      </a:r>
                      <a:r>
                        <a:rPr lang="fa-IR" sz="1400" b="1" kern="1200" dirty="0">
                          <a:solidFill>
                            <a:schemeClr val="dk1"/>
                          </a:solidFill>
                          <a:effectLst/>
                          <a:latin typeface="+mn-lt"/>
                          <a:ea typeface="+mn-ea"/>
                          <a:cs typeface="B Nazanin" panose="00000400000000000000" pitchFamily="2" charset="-78"/>
                        </a:rPr>
                        <a:t> کمتر 90%</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وضعیت بیمار را ارزیابی نمایید.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268458161"/>
                  </a:ext>
                </a:extLst>
              </a:tr>
              <a:tr h="370840">
                <a:tc vMerge="1">
                  <a:txBody>
                    <a:bodyPr/>
                    <a:lstStyle/>
                    <a:p>
                      <a:endParaRPr lang="en-US"/>
                    </a:p>
                  </a:txBody>
                  <a:tcP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مقدار </a:t>
                      </a:r>
                      <a:r>
                        <a:rPr lang="en-US" sz="1400" b="1" kern="1200" dirty="0" err="1">
                          <a:solidFill>
                            <a:schemeClr val="dk1"/>
                          </a:solidFill>
                          <a:effectLst/>
                          <a:latin typeface="+mn-lt"/>
                          <a:ea typeface="+mn-ea"/>
                          <a:cs typeface="B Nazanin" panose="00000400000000000000" pitchFamily="2" charset="-78"/>
                        </a:rPr>
                        <a:t>SpMet</a:t>
                      </a:r>
                      <a:r>
                        <a:rPr lang="fa-IR" sz="1400" b="1" kern="1200" dirty="0">
                          <a:solidFill>
                            <a:schemeClr val="dk1"/>
                          </a:solidFill>
                          <a:effectLst/>
                          <a:latin typeface="+mn-lt"/>
                          <a:ea typeface="+mn-ea"/>
                          <a:cs typeface="B Nazanin" panose="00000400000000000000" pitchFamily="2" charset="-78"/>
                        </a:rPr>
                        <a:t> بیشتر از 2%</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ü"/>
                        <a:tabLst>
                          <a:tab pos="160020" algn="r"/>
                        </a:tabLst>
                      </a:pPr>
                      <a:r>
                        <a:rPr lang="fa-IR" sz="1400" b="1" kern="1200" dirty="0">
                          <a:solidFill>
                            <a:schemeClr val="dk1"/>
                          </a:solidFill>
                          <a:effectLst/>
                          <a:latin typeface="+mn-lt"/>
                          <a:ea typeface="+mn-ea"/>
                          <a:cs typeface="B Nazanin" panose="00000400000000000000" pitchFamily="2" charset="-78"/>
                        </a:rPr>
                        <a:t>آنالیز آزمایشگاهی نمونه خون بایستی انجام شود.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966413615"/>
                  </a:ext>
                </a:extLst>
              </a:tr>
              <a:tr h="370840">
                <a:tc vMerge="1">
                  <a:txBody>
                    <a:bodyPr/>
                    <a:lstStyle/>
                    <a:p>
                      <a:pPr algn="r" rtl="1">
                        <a:tabLst>
                          <a:tab pos="160020" algn="r"/>
                        </a:tabLst>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مقدار </a:t>
                      </a:r>
                      <a:r>
                        <a:rPr lang="en-US" sz="1400" b="1" kern="1200" dirty="0">
                          <a:solidFill>
                            <a:schemeClr val="dk1"/>
                          </a:solidFill>
                          <a:effectLst/>
                          <a:latin typeface="+mn-lt"/>
                          <a:ea typeface="+mn-ea"/>
                          <a:cs typeface="B Nazanin" panose="00000400000000000000" pitchFamily="2" charset="-78"/>
                        </a:rPr>
                        <a:t>SpCO</a:t>
                      </a:r>
                      <a:r>
                        <a:rPr lang="fa-IR" sz="1400" b="1" kern="1200" dirty="0">
                          <a:solidFill>
                            <a:schemeClr val="dk1"/>
                          </a:solidFill>
                          <a:effectLst/>
                          <a:latin typeface="+mn-lt"/>
                          <a:ea typeface="+mn-ea"/>
                          <a:cs typeface="B Nazanin" panose="00000400000000000000" pitchFamily="2" charset="-78"/>
                        </a:rPr>
                        <a:t> هنوز پایدار نشده است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9560" marR="228600" indent="-285750" algn="r" rtl="1" fontAlgn="auto"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چک نمایید از سنسور متناسب با کاربرد مدنظر و وزن بیمار استفاده شده باشد.</a:t>
                      </a:r>
                      <a:endParaRPr lang="en-US" sz="1400" b="1" kern="1200" dirty="0">
                        <a:solidFill>
                          <a:schemeClr val="dk1"/>
                        </a:solidFill>
                        <a:effectLst/>
                        <a:latin typeface="+mn-lt"/>
                        <a:ea typeface="+mn-ea"/>
                        <a:cs typeface="B Nazanin" panose="00000400000000000000" pitchFamily="2" charset="-78"/>
                      </a:endParaRPr>
                    </a:p>
                    <a:p>
                      <a:pPr marL="289560" marR="228600" indent="-285750" algn="r" rtl="1" fontAlgn="auto"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منتظر بمانید تا مقدار عددی پارامتر پایدار شود.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016360587"/>
                  </a:ext>
                </a:extLst>
              </a:tr>
              <a:tr h="370840">
                <a:tc>
                  <a:txBody>
                    <a:bodyPr/>
                    <a:lstStyle/>
                    <a:p>
                      <a:pPr algn="r" rtl="1">
                        <a:lnSpc>
                          <a:spcPct val="150000"/>
                        </a:lnSpc>
                      </a:pPr>
                      <a:r>
                        <a:rPr lang="fa-IR" sz="1400" b="1" kern="1200" dirty="0">
                          <a:solidFill>
                            <a:schemeClr val="dk1"/>
                          </a:solidFill>
                          <a:effectLst/>
                          <a:latin typeface="+mn-lt"/>
                          <a:ea typeface="+mn-ea"/>
                          <a:cs typeface="B Nazanin" panose="00000400000000000000" pitchFamily="2" charset="-78"/>
                        </a:rPr>
                        <a:t>شکل موج </a:t>
                      </a:r>
                      <a:r>
                        <a:rPr lang="en-US" sz="1400" b="1" kern="1200" dirty="0">
                          <a:solidFill>
                            <a:schemeClr val="dk1"/>
                          </a:solidFill>
                          <a:effectLst/>
                          <a:latin typeface="+mn-lt"/>
                          <a:ea typeface="+mn-ea"/>
                          <a:cs typeface="B Nazanin" panose="00000400000000000000" pitchFamily="2" charset="-78"/>
                        </a:rPr>
                        <a:t>SpO2</a:t>
                      </a:r>
                      <a:r>
                        <a:rPr lang="fa-IR" sz="1400" b="1" kern="1200" dirty="0">
                          <a:solidFill>
                            <a:schemeClr val="dk1"/>
                          </a:solidFill>
                          <a:effectLst/>
                          <a:latin typeface="+mn-lt"/>
                          <a:ea typeface="+mn-ea"/>
                          <a:cs typeface="B Nazanin" panose="00000400000000000000" pitchFamily="2" charset="-78"/>
                        </a:rPr>
                        <a:t> وجود ندارد.</a:t>
                      </a:r>
                      <a:endParaRPr lang="en-US" sz="1400" b="1" kern="1200" dirty="0">
                        <a:solidFill>
                          <a:schemeClr val="dk1"/>
                        </a:solidFill>
                        <a:effectLst/>
                        <a:latin typeface="+mn-lt"/>
                        <a:ea typeface="+mn-ea"/>
                        <a:cs typeface="B Nazanin" panose="00000400000000000000" pitchFamily="2" charset="-78"/>
                      </a:endParaRPr>
                    </a:p>
                    <a:p>
                      <a:pPr algn="r" rtl="1">
                        <a:lnSpc>
                          <a:spcPct val="150000"/>
                        </a:lnSpc>
                      </a:pPr>
                      <a:r>
                        <a:rPr lang="fa-IR" sz="1400" b="1" kern="1200" dirty="0">
                          <a:solidFill>
                            <a:schemeClr val="dk1"/>
                          </a:solidFill>
                          <a:effectLst/>
                          <a:latin typeface="+mn-lt"/>
                          <a:ea typeface="+mn-ea"/>
                          <a:cs typeface="B Nazanin" panose="00000400000000000000" pitchFamily="2" charset="-78"/>
                        </a:rPr>
                        <a:t>شکل موج</a:t>
                      </a:r>
                      <a:r>
                        <a:rPr lang="en-US" sz="1400" b="1" kern="1200" dirty="0">
                          <a:solidFill>
                            <a:schemeClr val="dk1"/>
                          </a:solidFill>
                          <a:effectLst/>
                          <a:latin typeface="+mn-lt"/>
                          <a:ea typeface="+mn-ea"/>
                          <a:cs typeface="B Nazanin" panose="00000400000000000000" pitchFamily="2" charset="-78"/>
                        </a:rPr>
                        <a:t>SpO2</a:t>
                      </a:r>
                      <a:r>
                        <a:rPr lang="fa-IR" sz="1400" b="1" kern="1200" dirty="0">
                          <a:solidFill>
                            <a:schemeClr val="dk1"/>
                          </a:solidFill>
                          <a:effectLst/>
                          <a:latin typeface="+mn-lt"/>
                          <a:ea typeface="+mn-ea"/>
                          <a:cs typeface="B Nazanin" panose="00000400000000000000" pitchFamily="2" charset="-78"/>
                        </a:rPr>
                        <a:t> نويزي است.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 پراب </a:t>
                      </a:r>
                      <a:r>
                        <a:rPr lang="en-US" sz="1400" b="1" kern="1200" dirty="0">
                          <a:solidFill>
                            <a:schemeClr val="dk1"/>
                          </a:solidFill>
                          <a:effectLst/>
                          <a:latin typeface="+mn-lt"/>
                          <a:ea typeface="+mn-ea"/>
                          <a:cs typeface="B Nazanin" panose="00000400000000000000" pitchFamily="2" charset="-78"/>
                        </a:rPr>
                        <a:t>SpO2</a:t>
                      </a:r>
                      <a:r>
                        <a:rPr lang="fa-IR" sz="1400" b="1" kern="1200" dirty="0">
                          <a:solidFill>
                            <a:schemeClr val="dk1"/>
                          </a:solidFill>
                          <a:effectLst/>
                          <a:latin typeface="+mn-lt"/>
                          <a:ea typeface="+mn-ea"/>
                          <a:cs typeface="B Nazanin" panose="00000400000000000000" pitchFamily="2" charset="-78"/>
                        </a:rPr>
                        <a:t> به طور نامناسب قرار گرفته است. </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160020" algn="r"/>
                        </a:tabLst>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سنسور خراب است.</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غيره.</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319405" marR="228600" indent="-285750" algn="r" rtl="1" fontAlgn="auto"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محل پراب و طرز قرارگيري آن را چک کنيد </a:t>
                      </a:r>
                      <a:endParaRPr lang="en-US" sz="1400" b="1" kern="1200" dirty="0">
                        <a:solidFill>
                          <a:schemeClr val="dk1"/>
                        </a:solidFill>
                        <a:effectLst/>
                        <a:latin typeface="+mn-lt"/>
                        <a:ea typeface="+mn-ea"/>
                        <a:cs typeface="B Nazanin" panose="00000400000000000000" pitchFamily="2" charset="-78"/>
                      </a:endParaRPr>
                    </a:p>
                    <a:p>
                      <a:pPr marL="285750" indent="-285750" algn="r" rtl="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توسط يک پراب سالم نمايش سيگنال را چک کنيد در صورت لزوم جهت تعويض پراب با شرکت تماس بگيريد.</a:t>
                      </a:r>
                      <a:endParaRPr lang="en-US" sz="1400" b="1" kern="1200" dirty="0">
                        <a:solidFill>
                          <a:schemeClr val="dk1"/>
                        </a:solidFill>
                        <a:effectLst/>
                        <a:latin typeface="+mn-lt"/>
                        <a:ea typeface="+mn-ea"/>
                        <a:cs typeface="B Nazanin" panose="00000400000000000000" pitchFamily="2" charset="-78"/>
                      </a:endParaRPr>
                    </a:p>
                    <a:p>
                      <a:pPr marL="285750" marR="28575" indent="-285750" algn="r" rtl="1">
                        <a:lnSpc>
                          <a:spcPct val="150000"/>
                        </a:lnSpc>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 با خدمات پس از فروش تماس گيريد.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1135340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84</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2690821244"/>
              </p:ext>
            </p:extLst>
          </p:nvPr>
        </p:nvGraphicFramePr>
        <p:xfrm>
          <a:off x="860956" y="1899001"/>
          <a:ext cx="10321570" cy="3901527"/>
        </p:xfrm>
        <a:graphic>
          <a:graphicData uri="http://schemas.openxmlformats.org/drawingml/2006/table">
            <a:tbl>
              <a:tblPr firstRow="1" bandRow="1">
                <a:tableStyleId>{5C22544A-7EE6-4342-B048-85BDC9FD1C3A}</a:tableStyleId>
              </a:tblPr>
              <a:tblGrid>
                <a:gridCol w="1404072">
                  <a:extLst>
                    <a:ext uri="{9D8B030D-6E8A-4147-A177-3AD203B41FA5}">
                      <a16:colId xmlns:a16="http://schemas.microsoft.com/office/drawing/2014/main" val="1082570913"/>
                    </a:ext>
                  </a:extLst>
                </a:gridCol>
                <a:gridCol w="5587067">
                  <a:extLst>
                    <a:ext uri="{9D8B030D-6E8A-4147-A177-3AD203B41FA5}">
                      <a16:colId xmlns:a16="http://schemas.microsoft.com/office/drawing/2014/main" val="879575438"/>
                    </a:ext>
                  </a:extLst>
                </a:gridCol>
                <a:gridCol w="3330431">
                  <a:extLst>
                    <a:ext uri="{9D8B030D-6E8A-4147-A177-3AD203B41FA5}">
                      <a16:colId xmlns:a16="http://schemas.microsoft.com/office/drawing/2014/main" val="3746759215"/>
                    </a:ext>
                  </a:extLst>
                </a:gridCol>
              </a:tblGrid>
              <a:tr h="370840">
                <a:tc gridSpan="3">
                  <a:txBody>
                    <a:bodyPr/>
                    <a:lstStyle/>
                    <a:p>
                      <a:pPr algn="ctr"/>
                      <a:r>
                        <a:rPr lang="en-US" dirty="0"/>
                        <a:t>NIBP</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algn="r" defTabSz="914400" rtl="1" eaLnBrk="1" latinLnBrk="0" hangingPunct="1">
                        <a:lnSpc>
                          <a:spcPct val="150000"/>
                        </a:lnSpc>
                        <a:buFontTx/>
                        <a:buNone/>
                      </a:pPr>
                      <a:r>
                        <a:rPr lang="fa-IR" sz="1400" b="1" kern="1200">
                          <a:solidFill>
                            <a:schemeClr val="dk1"/>
                          </a:solidFill>
                          <a:effectLst/>
                          <a:latin typeface="+mn-lt"/>
                          <a:ea typeface="+mn-ea"/>
                          <a:cs typeface="B Nazanin" panose="00000400000000000000" pitchFamily="2" charset="-78"/>
                        </a:rPr>
                        <a:t>مانتیور در برخی موارد جهت اندازه</a:t>
                      </a:r>
                      <a:r>
                        <a:rPr lang="en-US" sz="1400" b="1" kern="1200">
                          <a:solidFill>
                            <a:schemeClr val="dk1"/>
                          </a:solidFill>
                          <a:effectLst/>
                          <a:latin typeface="+mn-lt"/>
                          <a:ea typeface="+mn-ea"/>
                          <a:cs typeface="B Nazanin" panose="00000400000000000000" pitchFamily="2" charset="-78"/>
                        </a:rPr>
                        <a:t>­</a:t>
                      </a:r>
                      <a:r>
                        <a:rPr lang="fa-IR" sz="1400" b="1" kern="1200">
                          <a:solidFill>
                            <a:schemeClr val="dk1"/>
                          </a:solidFill>
                          <a:effectLst/>
                          <a:latin typeface="+mn-lt"/>
                          <a:ea typeface="+mn-ea"/>
                          <a:cs typeface="B Nazanin" panose="00000400000000000000" pitchFamily="2" charset="-78"/>
                        </a:rPr>
                        <a:t>گیری فشارخون، کاف را مجدد باد می</a:t>
                      </a:r>
                      <a:r>
                        <a:rPr lang="en-US" sz="1400" b="1" kern="1200">
                          <a:solidFill>
                            <a:schemeClr val="dk1"/>
                          </a:solidFill>
                          <a:effectLst/>
                          <a:latin typeface="+mn-lt"/>
                          <a:ea typeface="+mn-ea"/>
                          <a:cs typeface="B Nazanin" panose="00000400000000000000" pitchFamily="2" charset="-78"/>
                        </a:rPr>
                        <a:t>­</a:t>
                      </a:r>
                      <a:r>
                        <a:rPr lang="fa-IR" sz="1400" b="1" kern="1200">
                          <a:solidFill>
                            <a:schemeClr val="dk1"/>
                          </a:solidFill>
                          <a:effectLst/>
                          <a:latin typeface="+mn-lt"/>
                          <a:ea typeface="+mn-ea"/>
                          <a:cs typeface="B Nazanin" panose="00000400000000000000" pitchFamily="2" charset="-78"/>
                        </a:rPr>
                        <a:t>کند.</a:t>
                      </a:r>
                      <a:endParaRPr lang="en-US" sz="1400" b="1" kern="120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marR="228600" lvl="0" indent="-285750" algn="r" defTabSz="914400" rtl="1" eaLnBrk="1" latinLnBrk="0" hangingPunct="1">
                        <a:lnSpc>
                          <a:spcPct val="150000"/>
                        </a:lnSpc>
                        <a:spcAft>
                          <a:spcPts val="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مانیتور به صورت پیش­فرض برای اندازه گیری در بار اول تا فشار </a:t>
                      </a:r>
                      <a:r>
                        <a:rPr lang="en-US" sz="1400" b="1" kern="1200" dirty="0">
                          <a:solidFill>
                            <a:schemeClr val="dk1"/>
                          </a:solidFill>
                          <a:effectLst/>
                          <a:latin typeface="+mn-lt"/>
                          <a:ea typeface="+mn-ea"/>
                          <a:cs typeface="B Nazanin" panose="00000400000000000000" pitchFamily="2" charset="-78"/>
                        </a:rPr>
                        <a:t>150 mmHg </a:t>
                      </a:r>
                      <a:r>
                        <a:rPr lang="fa-IR" sz="1400" b="1" kern="1200" dirty="0">
                          <a:solidFill>
                            <a:schemeClr val="dk1"/>
                          </a:solidFill>
                          <a:effectLst/>
                          <a:latin typeface="+mn-lt"/>
                          <a:ea typeface="+mn-ea"/>
                          <a:cs typeface="B Nazanin" panose="00000400000000000000" pitchFamily="2" charset="-78"/>
                        </a:rPr>
                        <a:t>(مد بزرگسال) پمپ می‌کند و برای اندازه گیری‌های بعدی نیز تا </a:t>
                      </a:r>
                      <a:r>
                        <a:rPr lang="en-US" sz="1400" b="1" kern="1200" dirty="0">
                          <a:solidFill>
                            <a:schemeClr val="dk1"/>
                          </a:solidFill>
                          <a:effectLst/>
                          <a:latin typeface="+mn-lt"/>
                          <a:ea typeface="+mn-ea"/>
                          <a:cs typeface="B Nazanin" panose="00000400000000000000" pitchFamily="2" charset="-78"/>
                        </a:rPr>
                        <a:t>30 mmHg</a:t>
                      </a:r>
                      <a:r>
                        <a:rPr lang="fa-IR" sz="1400" b="1" kern="1200" dirty="0">
                          <a:solidFill>
                            <a:schemeClr val="dk1"/>
                          </a:solidFill>
                          <a:effectLst/>
                          <a:latin typeface="+mn-lt"/>
                          <a:ea typeface="+mn-ea"/>
                          <a:cs typeface="B Nazanin" panose="00000400000000000000" pitchFamily="2" charset="-78"/>
                        </a:rPr>
                        <a:t> بالاتر از فشار موفق اندازه­گیری­شده‌ی قبلی پمپ می‌کند. اگر فشار بیمار در اولین اندازه گیری بالاتر از </a:t>
                      </a:r>
                      <a:r>
                        <a:rPr lang="en-US" sz="1400" b="1" kern="1200" dirty="0">
                          <a:solidFill>
                            <a:schemeClr val="dk1"/>
                          </a:solidFill>
                          <a:effectLst/>
                          <a:latin typeface="+mn-lt"/>
                          <a:ea typeface="+mn-ea"/>
                          <a:cs typeface="B Nazanin" panose="00000400000000000000" pitchFamily="2" charset="-78"/>
                        </a:rPr>
                        <a:t>150 mmHg</a:t>
                      </a:r>
                      <a:r>
                        <a:rPr lang="fa-IR" sz="1400" b="1" kern="1200" dirty="0">
                          <a:solidFill>
                            <a:schemeClr val="dk1"/>
                          </a:solidFill>
                          <a:effectLst/>
                          <a:latin typeface="+mn-lt"/>
                          <a:ea typeface="+mn-ea"/>
                          <a:cs typeface="B Nazanin" panose="00000400000000000000" pitchFamily="2" charset="-78"/>
                        </a:rPr>
                        <a:t> باشد و یا در اندازه­گیری­های بعدی، بیش از</a:t>
                      </a:r>
                      <a:r>
                        <a:rPr lang="en-US" sz="1400" b="1" kern="1200" dirty="0">
                          <a:solidFill>
                            <a:schemeClr val="dk1"/>
                          </a:solidFill>
                          <a:effectLst/>
                          <a:latin typeface="+mn-lt"/>
                          <a:ea typeface="+mn-ea"/>
                          <a:cs typeface="B Nazanin" panose="00000400000000000000" pitchFamily="2" charset="-78"/>
                        </a:rPr>
                        <a:t>30 mmHg</a:t>
                      </a:r>
                      <a:r>
                        <a:rPr lang="fa-IR" sz="1400" b="1" kern="1200" dirty="0">
                          <a:solidFill>
                            <a:schemeClr val="dk1"/>
                          </a:solidFill>
                          <a:effectLst/>
                          <a:latin typeface="+mn-lt"/>
                          <a:ea typeface="+mn-ea"/>
                          <a:cs typeface="B Nazanin" panose="00000400000000000000" pitchFamily="2" charset="-78"/>
                        </a:rPr>
                        <a:t> افزایش پیدا کند، برای اندازه­گیری فشار نیاز به پمپ مجدد پیدا می­کند.</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وجود حرکتی در حین اندازه­گیری</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v"/>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مناسب نبودن سایز کاف </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وجود نشتی در مسیر  </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عدم اتصال کامل  شلنگ­ها به رکتوس </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وجود مشکل در  مانیتور</a:t>
                      </a:r>
                      <a:r>
                        <a:rPr lang="en-US" sz="1400" b="1" kern="1200" dirty="0">
                          <a:solidFill>
                            <a:schemeClr val="dk1"/>
                          </a:solidFill>
                          <a:effectLst/>
                          <a:latin typeface="+mn-lt"/>
                          <a:ea typeface="+mn-ea"/>
                          <a:cs typeface="B Nazanin" panose="00000400000000000000" pitchFamily="2" charset="-78"/>
                        </a:rPr>
                        <a:t>  </a:t>
                      </a:r>
                    </a:p>
                  </a:txBody>
                  <a:tcPr marL="68580" marR="68580" marT="0" marB="0" anchor="ctr"/>
                </a:tc>
                <a:tc>
                  <a:txBody>
                    <a:bodyPr/>
                    <a:lstStyle/>
                    <a:p>
                      <a:pPr marL="285750" marR="228600" lvl="0" indent="-285750" algn="r" defTabSz="914400" rtl="1" eaLnBrk="1" latinLnBrk="0" hangingPunct="1">
                        <a:lnSpc>
                          <a:spcPct val="150000"/>
                        </a:lnSpc>
                        <a:spcAft>
                          <a:spcPts val="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در صورت تعویض بیمار حتماٌ، یکبار گزینه </a:t>
                      </a:r>
                      <a:r>
                        <a:rPr lang="en-US" sz="1400" b="1" kern="1200" dirty="0">
                          <a:solidFill>
                            <a:schemeClr val="dk1"/>
                          </a:solidFill>
                          <a:effectLst/>
                          <a:latin typeface="+mn-lt"/>
                          <a:ea typeface="+mn-ea"/>
                          <a:cs typeface="B Nazanin" panose="00000400000000000000" pitchFamily="2" charset="-78"/>
                        </a:rPr>
                        <a:t>module reset</a:t>
                      </a:r>
                      <a:r>
                        <a:rPr lang="fa-IR" sz="1400" b="1" kern="1200" dirty="0">
                          <a:solidFill>
                            <a:schemeClr val="dk1"/>
                          </a:solidFill>
                          <a:effectLst/>
                          <a:latin typeface="+mn-lt"/>
                          <a:ea typeface="+mn-ea"/>
                          <a:cs typeface="B Nazanin" panose="00000400000000000000" pitchFamily="2" charset="-78"/>
                        </a:rPr>
                        <a:t> </a:t>
                      </a: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در پنجره تنظیمات را کنید</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اتصالات را چک کنید.</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شیلنگ هوا را چک کنید.</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سایز کاف را به درستی انتخاب کنید.</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وضعیت بیمار را مورد ارزیابی قرار دهید و حرکت وی را کاهش دهید.</a:t>
                      </a:r>
                      <a:endParaRPr lang="en-US" sz="1400" b="1" kern="1200" dirty="0">
                        <a:solidFill>
                          <a:schemeClr val="dk1"/>
                        </a:solidFill>
                        <a:effectLst/>
                        <a:latin typeface="+mn-lt"/>
                        <a:ea typeface="+mn-ea"/>
                        <a:cs typeface="B Nazanin" panose="00000400000000000000" pitchFamily="2" charset="-78"/>
                      </a:endParaRPr>
                    </a:p>
                    <a:p>
                      <a:pPr marL="285750" marR="228600" lvl="0" indent="-285750" algn="r" defTabSz="914400" rtl="1" eaLnBrk="1" latinLnBrk="0" hangingPunct="1">
                        <a:lnSpc>
                          <a:spcPct val="150000"/>
                        </a:lnSpc>
                        <a:spcAft>
                          <a:spcPts val="0"/>
                        </a:spcAft>
                        <a:buFont typeface="Wingdings" panose="05000000000000000000" pitchFamily="2" charset="2"/>
                        <a:buChar char="ü"/>
                      </a:pPr>
                      <a:r>
                        <a:rPr lang="en-US" sz="1400" b="1" kern="1200" dirty="0">
                          <a:solidFill>
                            <a:schemeClr val="dk1"/>
                          </a:solidFill>
                          <a:effectLst/>
                          <a:latin typeface="+mn-lt"/>
                          <a:ea typeface="+mn-ea"/>
                          <a:cs typeface="B Nazanin" panose="00000400000000000000" pitchFamily="2" charset="-78"/>
                        </a:rPr>
                        <a:t>  </a:t>
                      </a:r>
                      <a:r>
                        <a:rPr lang="fa-IR" sz="1400" b="1" kern="1200" dirty="0">
                          <a:solidFill>
                            <a:schemeClr val="dk1"/>
                          </a:solidFill>
                          <a:effectLst/>
                          <a:latin typeface="+mn-lt"/>
                          <a:ea typeface="+mn-ea"/>
                          <a:cs typeface="B Nazanin" panose="00000400000000000000" pitchFamily="2" charset="-78"/>
                        </a:rPr>
                        <a:t>با خدمات پس از فروش تماس بگیرید.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18620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85</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1183837725"/>
              </p:ext>
            </p:extLst>
          </p:nvPr>
        </p:nvGraphicFramePr>
        <p:xfrm>
          <a:off x="860956" y="1899001"/>
          <a:ext cx="10321570" cy="3170007"/>
        </p:xfrm>
        <a:graphic>
          <a:graphicData uri="http://schemas.openxmlformats.org/drawingml/2006/table">
            <a:tbl>
              <a:tblPr firstRow="1" bandRow="1">
                <a:tableStyleId>{5C22544A-7EE6-4342-B048-85BDC9FD1C3A}</a:tableStyleId>
              </a:tblPr>
              <a:tblGrid>
                <a:gridCol w="1496350">
                  <a:extLst>
                    <a:ext uri="{9D8B030D-6E8A-4147-A177-3AD203B41FA5}">
                      <a16:colId xmlns:a16="http://schemas.microsoft.com/office/drawing/2014/main" val="1082570913"/>
                    </a:ext>
                  </a:extLst>
                </a:gridCol>
                <a:gridCol w="4337109">
                  <a:extLst>
                    <a:ext uri="{9D8B030D-6E8A-4147-A177-3AD203B41FA5}">
                      <a16:colId xmlns:a16="http://schemas.microsoft.com/office/drawing/2014/main" val="879575438"/>
                    </a:ext>
                  </a:extLst>
                </a:gridCol>
                <a:gridCol w="4488111">
                  <a:extLst>
                    <a:ext uri="{9D8B030D-6E8A-4147-A177-3AD203B41FA5}">
                      <a16:colId xmlns:a16="http://schemas.microsoft.com/office/drawing/2014/main" val="3746759215"/>
                    </a:ext>
                  </a:extLst>
                </a:gridCol>
              </a:tblGrid>
              <a:tr h="370840">
                <a:tc gridSpan="3">
                  <a:txBody>
                    <a:bodyPr/>
                    <a:lstStyle/>
                    <a:p>
                      <a:pPr algn="ctr"/>
                      <a:r>
                        <a:rPr lang="en-US" dirty="0"/>
                        <a:t>NIBP</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algn="r" defTabSz="914400" rtl="1" eaLnBrk="1" latinLnBrk="0" hangingPunct="1">
                        <a:lnSpc>
                          <a:spcPct val="150000"/>
                        </a:lnSpc>
                        <a:spcAft>
                          <a:spcPts val="600"/>
                        </a:spcAft>
                        <a:buFontTx/>
                        <a:buNone/>
                      </a:pPr>
                      <a:r>
                        <a:rPr lang="fa-IR" sz="1400" b="1" kern="1200" dirty="0">
                          <a:solidFill>
                            <a:schemeClr val="dk1"/>
                          </a:solidFill>
                          <a:effectLst/>
                          <a:latin typeface="+mn-lt"/>
                          <a:ea typeface="+mn-ea"/>
                          <a:cs typeface="B Nazanin" panose="00000400000000000000" pitchFamily="2" charset="-78"/>
                        </a:rPr>
                        <a:t>دکمه </a:t>
                      </a:r>
                      <a:r>
                        <a:rPr lang="en-US" sz="1400" b="1" kern="1200" dirty="0">
                          <a:solidFill>
                            <a:schemeClr val="dk1"/>
                          </a:solidFill>
                          <a:effectLst/>
                          <a:latin typeface="+mn-lt"/>
                          <a:ea typeface="+mn-ea"/>
                          <a:cs typeface="B Nazanin" panose="00000400000000000000" pitchFamily="2" charset="-78"/>
                        </a:rPr>
                        <a:t>NIBP START</a:t>
                      </a:r>
                      <a:r>
                        <a:rPr lang="fa-IR" sz="1400" b="1" kern="1200" dirty="0">
                          <a:solidFill>
                            <a:schemeClr val="dk1"/>
                          </a:solidFill>
                          <a:effectLst/>
                          <a:latin typeface="+mn-lt"/>
                          <a:ea typeface="+mn-ea"/>
                          <a:cs typeface="B Nazanin" panose="00000400000000000000" pitchFamily="2" charset="-78"/>
                        </a:rPr>
                        <a:t> کار نمی­کند.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بلافاصله پس از روشن کردن مانیتور دکمه­ی </a:t>
                      </a:r>
                      <a:r>
                        <a:rPr lang="en-US" sz="1400" b="1" kern="1200" dirty="0">
                          <a:solidFill>
                            <a:schemeClr val="dk1"/>
                          </a:solidFill>
                          <a:effectLst/>
                          <a:latin typeface="+mn-lt"/>
                          <a:ea typeface="+mn-ea"/>
                          <a:cs typeface="B Nazanin" panose="00000400000000000000" pitchFamily="2" charset="-78"/>
                        </a:rPr>
                        <a:t>start </a:t>
                      </a:r>
                      <a:r>
                        <a:rPr lang="fa-IR" sz="1400" b="1" kern="1200" dirty="0">
                          <a:solidFill>
                            <a:schemeClr val="dk1"/>
                          </a:solidFill>
                          <a:effectLst/>
                          <a:latin typeface="+mn-lt"/>
                          <a:ea typeface="+mn-ea"/>
                          <a:cs typeface="B Nazanin" panose="00000400000000000000" pitchFamily="2" charset="-78"/>
                        </a:rPr>
                        <a:t> زده شده است.</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دکمه </a:t>
                      </a:r>
                      <a:r>
                        <a:rPr lang="en-US" sz="1400" b="1" kern="1200" dirty="0">
                          <a:solidFill>
                            <a:schemeClr val="dk1"/>
                          </a:solidFill>
                          <a:effectLst/>
                          <a:latin typeface="+mn-lt"/>
                          <a:ea typeface="+mn-ea"/>
                          <a:cs typeface="B Nazanin" panose="00000400000000000000" pitchFamily="2" charset="-78"/>
                        </a:rPr>
                        <a:t>NIBP Start </a:t>
                      </a:r>
                      <a:r>
                        <a:rPr lang="fa-IR" sz="1400" b="1" kern="1200" dirty="0">
                          <a:solidFill>
                            <a:schemeClr val="dk1"/>
                          </a:solidFill>
                          <a:effectLst/>
                          <a:latin typeface="+mn-lt"/>
                          <a:ea typeface="+mn-ea"/>
                          <a:cs typeface="B Nazanin" panose="00000400000000000000" pitchFamily="2" charset="-78"/>
                        </a:rPr>
                        <a:t>خراب است.</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میزان باتری مانیتور کم است و مانیتور به برق متصل نیست.</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مانیتور را خاموش روشن کنید، یک دقیقه صبر کنید تا مانیتور آماده به کار شود و سپس دوباره امتحان کنید.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به منوی </a:t>
                      </a:r>
                      <a:r>
                        <a:rPr lang="en-US" sz="1400" b="1" kern="1200" dirty="0">
                          <a:solidFill>
                            <a:schemeClr val="dk1"/>
                          </a:solidFill>
                          <a:effectLst/>
                          <a:latin typeface="+mn-lt"/>
                          <a:ea typeface="+mn-ea"/>
                          <a:cs typeface="B Nazanin" panose="00000400000000000000" pitchFamily="2" charset="-78"/>
                        </a:rPr>
                        <a:t>NIBP</a:t>
                      </a:r>
                      <a:r>
                        <a:rPr lang="fa-IR" sz="1400" b="1" kern="1200" dirty="0">
                          <a:solidFill>
                            <a:schemeClr val="dk1"/>
                          </a:solidFill>
                          <a:effectLst/>
                          <a:latin typeface="+mn-lt"/>
                          <a:ea typeface="+mn-ea"/>
                          <a:cs typeface="B Nazanin" panose="00000400000000000000" pitchFamily="2" charset="-78"/>
                        </a:rPr>
                        <a:t> بروید و به صورت دستی بر روی گزینه ی </a:t>
                      </a:r>
                      <a:r>
                        <a:rPr lang="en-US" sz="1400" b="1" kern="1200" dirty="0">
                          <a:solidFill>
                            <a:schemeClr val="dk1"/>
                          </a:solidFill>
                          <a:effectLst/>
                          <a:latin typeface="+mn-lt"/>
                          <a:ea typeface="+mn-ea"/>
                          <a:cs typeface="B Nazanin" panose="00000400000000000000" pitchFamily="2" charset="-78"/>
                        </a:rPr>
                        <a:t>Module Start</a:t>
                      </a:r>
                      <a:r>
                        <a:rPr lang="fa-IR" sz="1400" b="1" kern="1200" dirty="0">
                          <a:solidFill>
                            <a:schemeClr val="dk1"/>
                          </a:solidFill>
                          <a:effectLst/>
                          <a:latin typeface="+mn-lt"/>
                          <a:ea typeface="+mn-ea"/>
                          <a:cs typeface="B Nazanin" panose="00000400000000000000" pitchFamily="2" charset="-78"/>
                        </a:rPr>
                        <a:t> کلیک کنید تا از صحت عملکرد کلید </a:t>
                      </a:r>
                      <a:r>
                        <a:rPr lang="en-US" sz="1400" b="1" kern="1200" dirty="0">
                          <a:solidFill>
                            <a:schemeClr val="dk1"/>
                          </a:solidFill>
                          <a:effectLst/>
                          <a:latin typeface="+mn-lt"/>
                          <a:ea typeface="+mn-ea"/>
                          <a:cs typeface="B Nazanin" panose="00000400000000000000" pitchFamily="2" charset="-78"/>
                        </a:rPr>
                        <a:t>NIBP Start</a:t>
                      </a:r>
                      <a:r>
                        <a:rPr lang="fa-IR" sz="1400" b="1" kern="1200" dirty="0">
                          <a:solidFill>
                            <a:schemeClr val="dk1"/>
                          </a:solidFill>
                          <a:effectLst/>
                          <a:latin typeface="+mn-lt"/>
                          <a:ea typeface="+mn-ea"/>
                          <a:cs typeface="B Nazanin" panose="00000400000000000000" pitchFamily="2" charset="-78"/>
                        </a:rPr>
                        <a:t> مطمئن شوید.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مانیتور را به برق متصل کنید.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با خدمات پس از فروش تماس بگیرید.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166449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86</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1626552354"/>
              </p:ext>
            </p:extLst>
          </p:nvPr>
        </p:nvGraphicFramePr>
        <p:xfrm>
          <a:off x="860956" y="1899001"/>
          <a:ext cx="10321570" cy="3733887"/>
        </p:xfrm>
        <a:graphic>
          <a:graphicData uri="http://schemas.openxmlformats.org/drawingml/2006/table">
            <a:tbl>
              <a:tblPr firstRow="1" bandRow="1">
                <a:tableStyleId>{5C22544A-7EE6-4342-B048-85BDC9FD1C3A}</a:tableStyleId>
              </a:tblPr>
              <a:tblGrid>
                <a:gridCol w="1496350">
                  <a:extLst>
                    <a:ext uri="{9D8B030D-6E8A-4147-A177-3AD203B41FA5}">
                      <a16:colId xmlns:a16="http://schemas.microsoft.com/office/drawing/2014/main" val="1082570913"/>
                    </a:ext>
                  </a:extLst>
                </a:gridCol>
                <a:gridCol w="4337109">
                  <a:extLst>
                    <a:ext uri="{9D8B030D-6E8A-4147-A177-3AD203B41FA5}">
                      <a16:colId xmlns:a16="http://schemas.microsoft.com/office/drawing/2014/main" val="879575438"/>
                    </a:ext>
                  </a:extLst>
                </a:gridCol>
                <a:gridCol w="4488111">
                  <a:extLst>
                    <a:ext uri="{9D8B030D-6E8A-4147-A177-3AD203B41FA5}">
                      <a16:colId xmlns:a16="http://schemas.microsoft.com/office/drawing/2014/main" val="3746759215"/>
                    </a:ext>
                  </a:extLst>
                </a:gridCol>
              </a:tblGrid>
              <a:tr h="370840">
                <a:tc gridSpan="3">
                  <a:txBody>
                    <a:bodyPr/>
                    <a:lstStyle/>
                    <a:p>
                      <a:pPr algn="ctr"/>
                      <a:r>
                        <a:rPr lang="en-US" dirty="0"/>
                        <a:t>NIBP</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algn="r" defTabSz="914400" rtl="1" eaLnBrk="1" latinLnBrk="0" hangingPunct="1">
                        <a:lnSpc>
                          <a:spcPct val="150000"/>
                        </a:lnSpc>
                        <a:spcAft>
                          <a:spcPts val="600"/>
                        </a:spcAft>
                        <a:buFontTx/>
                        <a:buNone/>
                      </a:pPr>
                      <a:r>
                        <a:rPr lang="fa-IR" sz="1400" b="1" kern="1200">
                          <a:solidFill>
                            <a:schemeClr val="dk1"/>
                          </a:solidFill>
                          <a:effectLst/>
                          <a:latin typeface="+mn-lt"/>
                          <a:ea typeface="+mn-ea"/>
                          <a:cs typeface="B Nazanin" panose="00000400000000000000" pitchFamily="2" charset="-78"/>
                        </a:rPr>
                        <a:t>کم بودن دقت مانیتور در اندازه­گیری </a:t>
                      </a:r>
                      <a:r>
                        <a:rPr lang="en-US" sz="1400" b="1" kern="1200">
                          <a:solidFill>
                            <a:schemeClr val="dk1"/>
                          </a:solidFill>
                          <a:effectLst/>
                          <a:latin typeface="+mn-lt"/>
                          <a:ea typeface="+mn-ea"/>
                          <a:cs typeface="B Nazanin" panose="00000400000000000000" pitchFamily="2" charset="-78"/>
                        </a:rPr>
                        <a:t>NIBP</a:t>
                      </a: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عدم تناسب عدد اندازه­گیری شده توسط مانیتور و فشار تنظیم شده توسط سیمولاتور</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عدم تناسب فشار اندازه­گیری شده توسط </a:t>
                      </a:r>
                      <a:r>
                        <a:rPr lang="en-US" sz="1400" b="1" kern="1200" dirty="0">
                          <a:solidFill>
                            <a:schemeClr val="dk1"/>
                          </a:solidFill>
                          <a:effectLst/>
                          <a:latin typeface="+mn-lt"/>
                          <a:ea typeface="+mn-ea"/>
                          <a:cs typeface="B Nazanin" panose="00000400000000000000" pitchFamily="2" charset="-78"/>
                        </a:rPr>
                        <a:t>NIBP</a:t>
                      </a:r>
                      <a:r>
                        <a:rPr lang="fa-IR" sz="1400" b="1" kern="1200" dirty="0">
                          <a:solidFill>
                            <a:schemeClr val="dk1"/>
                          </a:solidFill>
                          <a:effectLst/>
                          <a:latin typeface="+mn-lt"/>
                          <a:ea typeface="+mn-ea"/>
                          <a:cs typeface="B Nazanin" panose="00000400000000000000" pitchFamily="2" charset="-78"/>
                        </a:rPr>
                        <a:t> و فشار اندازه­گیری شده با </a:t>
                      </a:r>
                      <a:r>
                        <a:rPr lang="en-US" sz="1400" b="1" kern="1200" dirty="0">
                          <a:solidFill>
                            <a:schemeClr val="dk1"/>
                          </a:solidFill>
                          <a:effectLst/>
                          <a:latin typeface="+mn-lt"/>
                          <a:ea typeface="+mn-ea"/>
                          <a:cs typeface="B Nazanin" panose="00000400000000000000" pitchFamily="2" charset="-78"/>
                        </a:rPr>
                        <a:t>IBP</a:t>
                      </a: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عدم تناسب فشار اندازه­گیری شده توسط </a:t>
                      </a:r>
                      <a:r>
                        <a:rPr lang="en-US" sz="1400" b="1" kern="1200" dirty="0">
                          <a:solidFill>
                            <a:schemeClr val="dk1"/>
                          </a:solidFill>
                          <a:effectLst/>
                          <a:latin typeface="+mn-lt"/>
                          <a:ea typeface="+mn-ea"/>
                          <a:cs typeface="B Nazanin" panose="00000400000000000000" pitchFamily="2" charset="-78"/>
                        </a:rPr>
                        <a:t>NIBP</a:t>
                      </a:r>
                      <a:r>
                        <a:rPr lang="fa-IR" sz="1400" b="1" kern="1200" dirty="0">
                          <a:solidFill>
                            <a:schemeClr val="dk1"/>
                          </a:solidFill>
                          <a:effectLst/>
                          <a:latin typeface="+mn-lt"/>
                          <a:ea typeface="+mn-ea"/>
                          <a:cs typeface="B Nazanin" panose="00000400000000000000" pitchFamily="2" charset="-78"/>
                        </a:rPr>
                        <a:t> و فشار اندازه­گیری شده توسط پزشک</a:t>
                      </a:r>
                      <a:endParaRPr lang="en-US" sz="1400" b="1" kern="1200" dirty="0">
                        <a:solidFill>
                          <a:schemeClr val="dk1"/>
                        </a:solidFill>
                        <a:effectLst/>
                        <a:latin typeface="+mn-lt"/>
                        <a:ea typeface="+mn-ea"/>
                        <a:cs typeface="B Nazanin" panose="00000400000000000000" pitchFamily="2" charset="-78"/>
                      </a:endParaRPr>
                    </a:p>
                    <a:p>
                      <a:pPr marL="0" lvl="0" indent="0" algn="r" defTabSz="914400" rtl="1" eaLnBrk="1" latinLnBrk="0" hangingPunct="1">
                        <a:lnSpc>
                          <a:spcPct val="150000"/>
                        </a:lnSpc>
                        <a:spcAft>
                          <a:spcPts val="600"/>
                        </a:spcAft>
                        <a:buFontTx/>
                        <a:buNone/>
                      </a:pPr>
                      <a:r>
                        <a:rPr lang="fa-IR" sz="1400" b="1" kern="1200" dirty="0">
                          <a:solidFill>
                            <a:schemeClr val="dk1"/>
                          </a:solidFill>
                          <a:effectLst/>
                          <a:latin typeface="+mn-lt"/>
                          <a:ea typeface="+mn-ea"/>
                          <a:cs typeface="B Nazanin" panose="00000400000000000000" pitchFamily="2" charset="-78"/>
                        </a:rPr>
                        <a:t>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سیمولاتور مرجع مناسبی جهت ارزیابی دقت فشارخون مانیتور نیست. از روش­های جایگزین همچون </a:t>
                      </a:r>
                      <a:r>
                        <a:rPr lang="en-US" sz="1400" b="1" kern="1200" dirty="0">
                          <a:solidFill>
                            <a:schemeClr val="dk1"/>
                          </a:solidFill>
                          <a:effectLst/>
                          <a:latin typeface="+mn-lt"/>
                          <a:ea typeface="+mn-ea"/>
                          <a:cs typeface="B Nazanin" panose="00000400000000000000" pitchFamily="2" charset="-78"/>
                        </a:rPr>
                        <a:t>IBP</a:t>
                      </a:r>
                      <a:r>
                        <a:rPr lang="fa-IR" sz="1400" b="1" kern="1200" dirty="0">
                          <a:solidFill>
                            <a:schemeClr val="dk1"/>
                          </a:solidFill>
                          <a:effectLst/>
                          <a:latin typeface="+mn-lt"/>
                          <a:ea typeface="+mn-ea"/>
                          <a:cs typeface="B Nazanin" panose="00000400000000000000" pitchFamily="2" charset="-78"/>
                        </a:rPr>
                        <a:t> و یا شنیداری جهت ارزیابی دقت استفاده کنید.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دقت اندازه­گیری فشارخون در روش </a:t>
                      </a:r>
                      <a:r>
                        <a:rPr lang="en-US" sz="1400" b="1" kern="1200" dirty="0">
                          <a:solidFill>
                            <a:schemeClr val="dk1"/>
                          </a:solidFill>
                          <a:effectLst/>
                          <a:latin typeface="+mn-lt"/>
                          <a:ea typeface="+mn-ea"/>
                          <a:cs typeface="B Nazanin" panose="00000400000000000000" pitchFamily="2" charset="-78"/>
                        </a:rPr>
                        <a:t>IBP</a:t>
                      </a:r>
                      <a:r>
                        <a:rPr lang="fa-IR" sz="1400" b="1" kern="1200" dirty="0">
                          <a:solidFill>
                            <a:schemeClr val="dk1"/>
                          </a:solidFill>
                          <a:effectLst/>
                          <a:latin typeface="+mn-lt"/>
                          <a:ea typeface="+mn-ea"/>
                          <a:cs typeface="B Nazanin" panose="00000400000000000000" pitchFamily="2" charset="-78"/>
                        </a:rPr>
                        <a:t> به تنظیماتی همچون </a:t>
                      </a:r>
                      <a:r>
                        <a:rPr lang="en-US" sz="1400" b="1" kern="1200" dirty="0">
                          <a:solidFill>
                            <a:schemeClr val="dk1"/>
                          </a:solidFill>
                          <a:effectLst/>
                          <a:latin typeface="+mn-lt"/>
                          <a:ea typeface="+mn-ea"/>
                          <a:cs typeface="B Nazanin" panose="00000400000000000000" pitchFamily="2" charset="-78"/>
                        </a:rPr>
                        <a:t>ZEROING</a:t>
                      </a:r>
                      <a:r>
                        <a:rPr lang="fa-IR" sz="1400" b="1" kern="1200" dirty="0">
                          <a:solidFill>
                            <a:schemeClr val="dk1"/>
                          </a:solidFill>
                          <a:effectLst/>
                          <a:latin typeface="+mn-lt"/>
                          <a:ea typeface="+mn-ea"/>
                          <a:cs typeface="B Nazanin" panose="00000400000000000000" pitchFamily="2" charset="-78"/>
                        </a:rPr>
                        <a:t>، استفاده از اکسسوری مناسب، کالیبره بودن </a:t>
                      </a:r>
                      <a:r>
                        <a:rPr lang="en-US" sz="1400" b="1" kern="1200" dirty="0">
                          <a:solidFill>
                            <a:schemeClr val="dk1"/>
                          </a:solidFill>
                          <a:effectLst/>
                          <a:latin typeface="+mn-lt"/>
                          <a:ea typeface="+mn-ea"/>
                          <a:cs typeface="B Nazanin" panose="00000400000000000000" pitchFamily="2" charset="-78"/>
                        </a:rPr>
                        <a:t>IBP</a:t>
                      </a:r>
                      <a:r>
                        <a:rPr lang="fa-IR" sz="1400" b="1" kern="1200" dirty="0">
                          <a:solidFill>
                            <a:schemeClr val="dk1"/>
                          </a:solidFill>
                          <a:effectLst/>
                          <a:latin typeface="+mn-lt"/>
                          <a:ea typeface="+mn-ea"/>
                          <a:cs typeface="B Nazanin" panose="00000400000000000000" pitchFamily="2" charset="-78"/>
                        </a:rPr>
                        <a:t> و سطح کاتتر وابسته است. در ابتدا از تنظیمات درست </a:t>
                      </a:r>
                      <a:r>
                        <a:rPr lang="en-US" sz="1400" b="1" kern="1200" dirty="0">
                          <a:solidFill>
                            <a:schemeClr val="dk1"/>
                          </a:solidFill>
                          <a:effectLst/>
                          <a:latin typeface="+mn-lt"/>
                          <a:ea typeface="+mn-ea"/>
                          <a:cs typeface="B Nazanin" panose="00000400000000000000" pitchFamily="2" charset="-78"/>
                        </a:rPr>
                        <a:t>IBP</a:t>
                      </a:r>
                      <a:r>
                        <a:rPr lang="fa-IR" sz="1400" b="1" kern="1200" dirty="0">
                          <a:solidFill>
                            <a:schemeClr val="dk1"/>
                          </a:solidFill>
                          <a:effectLst/>
                          <a:latin typeface="+mn-lt"/>
                          <a:ea typeface="+mn-ea"/>
                          <a:cs typeface="B Nazanin" panose="00000400000000000000" pitchFamily="2" charset="-78"/>
                        </a:rPr>
                        <a:t> مطمئن شوید.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ممکن است مانیتور از کالیبره خارج شده باشد و به کالیبراسیون نیاز داشته باشد. با خدمات پس از فروش تماس بگیرید.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371834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87</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3810720966"/>
              </p:ext>
            </p:extLst>
          </p:nvPr>
        </p:nvGraphicFramePr>
        <p:xfrm>
          <a:off x="746620" y="1899001"/>
          <a:ext cx="10435906" cy="3958677"/>
        </p:xfrm>
        <a:graphic>
          <a:graphicData uri="http://schemas.openxmlformats.org/drawingml/2006/table">
            <a:tbl>
              <a:tblPr firstRow="1" bandRow="1">
                <a:tableStyleId>{5C22544A-7EE6-4342-B048-85BDC9FD1C3A}</a:tableStyleId>
              </a:tblPr>
              <a:tblGrid>
                <a:gridCol w="1610686">
                  <a:extLst>
                    <a:ext uri="{9D8B030D-6E8A-4147-A177-3AD203B41FA5}">
                      <a16:colId xmlns:a16="http://schemas.microsoft.com/office/drawing/2014/main" val="1082570913"/>
                    </a:ext>
                  </a:extLst>
                </a:gridCol>
                <a:gridCol w="3473043">
                  <a:extLst>
                    <a:ext uri="{9D8B030D-6E8A-4147-A177-3AD203B41FA5}">
                      <a16:colId xmlns:a16="http://schemas.microsoft.com/office/drawing/2014/main" val="879575438"/>
                    </a:ext>
                  </a:extLst>
                </a:gridCol>
                <a:gridCol w="5352177">
                  <a:extLst>
                    <a:ext uri="{9D8B030D-6E8A-4147-A177-3AD203B41FA5}">
                      <a16:colId xmlns:a16="http://schemas.microsoft.com/office/drawing/2014/main" val="3746759215"/>
                    </a:ext>
                  </a:extLst>
                </a:gridCol>
              </a:tblGrid>
              <a:tr h="370840">
                <a:tc gridSpan="3">
                  <a:txBody>
                    <a:bodyPr/>
                    <a:lstStyle/>
                    <a:p>
                      <a:pPr algn="ctr"/>
                      <a:r>
                        <a:rPr lang="en-US" dirty="0"/>
                        <a:t>NIBP</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algn="r" defTabSz="914400" rtl="1" eaLnBrk="1" latinLnBrk="0" hangingPunct="1">
                        <a:lnSpc>
                          <a:spcPct val="150000"/>
                        </a:lnSpc>
                        <a:spcAft>
                          <a:spcPts val="600"/>
                        </a:spcAft>
                        <a:buFontTx/>
                        <a:buNone/>
                      </a:pPr>
                      <a:r>
                        <a:rPr lang="fa-IR" sz="1400" b="1" kern="1200" dirty="0">
                          <a:solidFill>
                            <a:schemeClr val="dk1"/>
                          </a:solidFill>
                          <a:effectLst/>
                          <a:latin typeface="+mn-lt"/>
                          <a:ea typeface="+mn-ea"/>
                          <a:cs typeface="B Nazanin" panose="00000400000000000000" pitchFamily="2" charset="-78"/>
                        </a:rPr>
                        <a:t>ماژول قادر به</a:t>
                      </a:r>
                    </a:p>
                    <a:p>
                      <a:pPr marL="0" algn="r" defTabSz="914400" rtl="1" eaLnBrk="1" latinLnBrk="0" hangingPunct="1">
                        <a:lnSpc>
                          <a:spcPct val="150000"/>
                        </a:lnSpc>
                        <a:spcAft>
                          <a:spcPts val="600"/>
                        </a:spcAft>
                        <a:buFontTx/>
                        <a:buNone/>
                      </a:pPr>
                      <a:r>
                        <a:rPr lang="fa-IR" sz="1400" b="1" kern="1200" dirty="0">
                          <a:solidFill>
                            <a:schemeClr val="dk1"/>
                          </a:solidFill>
                          <a:effectLst/>
                          <a:latin typeface="+mn-lt"/>
                          <a:ea typeface="+mn-ea"/>
                          <a:cs typeface="B Nazanin" panose="00000400000000000000" pitchFamily="2" charset="-78"/>
                        </a:rPr>
                        <a:t> اندازه­گیری فشارخون بیمار نیست و علامت ؟ ظاهر می­شود.</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انتخاب مد اندازه­گیری نادرست</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انتخاب سایز نادرست کاف</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حرکت بیمار</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برخی از بیماری­ها مانند آریتمی قلبی سبب ایجاد ناهماهنگی در بین پالس­های بیمار می­شود و در شرایطی می­تواند منجر به عدم اندازه­گیری شود.</a:t>
                      </a:r>
                      <a:endParaRPr lang="en-US" sz="1400" b="1" kern="1200" dirty="0">
                        <a:solidFill>
                          <a:schemeClr val="dk1"/>
                        </a:solidFill>
                        <a:effectLst/>
                        <a:latin typeface="+mn-lt"/>
                        <a:ea typeface="+mn-ea"/>
                        <a:cs typeface="B Nazanin" panose="00000400000000000000" pitchFamily="2" charset="-78"/>
                      </a:endParaRPr>
                    </a:p>
                    <a:p>
                      <a:pPr marL="0" algn="r" defTabSz="914400" rtl="1" eaLnBrk="1" fontAlgn="auto" latinLnBrk="0" hangingPunct="1">
                        <a:lnSpc>
                          <a:spcPct val="150000"/>
                        </a:lnSpc>
                        <a:spcAft>
                          <a:spcPts val="600"/>
                        </a:spcAft>
                        <a:buFontTx/>
                        <a:buNone/>
                        <a:tabLst>
                          <a:tab pos="160020" algn="r"/>
                        </a:tabLst>
                      </a:pPr>
                      <a:r>
                        <a:rPr lang="fa-IR" sz="1400" b="1" kern="1200" dirty="0">
                          <a:solidFill>
                            <a:schemeClr val="dk1"/>
                          </a:solidFill>
                          <a:effectLst/>
                          <a:latin typeface="+mn-lt"/>
                          <a:ea typeface="+mn-ea"/>
                          <a:cs typeface="B Nazanin" panose="00000400000000000000" pitchFamily="2" charset="-78"/>
                        </a:rPr>
                        <a:t>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lvl="0" indent="-285750" algn="r" defTabSz="914400" rtl="1" eaLnBrk="1" latinLnBrk="0" hangingPunct="1">
                        <a:lnSpc>
                          <a:spcPct val="100000"/>
                        </a:lnSpc>
                        <a:spcAft>
                          <a:spcPts val="600"/>
                        </a:spcAft>
                        <a:buFont typeface="Wingdings" panose="05000000000000000000" pitchFamily="2" charset="2"/>
                        <a:buChar char="ü"/>
                      </a:pPr>
                      <a:endParaRPr lang="fa-IR"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0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از انتخاب مد اندازه گیری صحیح برای بیمار مطمئن شوید. به عنوان مثال اگر برای کودک یا بزرگسال از مد نوزاد استفاده کرده باشید، احتمال عدم اندازه­گیری وجود دارد.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0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اگر سایز کاف به درستی انتخاب نشده باشد، احتمال عدم اندازه­گیری وجود دارد. مثلا در صورتی که سایز کاف از سایز مناسب بزرگتر باشد، به دلیل تضعیف پالس­های بیمار، امکان عدم اندازه­گیری وجود دارد.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0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در حین اندازه­گیری فشارخون، بیمار بایستی حرکت نداشته و از صحبت کردن و خنده خودداری کند. هرگونه حرکتی می­تواند بر روی دقت اندازه­گیری تأثیر بگذارد و در شرایطی منجر به عدم اندازه­گیری شود.</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0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بررسی وضعیت بیمار</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0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با خدمات پس از فروش تماس بگیرید.</a:t>
                      </a:r>
                    </a:p>
                    <a:p>
                      <a:pPr marL="0" lvl="0" indent="0" algn="r" defTabSz="914400" rtl="1" eaLnBrk="1" latinLnBrk="0" hangingPunct="1">
                        <a:lnSpc>
                          <a:spcPct val="100000"/>
                        </a:lnSpc>
                        <a:spcAft>
                          <a:spcPts val="600"/>
                        </a:spcAft>
                        <a:buFont typeface="Wingdings" panose="05000000000000000000" pitchFamily="2" charset="2"/>
                        <a:buNone/>
                      </a:pPr>
                      <a:endParaRPr lang="fa-IR"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300926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88</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3338903139"/>
              </p:ext>
            </p:extLst>
          </p:nvPr>
        </p:nvGraphicFramePr>
        <p:xfrm>
          <a:off x="860956" y="1899001"/>
          <a:ext cx="10506127" cy="4184674"/>
        </p:xfrm>
        <a:graphic>
          <a:graphicData uri="http://schemas.openxmlformats.org/drawingml/2006/table">
            <a:tbl>
              <a:tblPr firstRow="1" bandRow="1">
                <a:tableStyleId>{5C22544A-7EE6-4342-B048-85BDC9FD1C3A}</a:tableStyleId>
              </a:tblPr>
              <a:tblGrid>
                <a:gridCol w="1798354">
                  <a:extLst>
                    <a:ext uri="{9D8B030D-6E8A-4147-A177-3AD203B41FA5}">
                      <a16:colId xmlns:a16="http://schemas.microsoft.com/office/drawing/2014/main" val="1082570913"/>
                    </a:ext>
                  </a:extLst>
                </a:gridCol>
                <a:gridCol w="3825380">
                  <a:extLst>
                    <a:ext uri="{9D8B030D-6E8A-4147-A177-3AD203B41FA5}">
                      <a16:colId xmlns:a16="http://schemas.microsoft.com/office/drawing/2014/main" val="879575438"/>
                    </a:ext>
                  </a:extLst>
                </a:gridCol>
                <a:gridCol w="4882393">
                  <a:extLst>
                    <a:ext uri="{9D8B030D-6E8A-4147-A177-3AD203B41FA5}">
                      <a16:colId xmlns:a16="http://schemas.microsoft.com/office/drawing/2014/main" val="3746759215"/>
                    </a:ext>
                  </a:extLst>
                </a:gridCol>
              </a:tblGrid>
              <a:tr h="370840">
                <a:tc gridSpan="3">
                  <a:txBody>
                    <a:bodyPr/>
                    <a:lstStyle/>
                    <a:p>
                      <a:pPr algn="ctr"/>
                      <a:r>
                        <a:rPr lang="en-US" dirty="0"/>
                        <a:t>IBP</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algn="r" defTabSz="914400" rtl="1" eaLnBrk="1" latinLnBrk="0" hangingPunct="1">
                        <a:lnSpc>
                          <a:spcPct val="150000"/>
                        </a:lnSpc>
                        <a:spcAft>
                          <a:spcPts val="600"/>
                        </a:spcAft>
                        <a:buFontTx/>
                        <a:buNone/>
                      </a:pPr>
                      <a:r>
                        <a:rPr lang="fa-IR" sz="1400" b="1" kern="1200">
                          <a:solidFill>
                            <a:schemeClr val="dk1"/>
                          </a:solidFill>
                          <a:effectLst/>
                          <a:latin typeface="+mn-lt"/>
                          <a:ea typeface="+mn-ea"/>
                          <a:cs typeface="B Nazanin" panose="00000400000000000000" pitchFamily="2" charset="-78"/>
                        </a:rPr>
                        <a:t>مقدار</a:t>
                      </a:r>
                      <a:r>
                        <a:rPr lang="en-US" sz="1400" b="1" kern="1200">
                          <a:solidFill>
                            <a:schemeClr val="dk1"/>
                          </a:solidFill>
                          <a:effectLst/>
                          <a:latin typeface="+mn-lt"/>
                          <a:ea typeface="+mn-ea"/>
                          <a:cs typeface="B Nazanin" panose="00000400000000000000" pitchFamily="2" charset="-78"/>
                        </a:rPr>
                        <a:t>IBP</a:t>
                      </a:r>
                      <a:r>
                        <a:rPr lang="fa-IR" sz="1400" b="1" kern="1200">
                          <a:solidFill>
                            <a:schemeClr val="dk1"/>
                          </a:solidFill>
                          <a:effectLst/>
                          <a:latin typeface="+mn-lt"/>
                          <a:ea typeface="+mn-ea"/>
                          <a:cs typeface="B Nazanin" panose="00000400000000000000" pitchFamily="2" charset="-78"/>
                        </a:rPr>
                        <a:t> غير عادي است.</a:t>
                      </a:r>
                      <a:endParaRPr lang="en-US" sz="1400" b="1" kern="1200">
                        <a:solidFill>
                          <a:schemeClr val="dk1"/>
                        </a:solidFill>
                        <a:effectLst/>
                        <a:latin typeface="+mn-lt"/>
                        <a:ea typeface="+mn-ea"/>
                        <a:cs typeface="B Nazanin" panose="00000400000000000000" pitchFamily="2" charset="-78"/>
                      </a:endParaRPr>
                    </a:p>
                    <a:p>
                      <a:pPr marL="0" algn="r" defTabSz="914400" rtl="1" eaLnBrk="1" latinLnBrk="0" hangingPunct="1">
                        <a:lnSpc>
                          <a:spcPct val="150000"/>
                        </a:lnSpc>
                        <a:spcAft>
                          <a:spcPts val="600"/>
                        </a:spcAft>
                        <a:buFontTx/>
                        <a:buNone/>
                      </a:pPr>
                      <a:r>
                        <a:rPr lang="fa-IR" sz="1400" b="1" kern="1200">
                          <a:solidFill>
                            <a:schemeClr val="dk1"/>
                          </a:solidFill>
                          <a:effectLst/>
                          <a:latin typeface="+mn-lt"/>
                          <a:ea typeface="+mn-ea"/>
                          <a:cs typeface="B Nazanin" panose="00000400000000000000" pitchFamily="2" charset="-78"/>
                        </a:rPr>
                        <a:t>سيگنال </a:t>
                      </a:r>
                      <a:r>
                        <a:rPr lang="en-US" sz="1400" b="1" kern="1200">
                          <a:solidFill>
                            <a:schemeClr val="dk1"/>
                          </a:solidFill>
                          <a:effectLst/>
                          <a:latin typeface="+mn-lt"/>
                          <a:ea typeface="+mn-ea"/>
                          <a:cs typeface="B Nazanin" panose="00000400000000000000" pitchFamily="2" charset="-78"/>
                        </a:rPr>
                        <a:t>IBP</a:t>
                      </a:r>
                      <a:r>
                        <a:rPr lang="fa-IR" sz="1400" b="1" kern="1200">
                          <a:solidFill>
                            <a:schemeClr val="dk1"/>
                          </a:solidFill>
                          <a:effectLst/>
                          <a:latin typeface="+mn-lt"/>
                          <a:ea typeface="+mn-ea"/>
                          <a:cs typeface="B Nazanin" panose="00000400000000000000" pitchFamily="2" charset="-78"/>
                        </a:rPr>
                        <a:t> نويزي است.</a:t>
                      </a:r>
                      <a:endParaRPr lang="en-US" sz="1400" b="1" kern="120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قبل از استفاده عمل</a:t>
                      </a:r>
                      <a:r>
                        <a:rPr lang="en-US" sz="1400" b="1" kern="1200" dirty="0">
                          <a:solidFill>
                            <a:schemeClr val="dk1"/>
                          </a:solidFill>
                          <a:effectLst/>
                          <a:latin typeface="+mn-lt"/>
                          <a:ea typeface="+mn-ea"/>
                          <a:cs typeface="B Nazanin" panose="00000400000000000000" pitchFamily="2" charset="-78"/>
                        </a:rPr>
                        <a:t> Zeroing </a:t>
                      </a:r>
                      <a:r>
                        <a:rPr lang="fa-IR" sz="1400" b="1" kern="1200" dirty="0">
                          <a:solidFill>
                            <a:schemeClr val="dk1"/>
                          </a:solidFill>
                          <a:effectLst/>
                          <a:latin typeface="+mn-lt"/>
                          <a:ea typeface="+mn-ea"/>
                          <a:cs typeface="B Nazanin" panose="00000400000000000000" pitchFamily="2" charset="-78"/>
                        </a:rPr>
                        <a:t>انجام نشده است</a:t>
                      </a:r>
                      <a:r>
                        <a:rPr lang="en-US" sz="1400" b="1" kern="1200" dirty="0">
                          <a:solidFill>
                            <a:schemeClr val="dk1"/>
                          </a:solidFill>
                          <a:effectLst/>
                          <a:latin typeface="+mn-lt"/>
                          <a:ea typeface="+mn-ea"/>
                          <a:cs typeface="B Nazanin" panose="00000400000000000000" pitchFamily="2" charset="-78"/>
                        </a:rPr>
                        <a:t>.</a:t>
                      </a:r>
                    </a:p>
                    <a:p>
                      <a:pPr marL="28575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حباب در مسیر اندازه گیری یا </a:t>
                      </a:r>
                      <a:r>
                        <a:rPr lang="en-US" sz="1400" b="1" kern="1200" dirty="0">
                          <a:solidFill>
                            <a:schemeClr val="dk1"/>
                          </a:solidFill>
                          <a:effectLst/>
                          <a:latin typeface="+mn-lt"/>
                          <a:ea typeface="+mn-ea"/>
                          <a:cs typeface="B Nazanin" panose="00000400000000000000" pitchFamily="2" charset="-78"/>
                        </a:rPr>
                        <a:t>DOME</a:t>
                      </a:r>
                      <a:r>
                        <a:rPr lang="fa-IR" sz="1400" b="1" kern="1200" dirty="0">
                          <a:solidFill>
                            <a:schemeClr val="dk1"/>
                          </a:solidFill>
                          <a:effectLst/>
                          <a:latin typeface="+mn-lt"/>
                          <a:ea typeface="+mn-ea"/>
                          <a:cs typeface="B Nazanin" panose="00000400000000000000" pitchFamily="2" charset="-78"/>
                        </a:rPr>
                        <a:t> وجود دارد.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منبع نويزي در کنار سيستم و يا لوازم جانبي وجود دارد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fontAlgn="auto" latinLnBrk="0" hangingPunct="1">
                        <a:lnSpc>
                          <a:spcPct val="150000"/>
                        </a:lnSpc>
                        <a:spcAft>
                          <a:spcPts val="600"/>
                        </a:spcAft>
                        <a:buFont typeface="Wingdings" panose="05000000000000000000" pitchFamily="2" charset="2"/>
                        <a:buChar char="v"/>
                        <a:tabLst>
                          <a:tab pos="160020" algn="r"/>
                        </a:tabLst>
                      </a:pPr>
                      <a:r>
                        <a:rPr lang="fa-IR" sz="1400" b="1" kern="1200" dirty="0">
                          <a:solidFill>
                            <a:schemeClr val="dk1"/>
                          </a:solidFill>
                          <a:effectLst/>
                          <a:latin typeface="+mn-lt"/>
                          <a:ea typeface="+mn-ea"/>
                          <a:cs typeface="B Nazanin" panose="00000400000000000000" pitchFamily="2" charset="-78"/>
                        </a:rPr>
                        <a:t>سنسور خراب است</a:t>
                      </a:r>
                      <a:r>
                        <a:rPr lang="ar-SA" sz="1400" b="1" kern="1200" dirty="0">
                          <a:solidFill>
                            <a:schemeClr val="dk1"/>
                          </a:solidFill>
                          <a:effectLst/>
                          <a:latin typeface="+mn-lt"/>
                          <a:ea typeface="+mn-ea"/>
                          <a:cs typeface="B Nazanin" panose="00000400000000000000" pitchFamily="2" charset="-78"/>
                        </a:rPr>
                        <a:t>.</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indent="-285750" algn="r" defTabSz="914400" rtl="1" eaLnBrk="1" latinLnBrk="0" hangingPunct="1">
                        <a:lnSpc>
                          <a:spcPct val="150000"/>
                        </a:lnSpc>
                        <a:spcAft>
                          <a:spcPts val="600"/>
                        </a:spcAft>
                        <a:buFont typeface="Wingdings" panose="05000000000000000000" pitchFamily="2" charset="2"/>
                        <a:buChar char="ü"/>
                      </a:pPr>
                      <a:endParaRPr lang="fa-IR"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عمل</a:t>
                      </a:r>
                      <a:r>
                        <a:rPr lang="en-US" sz="1400" b="1" kern="1200" dirty="0">
                          <a:solidFill>
                            <a:schemeClr val="dk1"/>
                          </a:solidFill>
                          <a:effectLst/>
                          <a:latin typeface="+mn-lt"/>
                          <a:ea typeface="+mn-ea"/>
                          <a:cs typeface="B Nazanin" panose="00000400000000000000" pitchFamily="2" charset="-78"/>
                        </a:rPr>
                        <a:t> Zeroing </a:t>
                      </a:r>
                      <a:r>
                        <a:rPr lang="fa-IR" sz="1400" b="1" kern="1200" dirty="0">
                          <a:solidFill>
                            <a:schemeClr val="dk1"/>
                          </a:solidFill>
                          <a:effectLst/>
                          <a:latin typeface="+mn-lt"/>
                          <a:ea typeface="+mn-ea"/>
                          <a:cs typeface="B Nazanin" panose="00000400000000000000" pitchFamily="2" charset="-78"/>
                        </a:rPr>
                        <a:t>را انجام دهيد</a:t>
                      </a:r>
                      <a:r>
                        <a:rPr lang="en-US" sz="1400" b="1" kern="1200" dirty="0">
                          <a:solidFill>
                            <a:schemeClr val="dk1"/>
                          </a:solidFill>
                          <a:effectLst/>
                          <a:latin typeface="+mn-lt"/>
                          <a:ea typeface="+mn-ea"/>
                          <a:cs typeface="B Nazanin" panose="00000400000000000000" pitchFamily="2" charset="-78"/>
                        </a:rPr>
                        <a:t>.</a:t>
                      </a:r>
                    </a:p>
                    <a:p>
                      <a:pPr marL="28575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سيستم و کابل را از منبع نويز دور کنيد</a:t>
                      </a:r>
                      <a:r>
                        <a:rPr lang="en-US" sz="1400" b="1" kern="1200" dirty="0">
                          <a:solidFill>
                            <a:schemeClr val="dk1"/>
                          </a:solidFill>
                          <a:effectLst/>
                          <a:latin typeface="+mn-lt"/>
                          <a:ea typeface="+mn-ea"/>
                          <a:cs typeface="B Nazanin" panose="00000400000000000000" pitchFamily="2" charset="-78"/>
                        </a:rPr>
                        <a:t>.</a:t>
                      </a:r>
                    </a:p>
                    <a:p>
                      <a:pPr marL="28575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چک کنید که لیبل با توجه به محل رگ گیری، درست انتخاب شده باشد. </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مسیر و </a:t>
                      </a:r>
                      <a:r>
                        <a:rPr lang="en-US" sz="1400" b="1" kern="1200" dirty="0">
                          <a:solidFill>
                            <a:schemeClr val="dk1"/>
                          </a:solidFill>
                          <a:effectLst/>
                          <a:latin typeface="+mn-lt"/>
                          <a:ea typeface="+mn-ea"/>
                          <a:cs typeface="B Nazanin" panose="00000400000000000000" pitchFamily="2" charset="-78"/>
                        </a:rPr>
                        <a:t>DOME</a:t>
                      </a:r>
                      <a:r>
                        <a:rPr lang="fa-IR" sz="1400" b="1" kern="1200" dirty="0">
                          <a:solidFill>
                            <a:schemeClr val="dk1"/>
                          </a:solidFill>
                          <a:effectLst/>
                          <a:latin typeface="+mn-lt"/>
                          <a:ea typeface="+mn-ea"/>
                          <a:cs typeface="B Nazanin" panose="00000400000000000000" pitchFamily="2" charset="-78"/>
                        </a:rPr>
                        <a:t> را شستشو دهید.</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spcAft>
                          <a:spcPts val="600"/>
                        </a:spcAft>
                        <a:buFont typeface="Wingdings" panose="05000000000000000000" pitchFamily="2" charset="2"/>
                        <a:buChar char="ü"/>
                      </a:pPr>
                      <a:r>
                        <a:rPr lang="en-US" sz="1400" b="1" kern="1200" dirty="0">
                          <a:solidFill>
                            <a:schemeClr val="dk1"/>
                          </a:solidFill>
                          <a:effectLst/>
                          <a:latin typeface="+mn-lt"/>
                          <a:ea typeface="+mn-ea"/>
                          <a:cs typeface="B Nazanin" panose="00000400000000000000" pitchFamily="2" charset="-78"/>
                        </a:rPr>
                        <a:t>DOME</a:t>
                      </a:r>
                      <a:r>
                        <a:rPr lang="fa-IR" sz="1400" b="1" kern="1200" dirty="0">
                          <a:solidFill>
                            <a:schemeClr val="dk1"/>
                          </a:solidFill>
                          <a:effectLst/>
                          <a:latin typeface="+mn-lt"/>
                          <a:ea typeface="+mn-ea"/>
                          <a:cs typeface="B Nazanin" panose="00000400000000000000" pitchFamily="2" charset="-78"/>
                        </a:rPr>
                        <a:t> را عوض کنید. </a:t>
                      </a:r>
                      <a:endParaRPr lang="en-US" sz="1400" b="1" kern="1200" dirty="0">
                        <a:solidFill>
                          <a:schemeClr val="dk1"/>
                        </a:solidFill>
                        <a:effectLst/>
                        <a:latin typeface="+mn-lt"/>
                        <a:ea typeface="+mn-ea"/>
                        <a:cs typeface="B Nazanin" panose="00000400000000000000" pitchFamily="2" charset="-78"/>
                      </a:endParaRPr>
                    </a:p>
                    <a:p>
                      <a:pPr marL="28575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سنسور را عوض کنيد</a:t>
                      </a:r>
                      <a:r>
                        <a:rPr lang="en-US" sz="1400" b="1" kern="1200" dirty="0">
                          <a:solidFill>
                            <a:schemeClr val="dk1"/>
                          </a:solidFill>
                          <a:effectLst/>
                          <a:latin typeface="+mn-lt"/>
                          <a:ea typeface="+mn-ea"/>
                          <a:cs typeface="B Nazanin" panose="00000400000000000000" pitchFamily="2" charset="-78"/>
                        </a:rPr>
                        <a:t>.</a:t>
                      </a:r>
                    </a:p>
                    <a:p>
                      <a:pPr marL="28575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با خدمات پس از فروش تماس بگيريد</a:t>
                      </a:r>
                      <a:r>
                        <a:rPr lang="en-US" sz="1400" b="1" kern="1200" dirty="0">
                          <a:solidFill>
                            <a:schemeClr val="dk1"/>
                          </a:solidFill>
                          <a:effectLst/>
                          <a:latin typeface="+mn-lt"/>
                          <a:ea typeface="+mn-ea"/>
                          <a:cs typeface="B Nazanin" panose="00000400000000000000" pitchFamily="2" charset="-78"/>
                        </a:rPr>
                        <a:t>.</a:t>
                      </a:r>
                      <a:endParaRPr lang="fa-IR" sz="1400" b="1" kern="1200" dirty="0">
                        <a:solidFill>
                          <a:schemeClr val="dk1"/>
                        </a:solidFill>
                        <a:effectLst/>
                        <a:latin typeface="+mn-lt"/>
                        <a:ea typeface="+mn-ea"/>
                        <a:cs typeface="B Nazanin" panose="00000400000000000000" pitchFamily="2" charset="-78"/>
                      </a:endParaRPr>
                    </a:p>
                    <a:p>
                      <a:pPr marL="0" indent="0" algn="r" defTabSz="914400" rtl="1" eaLnBrk="1" latinLnBrk="0" hangingPunct="1">
                        <a:lnSpc>
                          <a:spcPct val="150000"/>
                        </a:lnSpc>
                        <a:spcAft>
                          <a:spcPts val="600"/>
                        </a:spcAft>
                        <a:buFont typeface="Wingdings" panose="05000000000000000000" pitchFamily="2" charset="2"/>
                        <a:buNone/>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347956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89</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4226333821"/>
              </p:ext>
            </p:extLst>
          </p:nvPr>
        </p:nvGraphicFramePr>
        <p:xfrm>
          <a:off x="860956" y="1899001"/>
          <a:ext cx="10506127" cy="2598670"/>
        </p:xfrm>
        <a:graphic>
          <a:graphicData uri="http://schemas.openxmlformats.org/drawingml/2006/table">
            <a:tbl>
              <a:tblPr firstRow="1" bandRow="1">
                <a:tableStyleId>{5C22544A-7EE6-4342-B048-85BDC9FD1C3A}</a:tableStyleId>
              </a:tblPr>
              <a:tblGrid>
                <a:gridCol w="1899022">
                  <a:extLst>
                    <a:ext uri="{9D8B030D-6E8A-4147-A177-3AD203B41FA5}">
                      <a16:colId xmlns:a16="http://schemas.microsoft.com/office/drawing/2014/main" val="1082570913"/>
                    </a:ext>
                  </a:extLst>
                </a:gridCol>
                <a:gridCol w="3414319">
                  <a:extLst>
                    <a:ext uri="{9D8B030D-6E8A-4147-A177-3AD203B41FA5}">
                      <a16:colId xmlns:a16="http://schemas.microsoft.com/office/drawing/2014/main" val="879575438"/>
                    </a:ext>
                  </a:extLst>
                </a:gridCol>
                <a:gridCol w="5192786">
                  <a:extLst>
                    <a:ext uri="{9D8B030D-6E8A-4147-A177-3AD203B41FA5}">
                      <a16:colId xmlns:a16="http://schemas.microsoft.com/office/drawing/2014/main" val="3746759215"/>
                    </a:ext>
                  </a:extLst>
                </a:gridCol>
              </a:tblGrid>
              <a:tr h="370840">
                <a:tc gridSpan="3">
                  <a:txBody>
                    <a:bodyPr/>
                    <a:lstStyle/>
                    <a:p>
                      <a:pPr algn="ctr"/>
                      <a:r>
                        <a:rPr lang="en-US" dirty="0"/>
                        <a:t>MULTI GAS</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5913">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indent="0" algn="r" defTabSz="914400" rtl="1" eaLnBrk="1" latinLnBrk="0" hangingPunct="1">
                        <a:lnSpc>
                          <a:spcPct val="150000"/>
                        </a:lnSpc>
                        <a:spcAft>
                          <a:spcPts val="600"/>
                        </a:spcAft>
                        <a:buFontTx/>
                        <a:buNone/>
                      </a:pPr>
                      <a:r>
                        <a:rPr lang="fa-IR" sz="1400" b="1" kern="1200">
                          <a:solidFill>
                            <a:schemeClr val="dk1"/>
                          </a:solidFill>
                          <a:effectLst/>
                          <a:latin typeface="+mn-lt"/>
                          <a:ea typeface="+mn-ea"/>
                          <a:cs typeface="B Nazanin" panose="00000400000000000000" pitchFamily="2" charset="-78"/>
                        </a:rPr>
                        <a:t>مشکل در نمايش </a:t>
                      </a:r>
                      <a:r>
                        <a:rPr lang="en-US" sz="1400" b="1" kern="1200">
                          <a:solidFill>
                            <a:schemeClr val="dk1"/>
                          </a:solidFill>
                          <a:effectLst/>
                          <a:latin typeface="+mn-lt"/>
                          <a:ea typeface="+mn-ea"/>
                          <a:cs typeface="B Nazanin" panose="00000400000000000000" pitchFamily="2" charset="-78"/>
                        </a:rPr>
                        <a:t>CO2</a:t>
                      </a: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مشکل در آداپتور</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v"/>
                      </a:pPr>
                      <a:r>
                        <a:rPr lang="fa-IR" sz="1400" b="1" kern="1200" dirty="0">
                          <a:solidFill>
                            <a:schemeClr val="dk1"/>
                          </a:solidFill>
                          <a:effectLst/>
                          <a:latin typeface="+mn-lt"/>
                          <a:ea typeface="+mn-ea"/>
                          <a:cs typeface="B Nazanin" panose="00000400000000000000" pitchFamily="2" charset="-78"/>
                        </a:rPr>
                        <a:t>قبل اندازه گیری عمل </a:t>
                      </a:r>
                      <a:r>
                        <a:rPr lang="en-US" sz="1400" b="1" kern="1200" dirty="0">
                          <a:solidFill>
                            <a:schemeClr val="dk1"/>
                          </a:solidFill>
                          <a:effectLst/>
                          <a:latin typeface="+mn-lt"/>
                          <a:ea typeface="+mn-ea"/>
                          <a:cs typeface="B Nazanin" panose="00000400000000000000" pitchFamily="2" charset="-78"/>
                        </a:rPr>
                        <a:t>ZEROING</a:t>
                      </a:r>
                      <a:r>
                        <a:rPr lang="fa-IR" sz="1400" b="1" kern="1200" dirty="0">
                          <a:solidFill>
                            <a:schemeClr val="dk1"/>
                          </a:solidFill>
                          <a:effectLst/>
                          <a:latin typeface="+mn-lt"/>
                          <a:ea typeface="+mn-ea"/>
                          <a:cs typeface="B Nazanin" panose="00000400000000000000" pitchFamily="2" charset="-78"/>
                        </a:rPr>
                        <a:t> را انجام ندادن</a:t>
                      </a:r>
                      <a:endParaRPr lang="en-US" sz="1400" b="1" kern="1200" dirty="0">
                        <a:solidFill>
                          <a:schemeClr val="dk1"/>
                        </a:solidFill>
                        <a:effectLst/>
                        <a:latin typeface="+mn-lt"/>
                        <a:ea typeface="+mn-ea"/>
                        <a:cs typeface="B Nazanin" panose="00000400000000000000" pitchFamily="2" charset="-78"/>
                      </a:endParaRPr>
                    </a:p>
                    <a:p>
                      <a:pPr marL="0" indent="0" algn="r" defTabSz="914400" rtl="1" eaLnBrk="1" latinLnBrk="0" hangingPunct="1">
                        <a:lnSpc>
                          <a:spcPct val="150000"/>
                        </a:lnSpc>
                        <a:spcAft>
                          <a:spcPts val="600"/>
                        </a:spcAft>
                        <a:buFontTx/>
                        <a:buNone/>
                      </a:pPr>
                      <a:r>
                        <a:rPr lang="fa-IR" sz="1400" b="1" kern="1200" dirty="0">
                          <a:solidFill>
                            <a:schemeClr val="dk1"/>
                          </a:solidFill>
                          <a:effectLst/>
                          <a:latin typeface="+mn-lt"/>
                          <a:ea typeface="+mn-ea"/>
                          <a:cs typeface="B Nazanin" panose="00000400000000000000" pitchFamily="2" charset="-78"/>
                        </a:rPr>
                        <a:t> </a:t>
                      </a: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tc>
                  <a:txBody>
                    <a:bodyPr/>
                    <a:lstStyle/>
                    <a:p>
                      <a:pPr marL="285750" lvl="0" indent="-285750" algn="r" defTabSz="914400" rtl="1" eaLnBrk="1" latinLnBrk="0" hangingPunct="1">
                        <a:lnSpc>
                          <a:spcPct val="150000"/>
                        </a:lnSpc>
                        <a:spcAft>
                          <a:spcPts val="600"/>
                        </a:spcAft>
                        <a:buFont typeface="Wingdings" panose="05000000000000000000" pitchFamily="2" charset="2"/>
                        <a:buChar char="ü"/>
                      </a:pPr>
                      <a:endParaRPr lang="fa-IR"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تعویض آداپتور برای هر بیمار الزامی است</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انجام عمل </a:t>
                      </a:r>
                      <a:r>
                        <a:rPr lang="en-US" sz="1400" b="1" kern="1200" dirty="0">
                          <a:solidFill>
                            <a:schemeClr val="dk1"/>
                          </a:solidFill>
                          <a:effectLst/>
                          <a:latin typeface="+mn-lt"/>
                          <a:ea typeface="+mn-ea"/>
                          <a:cs typeface="B Nazanin" panose="00000400000000000000" pitchFamily="2" charset="-78"/>
                        </a:rPr>
                        <a:t>ZEROING</a:t>
                      </a:r>
                      <a:r>
                        <a:rPr lang="fa-IR" sz="1400" b="1" kern="1200" dirty="0">
                          <a:solidFill>
                            <a:schemeClr val="dk1"/>
                          </a:solidFill>
                          <a:effectLst/>
                          <a:latin typeface="+mn-lt"/>
                          <a:ea typeface="+mn-ea"/>
                          <a:cs typeface="B Nazanin" panose="00000400000000000000" pitchFamily="2" charset="-78"/>
                        </a:rPr>
                        <a:t> قبل از اندازه گیری مطابق با دستورالعمل دفترچه راهنما</a:t>
                      </a:r>
                      <a:endParaRPr lang="en-US" sz="1400" b="1" kern="1200" dirty="0">
                        <a:solidFill>
                          <a:schemeClr val="dk1"/>
                        </a:solidFill>
                        <a:effectLst/>
                        <a:latin typeface="+mn-lt"/>
                        <a:ea typeface="+mn-ea"/>
                        <a:cs typeface="B Nazanin" panose="00000400000000000000" pitchFamily="2" charset="-78"/>
                      </a:endParaRPr>
                    </a:p>
                    <a:p>
                      <a:pPr marL="285750" lvl="0" indent="-285750" algn="r" defTabSz="914400" rtl="1" eaLnBrk="1" latinLnBrk="0" hangingPunct="1">
                        <a:lnSpc>
                          <a:spcPct val="150000"/>
                        </a:lnSpc>
                        <a:spcAft>
                          <a:spcPts val="600"/>
                        </a:spcAft>
                        <a:buFont typeface="Wingdings" panose="05000000000000000000" pitchFamily="2" charset="2"/>
                        <a:buChar char="ü"/>
                      </a:pPr>
                      <a:r>
                        <a:rPr lang="fa-IR" sz="1400" b="1" kern="1200" dirty="0">
                          <a:solidFill>
                            <a:schemeClr val="dk1"/>
                          </a:solidFill>
                          <a:effectLst/>
                          <a:latin typeface="+mn-lt"/>
                          <a:ea typeface="+mn-ea"/>
                          <a:cs typeface="B Nazanin" panose="00000400000000000000" pitchFamily="2" charset="-78"/>
                        </a:rPr>
                        <a:t>در صورت برطرف نشدن مشکل با خدمات پس از فروش تماس حاصل فرمایید.</a:t>
                      </a:r>
                    </a:p>
                    <a:p>
                      <a:pPr marL="0" lvl="0" indent="0" algn="r" defTabSz="914400" rtl="1" eaLnBrk="1" latinLnBrk="0" hangingPunct="1">
                        <a:lnSpc>
                          <a:spcPct val="150000"/>
                        </a:lnSpc>
                        <a:spcAft>
                          <a:spcPts val="600"/>
                        </a:spcAft>
                        <a:buFont typeface="Wingdings" panose="05000000000000000000" pitchFamily="2" charset="2"/>
                        <a:buNone/>
                      </a:pPr>
                      <a:endParaRPr lang="en-US" sz="1400" b="1" kern="1200" dirty="0">
                        <a:solidFill>
                          <a:schemeClr val="dk1"/>
                        </a:solidFill>
                        <a:effectLst/>
                        <a:latin typeface="+mn-lt"/>
                        <a:ea typeface="+mn-ea"/>
                        <a:cs typeface="B Nazanin" panose="00000400000000000000" pitchFamily="2" charset="-78"/>
                      </a:endParaRPr>
                    </a:p>
                  </a:txBody>
                  <a:tcPr marL="68580" marR="68580" marT="0" marB="0" anchor="ctr"/>
                </a:tc>
                <a:extLst>
                  <a:ext uri="{0D108BD9-81ED-4DB2-BD59-A6C34878D82A}">
                    <a16:rowId xmlns:a16="http://schemas.microsoft.com/office/drawing/2014/main" val="2543798197"/>
                  </a:ext>
                </a:extLst>
              </a:tr>
            </a:tbl>
          </a:graphicData>
        </a:graphic>
      </p:graphicFrame>
    </p:spTree>
    <p:extLst>
      <p:ext uri="{BB962C8B-B14F-4D97-AF65-F5344CB8AC3E}">
        <p14:creationId xmlns:p14="http://schemas.microsoft.com/office/powerpoint/2010/main" val="78909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FF1AC-3BA7-E094-0A9F-4CC686110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4" name="TextBox 3">
            <a:extLst>
              <a:ext uri="{FF2B5EF4-FFF2-40B4-BE49-F238E27FC236}">
                <a16:creationId xmlns:a16="http://schemas.microsoft.com/office/drawing/2014/main" id="{95EE3C94-BE7E-F6FF-DB3C-CE8F737107BE}"/>
              </a:ext>
            </a:extLst>
          </p:cNvPr>
          <p:cNvSpPr txBox="1"/>
          <p:nvPr/>
        </p:nvSpPr>
        <p:spPr>
          <a:xfrm>
            <a:off x="4844642" y="1207906"/>
            <a:ext cx="6149130" cy="523220"/>
          </a:xfrm>
          <a:prstGeom prst="rect">
            <a:avLst/>
          </a:prstGeom>
          <a:noFill/>
        </p:spPr>
        <p:txBody>
          <a:bodyPr wrap="square">
            <a:spAutoFit/>
          </a:bodyPr>
          <a:lstStyle/>
          <a:p>
            <a:pPr algn="r" rtl="1"/>
            <a:r>
              <a:rPr lang="fa-IR" sz="2400" dirty="0">
                <a:latin typeface="Arial" panose="020B0604020202020204" pitchFamily="34" charset="0"/>
                <a:cs typeface="B Titr" panose="00000700000000000000" pitchFamily="2" charset="-78"/>
              </a:rPr>
              <a:t> تنظيمات پيکربندي</a:t>
            </a:r>
            <a:r>
              <a:rPr lang="en-US" sz="2800" b="1" kern="0" dirty="0">
                <a:cs typeface="B Nazanin" panose="00000400000000000000" pitchFamily="2" charset="-78"/>
              </a:rPr>
              <a:t>(HOME WINDOW) </a:t>
            </a:r>
          </a:p>
        </p:txBody>
      </p:sp>
      <p:pic>
        <p:nvPicPr>
          <p:cNvPr id="5122" name="Picture 2">
            <a:extLst>
              <a:ext uri="{FF2B5EF4-FFF2-40B4-BE49-F238E27FC236}">
                <a16:creationId xmlns:a16="http://schemas.microsoft.com/office/drawing/2014/main" id="{7BF64324-2B19-63A0-0039-5D61936EC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36" y="2497880"/>
            <a:ext cx="9662825" cy="277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57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5763237" y="1262828"/>
            <a:ext cx="5373149" cy="523220"/>
          </a:xfrm>
          <a:prstGeom prst="rect">
            <a:avLst/>
          </a:prstGeom>
          <a:noFill/>
        </p:spPr>
        <p:txBody>
          <a:bodyPr wrap="square">
            <a:spAutoFit/>
          </a:bodyPr>
          <a:lstStyle/>
          <a:p>
            <a:pPr algn="r" rtl="1"/>
            <a:r>
              <a:rPr lang="fa-IR" sz="2800" b="1" dirty="0">
                <a:cs typeface="B Nazanin" panose="00000400000000000000" pitchFamily="2" charset="-78"/>
              </a:rPr>
              <a:t>عيب يابي</a:t>
            </a:r>
            <a:endParaRPr lang="en-US" sz="2400" b="1" dirty="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90</a:t>
            </a:fld>
            <a:endParaRPr lang="en-US"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FC3A57DC-0625-FBA2-37BC-34490D72E248}"/>
              </a:ext>
            </a:extLst>
          </p:cNvPr>
          <p:cNvGraphicFramePr>
            <a:graphicFrameLocks noGrp="1"/>
          </p:cNvGraphicFramePr>
          <p:nvPr>
            <p:extLst>
              <p:ext uri="{D42A27DB-BD31-4B8C-83A1-F6EECF244321}">
                <p14:modId xmlns:p14="http://schemas.microsoft.com/office/powerpoint/2010/main" val="1865910937"/>
              </p:ext>
            </p:extLst>
          </p:nvPr>
        </p:nvGraphicFramePr>
        <p:xfrm>
          <a:off x="860956" y="1899001"/>
          <a:ext cx="10506127" cy="3851617"/>
        </p:xfrm>
        <a:graphic>
          <a:graphicData uri="http://schemas.openxmlformats.org/drawingml/2006/table">
            <a:tbl>
              <a:tblPr firstRow="1" bandRow="1">
                <a:tableStyleId>{5C22544A-7EE6-4342-B048-85BDC9FD1C3A}</a:tableStyleId>
              </a:tblPr>
              <a:tblGrid>
                <a:gridCol w="2393972">
                  <a:extLst>
                    <a:ext uri="{9D8B030D-6E8A-4147-A177-3AD203B41FA5}">
                      <a16:colId xmlns:a16="http://schemas.microsoft.com/office/drawing/2014/main" val="1082570913"/>
                    </a:ext>
                  </a:extLst>
                </a:gridCol>
                <a:gridCol w="3229762">
                  <a:extLst>
                    <a:ext uri="{9D8B030D-6E8A-4147-A177-3AD203B41FA5}">
                      <a16:colId xmlns:a16="http://schemas.microsoft.com/office/drawing/2014/main" val="879575438"/>
                    </a:ext>
                  </a:extLst>
                </a:gridCol>
                <a:gridCol w="4882393">
                  <a:extLst>
                    <a:ext uri="{9D8B030D-6E8A-4147-A177-3AD203B41FA5}">
                      <a16:colId xmlns:a16="http://schemas.microsoft.com/office/drawing/2014/main" val="3746759215"/>
                    </a:ext>
                  </a:extLst>
                </a:gridCol>
              </a:tblGrid>
              <a:tr h="370840">
                <a:tc gridSpan="3">
                  <a:txBody>
                    <a:bodyPr/>
                    <a:lstStyle/>
                    <a:p>
                      <a:pPr algn="ctr"/>
                      <a:r>
                        <a:rPr lang="en-US" dirty="0"/>
                        <a:t>Central</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110918313"/>
                  </a:ext>
                </a:extLst>
              </a:tr>
              <a:tr h="356957">
                <a:tc>
                  <a:txBody>
                    <a:bodyPr/>
                    <a:lstStyle/>
                    <a:p>
                      <a:pPr algn="ctr" rtl="1">
                        <a:lnSpc>
                          <a:spcPct val="150000"/>
                        </a:lnSpc>
                      </a:pPr>
                      <a:r>
                        <a:rPr lang="fa-IR" sz="1400" b="1" dirty="0">
                          <a:solidFill>
                            <a:schemeClr val="bg1"/>
                          </a:solidFill>
                          <a:effectLst/>
                          <a:cs typeface="B Nazanin" panose="00000400000000000000" pitchFamily="2" charset="-78"/>
                        </a:rPr>
                        <a:t>مشکل </a:t>
                      </a:r>
                      <a:endParaRPr lang="en-US" sz="1400" b="1" dirty="0">
                        <a:solidFill>
                          <a:schemeClr val="bg1"/>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algn="ctr" rtl="1" hangingPunct="0">
                        <a:lnSpc>
                          <a:spcPct val="150000"/>
                        </a:lnSpc>
                      </a:pPr>
                      <a:r>
                        <a:rPr lang="fa-IR" sz="1400" b="1" kern="0" dirty="0">
                          <a:solidFill>
                            <a:schemeClr val="bg1"/>
                          </a:solidFill>
                          <a:effectLst/>
                          <a:cs typeface="B Nazanin" panose="00000400000000000000" pitchFamily="2" charset="-78"/>
                        </a:rPr>
                        <a:t>دلايل ممکن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tc>
                  <a:txBody>
                    <a:bodyPr/>
                    <a:lstStyle/>
                    <a:p>
                      <a:pPr marR="16510" algn="ctr" rtl="1" hangingPunct="0">
                        <a:lnSpc>
                          <a:spcPct val="150000"/>
                        </a:lnSpc>
                        <a:spcAft>
                          <a:spcPts val="0"/>
                        </a:spcAft>
                      </a:pPr>
                      <a:r>
                        <a:rPr lang="fa-IR" sz="1400" b="1" kern="0" dirty="0">
                          <a:solidFill>
                            <a:schemeClr val="bg1"/>
                          </a:solidFill>
                          <a:effectLst/>
                          <a:cs typeface="B Nazanin" panose="00000400000000000000" pitchFamily="2" charset="-78"/>
                        </a:rPr>
                        <a:t>اقدامات لازم </a:t>
                      </a:r>
                      <a:endParaRPr lang="en-US" sz="1400" b="1" kern="0" dirty="0">
                        <a:solidFill>
                          <a:schemeClr val="bg1"/>
                        </a:solidFill>
                        <a:effectLst/>
                        <a:latin typeface="Calibri" panose="020F0502020204030204" pitchFamily="34" charset="0"/>
                        <a:ea typeface="Times New Roman" panose="02020603050405020304" pitchFamily="18" charset="0"/>
                        <a:cs typeface="B Nazanin" panose="00000400000000000000" pitchFamily="2" charset="-78"/>
                      </a:endParaRPr>
                    </a:p>
                  </a:txBody>
                  <a:tcPr marL="68580" marR="68580" marT="0" marB="0" anchor="ctr">
                    <a:solidFill>
                      <a:schemeClr val="accent1">
                        <a:lumMod val="50000"/>
                      </a:schemeClr>
                    </a:solidFill>
                  </a:tcPr>
                </a:tc>
                <a:extLst>
                  <a:ext uri="{0D108BD9-81ED-4DB2-BD59-A6C34878D82A}">
                    <a16:rowId xmlns:a16="http://schemas.microsoft.com/office/drawing/2014/main" val="2043902991"/>
                  </a:ext>
                </a:extLst>
              </a:tr>
              <a:tr h="370840">
                <a:tc>
                  <a:txBody>
                    <a:bodyPr/>
                    <a:lstStyle/>
                    <a:p>
                      <a:pPr marL="0" indent="0" algn="r" rtl="1">
                        <a:lnSpc>
                          <a:spcPct val="150000"/>
                        </a:lnSpc>
                        <a:buFont typeface="Arial" panose="020B0604020202020204" pitchFamily="34" charset="0"/>
                        <a:buNone/>
                      </a:pPr>
                      <a:r>
                        <a:rPr lang="fa-IR" sz="1400" b="1" dirty="0">
                          <a:effectLst/>
                          <a:latin typeface="Times New Roman" panose="02020603050405020304" pitchFamily="18" charset="0"/>
                          <a:ea typeface="Times New Roman" panose="02020603050405020304" pitchFamily="18" charset="0"/>
                          <a:cs typeface="B Nazanin" panose="00000400000000000000" pitchFamily="2" charset="-78"/>
                        </a:rPr>
                        <a:t>مشکل در عملکرد سانترال از قبيل عدم نمايش صحيح سيگنال، تاچ، رکوردر و غيره</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indent="-171450" algn="r" rtl="1">
                        <a:lnSpc>
                          <a:spcPct val="150000"/>
                        </a:lnSpc>
                        <a:buFont typeface="Wingdings" panose="05000000000000000000" pitchFamily="2" charset="2"/>
                        <a:buChar char="v"/>
                      </a:pP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lvl="0" indent="-171450" algn="r" rtl="1">
                        <a:lnSpc>
                          <a:spcPct val="150000"/>
                        </a:lnSpc>
                        <a:buFont typeface="Wingdings" panose="05000000000000000000" pitchFamily="2" charset="2"/>
                        <a:buChar char="ü"/>
                      </a:pPr>
                      <a:endParaRPr lang="fa-IR" sz="1400" b="1" dirty="0">
                        <a:effectLst/>
                        <a:latin typeface="Times New Roman" panose="02020603050405020304" pitchFamily="18" charset="0"/>
                        <a:ea typeface="Times New Roman" panose="02020603050405020304" pitchFamily="18" charset="0"/>
                        <a:cs typeface="B Nazanin" panose="00000400000000000000" pitchFamily="2" charset="-78"/>
                      </a:endParaRPr>
                    </a:p>
                    <a:p>
                      <a:pPr marL="171450" lvl="0" indent="-171450" algn="r" rtl="1">
                        <a:lnSpc>
                          <a:spcPct val="150000"/>
                        </a:lnSpc>
                        <a:buFont typeface="Wingdings" panose="05000000000000000000" pitchFamily="2" charset="2"/>
                        <a:buChar char="ü"/>
                      </a:pPr>
                      <a:r>
                        <a:rPr lang="fa-IR" sz="1400" b="1" dirty="0">
                          <a:effectLst/>
                          <a:latin typeface="Times New Roman" panose="02020603050405020304" pitchFamily="18" charset="0"/>
                          <a:ea typeface="Times New Roman" panose="02020603050405020304" pitchFamily="18" charset="0"/>
                          <a:cs typeface="B Nazanin" panose="00000400000000000000" pitchFamily="2" charset="-78"/>
                        </a:rPr>
                        <a:t>ابتدا سانترال را توسط دکمه پاور خاموش نموده پس از خاموش شدن کامل، سيستم را مجدداً روشن نماييد</a:t>
                      </a:r>
                      <a:r>
                        <a:rPr lang="en-US" sz="1400" b="1" dirty="0">
                          <a:effectLst/>
                          <a:latin typeface="Times New Roman" panose="02020603050405020304" pitchFamily="18" charset="0"/>
                          <a:ea typeface="Times New Roman" panose="02020603050405020304" pitchFamily="18" charset="0"/>
                          <a:cs typeface="B Nazanin" panose="00000400000000000000" pitchFamily="2" charset="-78"/>
                        </a:rPr>
                        <a:t>.</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p>
                      <a:pPr marL="171450" lvl="0" indent="-171450" algn="r" rtl="1">
                        <a:lnSpc>
                          <a:spcPct val="150000"/>
                        </a:lnSpc>
                        <a:buFont typeface="Wingdings" panose="05000000000000000000" pitchFamily="2" charset="2"/>
                        <a:buChar char="ü"/>
                      </a:pPr>
                      <a:r>
                        <a:rPr lang="fa-IR" sz="1400" b="1" dirty="0">
                          <a:effectLst/>
                          <a:latin typeface="Times New Roman" panose="02020603050405020304" pitchFamily="18" charset="0"/>
                          <a:ea typeface="Times New Roman" panose="02020603050405020304" pitchFamily="18" charset="0"/>
                          <a:cs typeface="B Nazanin" panose="00000400000000000000" pitchFamily="2" charset="-78"/>
                        </a:rPr>
                        <a:t>در صورت برطرف نشدن مشکل، با خدمات پس از فروش شرکت تماس حاصل فرمایید.</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p>
                      <a:pPr marL="0" indent="0" algn="r" rtl="1">
                        <a:lnSpc>
                          <a:spcPct val="150000"/>
                        </a:lnSpc>
                        <a:buFont typeface="Wingdings" panose="05000000000000000000" pitchFamily="2" charset="2"/>
                        <a:buNone/>
                      </a:pP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43798197"/>
                  </a:ext>
                </a:extLst>
              </a:tr>
              <a:tr h="370840">
                <a:tc>
                  <a:txBody>
                    <a:bodyPr/>
                    <a:lstStyle/>
                    <a:p>
                      <a:pPr marL="0" indent="0" algn="r" rtl="1">
                        <a:lnSpc>
                          <a:spcPct val="150000"/>
                        </a:lnSpc>
                        <a:buFont typeface="Arial" panose="020B0604020202020204" pitchFamily="34" charset="0"/>
                        <a:buNone/>
                      </a:pPr>
                      <a:r>
                        <a:rPr lang="fa-IR" sz="1400" b="1" dirty="0">
                          <a:effectLst/>
                          <a:latin typeface="Times New Roman" panose="02020603050405020304" pitchFamily="18" charset="0"/>
                          <a:ea typeface="Times New Roman" panose="02020603050405020304" pitchFamily="18" charset="0"/>
                          <a:cs typeface="B Nazanin" panose="00000400000000000000" pitchFamily="2" charset="-78"/>
                        </a:rPr>
                        <a:t>در صورت عدم برقراري ارتباط با سانترال</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lvl="0" indent="-171450" algn="r" rtl="1">
                        <a:lnSpc>
                          <a:spcPct val="150000"/>
                        </a:lnSpc>
                        <a:buFont typeface="Wingdings" panose="05000000000000000000" pitchFamily="2" charset="2"/>
                        <a:buChar char="v"/>
                      </a:pPr>
                      <a:r>
                        <a:rPr lang="fa-IR" sz="1400" b="1" dirty="0">
                          <a:effectLst/>
                          <a:latin typeface="Times New Roman" panose="02020603050405020304" pitchFamily="18" charset="0"/>
                          <a:ea typeface="Times New Roman" panose="02020603050405020304" pitchFamily="18" charset="0"/>
                          <a:cs typeface="B Nazanin" panose="00000400000000000000" pitchFamily="2" charset="-78"/>
                        </a:rPr>
                        <a:t>کابل ارتباطي را  از سمت سانترال و بدسايد چک کنيد و از اتصال صحيح آن مطمئن شويد.</a:t>
                      </a: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171450" lvl="0" indent="-171450" algn="r" rtl="1">
                        <a:lnSpc>
                          <a:spcPct val="150000"/>
                        </a:lnSpc>
                        <a:buFont typeface="Wingdings" panose="05000000000000000000" pitchFamily="2" charset="2"/>
                        <a:buChar char="ü"/>
                      </a:pPr>
                      <a:endParaRPr lang="fa-IR" sz="1400" b="1" dirty="0">
                        <a:effectLst/>
                        <a:latin typeface="Times New Roman" panose="02020603050405020304" pitchFamily="18" charset="0"/>
                        <a:ea typeface="Times New Roman" panose="02020603050405020304" pitchFamily="18" charset="0"/>
                        <a:cs typeface="B Nazanin" panose="00000400000000000000" pitchFamily="2" charset="-78"/>
                      </a:endParaRPr>
                    </a:p>
                    <a:p>
                      <a:pPr marL="171450" lvl="0" indent="-171450" algn="r" rtl="1">
                        <a:lnSpc>
                          <a:spcPct val="150000"/>
                        </a:lnSpc>
                        <a:buFont typeface="Wingdings" panose="05000000000000000000" pitchFamily="2" charset="2"/>
                        <a:buChar char="ü"/>
                      </a:pPr>
                      <a:r>
                        <a:rPr lang="fa-IR" sz="1400" b="1" dirty="0">
                          <a:effectLst/>
                          <a:latin typeface="Times New Roman" panose="02020603050405020304" pitchFamily="18" charset="0"/>
                          <a:ea typeface="Times New Roman" panose="02020603050405020304" pitchFamily="18" charset="0"/>
                          <a:cs typeface="B Nazanin" panose="00000400000000000000" pitchFamily="2" charset="-78"/>
                        </a:rPr>
                        <a:t>در صورت برطرف نشدن مشکل، با خدمات پس از فروش شرکت تماس حاصل فرمایید.</a:t>
                      </a:r>
                    </a:p>
                    <a:p>
                      <a:pPr marL="171450" lvl="0" indent="-171450" algn="r" rtl="1">
                        <a:lnSpc>
                          <a:spcPct val="150000"/>
                        </a:lnSpc>
                        <a:buFont typeface="Wingdings" panose="05000000000000000000" pitchFamily="2" charset="2"/>
                        <a:buChar char="ü"/>
                      </a:pPr>
                      <a:endParaRPr lang="en-US"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32956846"/>
                  </a:ext>
                </a:extLst>
              </a:tr>
            </a:tbl>
          </a:graphicData>
        </a:graphic>
      </p:graphicFrame>
    </p:spTree>
    <p:extLst>
      <p:ext uri="{BB962C8B-B14F-4D97-AF65-F5344CB8AC3E}">
        <p14:creationId xmlns:p14="http://schemas.microsoft.com/office/powerpoint/2010/main" val="420832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ct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 و ضدعفونی کردن و استریل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91</a:t>
            </a:fld>
            <a:endParaRPr lang="en-US"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1672432F-0142-39F2-4446-D454FEE5C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863" y="1921825"/>
            <a:ext cx="5063738" cy="4298748"/>
          </a:xfrm>
          <a:prstGeom prst="rect">
            <a:avLst/>
          </a:prstGeom>
        </p:spPr>
      </p:pic>
    </p:spTree>
    <p:extLst>
      <p:ext uri="{BB962C8B-B14F-4D97-AF65-F5344CB8AC3E}">
        <p14:creationId xmlns:p14="http://schemas.microsoft.com/office/powerpoint/2010/main" val="42942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92</a:t>
            </a:fld>
            <a:endParaRPr lang="en-US" dirty="0">
              <a:latin typeface="Times New Roman" pitchFamily="18" charset="0"/>
              <a:cs typeface="Times New Roman" pitchFamily="18" charset="0"/>
            </a:endParaRPr>
          </a:p>
        </p:txBody>
      </p:sp>
      <p:sp>
        <p:nvSpPr>
          <p:cNvPr id="5" name="Rectangle 2">
            <a:extLst>
              <a:ext uri="{FF2B5EF4-FFF2-40B4-BE49-F238E27FC236}">
                <a16:creationId xmlns:a16="http://schemas.microsoft.com/office/drawing/2014/main" id="{617BCA46-E102-3F3A-9A9B-AA8965F6732F}"/>
              </a:ext>
            </a:extLst>
          </p:cNvPr>
          <p:cNvSpPr>
            <a:spLocks noChangeArrowheads="1"/>
          </p:cNvSpPr>
          <p:nvPr/>
        </p:nvSpPr>
        <p:spPr bwMode="auto">
          <a:xfrm>
            <a:off x="1266738" y="2313310"/>
            <a:ext cx="9869648" cy="12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algn="justLow" rtl="1">
              <a:lnSpc>
                <a:spcPct val="150000"/>
              </a:lnSpc>
              <a:spcBef>
                <a:spcPct val="0"/>
              </a:spcBef>
              <a:buClrTx/>
              <a:buSzTx/>
              <a:buNone/>
            </a:pPr>
            <a:r>
              <a:rPr lang="fa-IR" altLang="en-US" sz="3200" b="1" dirty="0">
                <a:latin typeface="Times New Roman" panose="02020603050405020304" pitchFamily="18" charset="0"/>
                <a:ea typeface="Times New Roman" panose="02020603050405020304" pitchFamily="18" charset="0"/>
                <a:cs typeface="B Mitra" panose="00000400000000000000" pitchFamily="2" charset="-78"/>
              </a:rPr>
              <a:t>هشدار</a:t>
            </a:r>
          </a:p>
          <a:p>
            <a:pPr algn="justLow" rtl="1">
              <a:lnSpc>
                <a:spcPct val="150000"/>
              </a:lnSpc>
              <a:spcBef>
                <a:spcPct val="0"/>
              </a:spcBef>
              <a:buClrTx/>
              <a:buSzTx/>
              <a:buNone/>
            </a:pPr>
            <a:r>
              <a:rPr lang="fa-IR" altLang="en-US" sz="2000" b="1" dirty="0">
                <a:latin typeface="Times New Roman" panose="02020603050405020304" pitchFamily="18" charset="0"/>
                <a:cs typeface="B Mitra" panose="00000400000000000000" pitchFamily="2" charset="-78"/>
              </a:rPr>
              <a:t>قبل از تمیز کردن مانیتور و یا سنسورها از خاموش بودن سیستم و جدا بودن آن از برق شهر اطمینان حاصل کنید</a:t>
            </a:r>
            <a:endParaRPr lang="fa-IR" altLang="en-US" sz="2000" b="1" dirty="0">
              <a:latin typeface="Arial" panose="020B0604020202020204" pitchFamily="34" charset="0"/>
              <a:cs typeface="Mitra" panose="00000400000000000000" pitchFamily="2" charset="-78"/>
            </a:endParaRPr>
          </a:p>
        </p:txBody>
      </p:sp>
      <p:sp>
        <p:nvSpPr>
          <p:cNvPr id="6" name="Rectangle 2">
            <a:extLst>
              <a:ext uri="{FF2B5EF4-FFF2-40B4-BE49-F238E27FC236}">
                <a16:creationId xmlns:a16="http://schemas.microsoft.com/office/drawing/2014/main" id="{16A7513D-9241-8180-5407-8009A7716BE5}"/>
              </a:ext>
            </a:extLst>
          </p:cNvPr>
          <p:cNvSpPr>
            <a:spLocks noChangeArrowheads="1"/>
          </p:cNvSpPr>
          <p:nvPr/>
        </p:nvSpPr>
        <p:spPr bwMode="auto">
          <a:xfrm>
            <a:off x="1266738" y="4094761"/>
            <a:ext cx="9869648"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0BD0D9"/>
              </a:buClr>
              <a:buSzPct val="95000"/>
              <a:buFont typeface="Wingdings 2" panose="05020102010507070707" pitchFamily="18" charset="2"/>
              <a:buChar char=""/>
              <a:tabLst>
                <a:tab pos="45720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45720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457200" algn="l"/>
              </a:tabLst>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tabLst>
                <a:tab pos="457200" algn="l"/>
              </a:tabLst>
              <a:defRPr sz="2000">
                <a:solidFill>
                  <a:schemeClr val="tx1"/>
                </a:solidFill>
                <a:latin typeface="Constantia" panose="02030602050306030303" pitchFamily="18" charset="0"/>
              </a:defRPr>
            </a:lvl9pPr>
          </a:lstStyle>
          <a:p>
            <a:pPr marL="342900" indent="-342900" algn="justLow" rtl="1">
              <a:lnSpc>
                <a:spcPct val="150000"/>
              </a:lnSpc>
              <a:spcBef>
                <a:spcPct val="0"/>
              </a:spcBef>
              <a:buClrTx/>
              <a:buSzTx/>
              <a:buFont typeface="Wingdings" panose="05000000000000000000" pitchFamily="2" charset="2"/>
              <a:buChar char="ü"/>
            </a:pPr>
            <a:r>
              <a:rPr lang="fa-IR" altLang="en-US" sz="2000" dirty="0">
                <a:latin typeface="Times New Roman" panose="02020603050405020304" pitchFamily="18" charset="0"/>
                <a:ea typeface="Times New Roman" panose="02020603050405020304" pitchFamily="18" charset="0"/>
                <a:cs typeface="B Mitra" panose="00000400000000000000" pitchFamily="2" charset="-78"/>
              </a:rPr>
              <a:t>سیستم مانیتور باید دور از گرد و غبار نگهداری شود</a:t>
            </a:r>
          </a:p>
          <a:p>
            <a:pPr marL="342900" indent="-342900" algn="justLow" rtl="1">
              <a:lnSpc>
                <a:spcPct val="150000"/>
              </a:lnSpc>
              <a:spcBef>
                <a:spcPct val="0"/>
              </a:spcBef>
              <a:buClrTx/>
              <a:buSzTx/>
              <a:buFont typeface="Wingdings" panose="05000000000000000000" pitchFamily="2" charset="2"/>
              <a:buChar char="ü"/>
            </a:pPr>
            <a:r>
              <a:rPr lang="fa-IR" altLang="en-US" sz="2000" dirty="0">
                <a:latin typeface="Times New Roman" panose="02020603050405020304" pitchFamily="18" charset="0"/>
                <a:cs typeface="B Mitra" panose="00000400000000000000" pitchFamily="2" charset="-78"/>
              </a:rPr>
              <a:t>توصیه میشود قفسه قرار گیری مانیتور و صفحه نمایش هر چند وقت یکبارتمیز شود. بهتر است شستشوی قفسه توسط مواد شوینده ای مانند آب و صابون انجام شود. </a:t>
            </a:r>
            <a:endParaRPr lang="fa-IR" altLang="en-US" sz="2000" dirty="0">
              <a:latin typeface="Arial" panose="020B0604020202020204" pitchFamily="34" charset="0"/>
              <a:cs typeface="Mitra" panose="00000400000000000000" pitchFamily="2" charset="-78"/>
            </a:endParaRPr>
          </a:p>
        </p:txBody>
      </p:sp>
    </p:spTree>
    <p:extLst>
      <p:ext uri="{BB962C8B-B14F-4D97-AF65-F5344CB8AC3E}">
        <p14:creationId xmlns:p14="http://schemas.microsoft.com/office/powerpoint/2010/main" val="3929276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93</a:t>
            </a:fld>
            <a:endParaRPr lang="en-US"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7017CC47-0912-623B-2298-9B5DF40BF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014" y="1977144"/>
            <a:ext cx="6425372" cy="29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18F50EE6-59BC-A7B7-4698-8D8A058DF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796" y="4969697"/>
            <a:ext cx="7808590" cy="138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03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94</a:t>
            </a:fld>
            <a:endParaRPr lang="en-US" dirty="0">
              <a:latin typeface="Times New Roman" pitchFamily="18" charset="0"/>
              <a:cs typeface="Times New Roman" pitchFamily="18" charset="0"/>
            </a:endParaRPr>
          </a:p>
        </p:txBody>
      </p:sp>
      <p:pic>
        <p:nvPicPr>
          <p:cNvPr id="5" name="Picture 2">
            <a:extLst>
              <a:ext uri="{FF2B5EF4-FFF2-40B4-BE49-F238E27FC236}">
                <a16:creationId xmlns:a16="http://schemas.microsoft.com/office/drawing/2014/main" id="{EBA14227-ECF9-423F-700C-80F5A112E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130" y="1996792"/>
            <a:ext cx="6958670" cy="435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2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95</a:t>
            </a:fld>
            <a:endParaRPr lang="en-US"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4620421A-0DEE-77E0-6437-E54542475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044" y="2080330"/>
            <a:ext cx="7472970" cy="427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400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96</a:t>
            </a:fld>
            <a:endParaRPr lang="en-US" dirty="0">
              <a:latin typeface="Times New Roman" pitchFamily="18" charset="0"/>
              <a:cs typeface="Times New Roman" pitchFamily="18" charset="0"/>
            </a:endParaRPr>
          </a:p>
        </p:txBody>
      </p:sp>
      <p:pic>
        <p:nvPicPr>
          <p:cNvPr id="5" name="Picture 2">
            <a:extLst>
              <a:ext uri="{FF2B5EF4-FFF2-40B4-BE49-F238E27FC236}">
                <a16:creationId xmlns:a16="http://schemas.microsoft.com/office/drawing/2014/main" id="{8F87C238-B22B-E9AA-15F7-DEFE2121B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620" y="2041195"/>
            <a:ext cx="8046180" cy="404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05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نحوه تمیز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97</a:t>
            </a:fld>
            <a:endParaRPr lang="en-US" dirty="0">
              <a:latin typeface="Times New Roman" pitchFamily="18" charset="0"/>
              <a:cs typeface="Times New Roman" pitchFamily="18" charset="0"/>
            </a:endParaRPr>
          </a:p>
        </p:txBody>
      </p:sp>
      <p:pic>
        <p:nvPicPr>
          <p:cNvPr id="6" name="Picture 2">
            <a:extLst>
              <a:ext uri="{FF2B5EF4-FFF2-40B4-BE49-F238E27FC236}">
                <a16:creationId xmlns:a16="http://schemas.microsoft.com/office/drawing/2014/main" id="{AADC1926-19F1-6B94-A63B-0F7D04626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54" y="2110188"/>
            <a:ext cx="7813646" cy="396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45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استریل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98</a:t>
            </a:fld>
            <a:endParaRPr lang="en-US" dirty="0">
              <a:latin typeface="Times New Roman" pitchFamily="18" charset="0"/>
              <a:cs typeface="Times New Roman" pitchFamily="18" charset="0"/>
            </a:endParaRPr>
          </a:p>
        </p:txBody>
      </p:sp>
      <p:pic>
        <p:nvPicPr>
          <p:cNvPr id="4" name="Picture 2">
            <a:extLst>
              <a:ext uri="{FF2B5EF4-FFF2-40B4-BE49-F238E27FC236}">
                <a16:creationId xmlns:a16="http://schemas.microsoft.com/office/drawing/2014/main" id="{56EB3D63-7F2C-29F8-6A5A-867DFDAE8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204" y="2212224"/>
            <a:ext cx="7620043" cy="37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7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05B76-9651-85BF-5A4D-F1353321E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887" cy="6858000"/>
          </a:xfrm>
          <a:prstGeom prst="rect">
            <a:avLst/>
          </a:prstGeom>
        </p:spPr>
      </p:pic>
      <p:sp>
        <p:nvSpPr>
          <p:cNvPr id="3" name="TextBox 2">
            <a:extLst>
              <a:ext uri="{FF2B5EF4-FFF2-40B4-BE49-F238E27FC236}">
                <a16:creationId xmlns:a16="http://schemas.microsoft.com/office/drawing/2014/main" id="{AAF11901-706F-C45A-E7BA-E68290B8D036}"/>
              </a:ext>
            </a:extLst>
          </p:cNvPr>
          <p:cNvSpPr txBox="1"/>
          <p:nvPr/>
        </p:nvSpPr>
        <p:spPr>
          <a:xfrm>
            <a:off x="4177717" y="1262828"/>
            <a:ext cx="6958669" cy="523220"/>
          </a:xfrm>
          <a:prstGeom prst="rect">
            <a:avLst/>
          </a:prstGeom>
          <a:noFill/>
        </p:spPr>
        <p:txBody>
          <a:bodyPr wrap="square">
            <a:spAutoFit/>
          </a:bodyPr>
          <a:lstStyle/>
          <a:p>
            <a:pPr algn="r" eaLnBrk="1" hangingPunct="1">
              <a:spcBef>
                <a:spcPct val="0"/>
              </a:spcBef>
              <a:buClrTx/>
              <a:buSzTx/>
              <a:buFontTx/>
              <a:buNone/>
            </a:pPr>
            <a:r>
              <a:rPr lang="fa-IR" altLang="en-US" sz="2800" dirty="0">
                <a:latin typeface="Arial" panose="020B0604020202020204" pitchFamily="34" charset="0"/>
                <a:cs typeface="B Titr" panose="00000700000000000000" pitchFamily="2" charset="-78"/>
              </a:rPr>
              <a:t>استریل کردن</a:t>
            </a:r>
            <a:endParaRPr lang="en-US" altLang="en-US" sz="2800" dirty="0">
              <a:latin typeface="Arial" panose="020B0604020202020204" pitchFamily="34" charset="0"/>
              <a:cs typeface="B Titr" panose="00000700000000000000" pitchFamily="2" charset="-78"/>
            </a:endParaRPr>
          </a:p>
        </p:txBody>
      </p:sp>
      <p:sp>
        <p:nvSpPr>
          <p:cNvPr id="10" name="Slide Number Placeholder 9"/>
          <p:cNvSpPr>
            <a:spLocks noGrp="1"/>
          </p:cNvSpPr>
          <p:nvPr>
            <p:ph type="sldNum" sz="quarter" idx="12"/>
          </p:nvPr>
        </p:nvSpPr>
        <p:spPr/>
        <p:txBody>
          <a:bodyPr/>
          <a:lstStyle/>
          <a:p>
            <a:fld id="{4581BBEB-6E25-4866-B34A-EEBF9132AF51}" type="slidenum">
              <a:rPr lang="en-US" smtClean="0">
                <a:latin typeface="Times New Roman" pitchFamily="18" charset="0"/>
                <a:cs typeface="Times New Roman" pitchFamily="18" charset="0"/>
              </a:rPr>
              <a:pPr/>
              <a:t>99</a:t>
            </a:fld>
            <a:endParaRPr lang="en-US" dirty="0">
              <a:latin typeface="Times New Roman" pitchFamily="18" charset="0"/>
              <a:cs typeface="Times New Roman" pitchFamily="18" charset="0"/>
            </a:endParaRPr>
          </a:p>
        </p:txBody>
      </p:sp>
      <p:pic>
        <p:nvPicPr>
          <p:cNvPr id="5" name="Picture 2">
            <a:extLst>
              <a:ext uri="{FF2B5EF4-FFF2-40B4-BE49-F238E27FC236}">
                <a16:creationId xmlns:a16="http://schemas.microsoft.com/office/drawing/2014/main" id="{4CB179E8-79F1-7854-2D89-79051D928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706" y="1889046"/>
            <a:ext cx="6638094" cy="27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71880BE0-17B0-90C7-CA6A-5C5BC1885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413" y="4476976"/>
            <a:ext cx="5480374" cy="63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85A1D8A-5A15-75BB-86EF-954A28FC3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857" y="5307910"/>
            <a:ext cx="4863926" cy="101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008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TotalTime>
  <Words>8249</Words>
  <Application>Microsoft Office PowerPoint</Application>
  <PresentationFormat>Widescreen</PresentationFormat>
  <Paragraphs>677</Paragraphs>
  <Slides>103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103</vt:i4>
      </vt:variant>
    </vt:vector>
  </HeadingPairs>
  <TitlesOfParts>
    <vt:vector size="117" baseType="lpstr">
      <vt:lpstr>Arial</vt:lpstr>
      <vt:lpstr>Arial Black</vt:lpstr>
      <vt:lpstr>B Nazanin</vt:lpstr>
      <vt:lpstr>B Titr</vt:lpstr>
      <vt:lpstr>Bodoni MT Black</vt:lpstr>
      <vt:lpstr>Calibri</vt:lpstr>
      <vt:lpstr>Calibri Light</vt:lpstr>
      <vt:lpstr>Constantia</vt:lpstr>
      <vt:lpstr>Symbol</vt:lpstr>
      <vt:lpstr>Times New Roman</vt:lpstr>
      <vt:lpstr>Traffic</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Fatemeh Cheraghi</dc:creator>
  <cp:lastModifiedBy>Mehrdad Majdabadi</cp:lastModifiedBy>
  <cp:revision>180</cp:revision>
  <dcterms:created xsi:type="dcterms:W3CDTF">2023-06-24T10:45:30Z</dcterms:created>
  <dcterms:modified xsi:type="dcterms:W3CDTF">2023-07-23T10:55:09Z</dcterms:modified>
</cp:coreProperties>
</file>