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804" r:id="rId1"/>
  </p:sldMasterIdLst>
  <p:notesMasterIdLst>
    <p:notesMasterId r:id="rId134"/>
  </p:notesMasterIdLst>
  <p:handoutMasterIdLst>
    <p:handoutMasterId r:id="rId135"/>
  </p:handoutMasterIdLst>
  <p:sldIdLst>
    <p:sldId id="692" r:id="rId2"/>
    <p:sldId id="649" r:id="rId3"/>
    <p:sldId id="668" r:id="rId4"/>
    <p:sldId id="691" r:id="rId5"/>
    <p:sldId id="396" r:id="rId6"/>
    <p:sldId id="522" r:id="rId7"/>
    <p:sldId id="554" r:id="rId8"/>
    <p:sldId id="650" r:id="rId9"/>
    <p:sldId id="622" r:id="rId10"/>
    <p:sldId id="694" r:id="rId11"/>
    <p:sldId id="693" r:id="rId12"/>
    <p:sldId id="404" r:id="rId13"/>
    <p:sldId id="623" r:id="rId14"/>
    <p:sldId id="664" r:id="rId15"/>
    <p:sldId id="651" r:id="rId16"/>
    <p:sldId id="519" r:id="rId17"/>
    <p:sldId id="671" r:id="rId18"/>
    <p:sldId id="672" r:id="rId19"/>
    <p:sldId id="673" r:id="rId20"/>
    <p:sldId id="665" r:id="rId21"/>
    <p:sldId id="318" r:id="rId22"/>
    <p:sldId id="587" r:id="rId23"/>
    <p:sldId id="324" r:id="rId24"/>
    <p:sldId id="322" r:id="rId25"/>
    <p:sldId id="317" r:id="rId26"/>
    <p:sldId id="724" r:id="rId27"/>
    <p:sldId id="695" r:id="rId28"/>
    <p:sldId id="696" r:id="rId29"/>
    <p:sldId id="697" r:id="rId30"/>
    <p:sldId id="699" r:id="rId31"/>
    <p:sldId id="739" r:id="rId32"/>
    <p:sldId id="740" r:id="rId33"/>
    <p:sldId id="670" r:id="rId34"/>
    <p:sldId id="741" r:id="rId35"/>
    <p:sldId id="652" r:id="rId36"/>
    <p:sldId id="625" r:id="rId37"/>
    <p:sldId id="679" r:id="rId38"/>
    <p:sldId id="627" r:id="rId39"/>
    <p:sldId id="628" r:id="rId40"/>
    <p:sldId id="700" r:id="rId41"/>
    <p:sldId id="733" r:id="rId42"/>
    <p:sldId id="629" r:id="rId43"/>
    <p:sldId id="630" r:id="rId44"/>
    <p:sldId id="631" r:id="rId45"/>
    <p:sldId id="632" r:id="rId46"/>
    <p:sldId id="633" r:id="rId47"/>
    <p:sldId id="634" r:id="rId48"/>
    <p:sldId id="684" r:id="rId49"/>
    <p:sldId id="701" r:id="rId50"/>
    <p:sldId id="635" r:id="rId51"/>
    <p:sldId id="736" r:id="rId52"/>
    <p:sldId id="678" r:id="rId53"/>
    <p:sldId id="743" r:id="rId54"/>
    <p:sldId id="472" r:id="rId55"/>
    <p:sldId id="473" r:id="rId56"/>
    <p:sldId id="474" r:id="rId57"/>
    <p:sldId id="475" r:id="rId58"/>
    <p:sldId id="476" r:id="rId59"/>
    <p:sldId id="477" r:id="rId60"/>
    <p:sldId id="478" r:id="rId61"/>
    <p:sldId id="479" r:id="rId62"/>
    <p:sldId id="480" r:id="rId63"/>
    <p:sldId id="482" r:id="rId64"/>
    <p:sldId id="483" r:id="rId65"/>
    <p:sldId id="484" r:id="rId66"/>
    <p:sldId id="485" r:id="rId67"/>
    <p:sldId id="486" r:id="rId68"/>
    <p:sldId id="487" r:id="rId69"/>
    <p:sldId id="488" r:id="rId70"/>
    <p:sldId id="489" r:id="rId71"/>
    <p:sldId id="490" r:id="rId72"/>
    <p:sldId id="656" r:id="rId73"/>
    <p:sldId id="702" r:id="rId74"/>
    <p:sldId id="603" r:id="rId75"/>
    <p:sldId id="565" r:id="rId76"/>
    <p:sldId id="566" r:id="rId77"/>
    <p:sldId id="568" r:id="rId78"/>
    <p:sldId id="569" r:id="rId79"/>
    <p:sldId id="657" r:id="rId80"/>
    <p:sldId id="707" r:id="rId81"/>
    <p:sldId id="708" r:id="rId82"/>
    <p:sldId id="710" r:id="rId83"/>
    <p:sldId id="711" r:id="rId84"/>
    <p:sldId id="712" r:id="rId85"/>
    <p:sldId id="714" r:id="rId86"/>
    <p:sldId id="715" r:id="rId87"/>
    <p:sldId id="716" r:id="rId88"/>
    <p:sldId id="688" r:id="rId89"/>
    <p:sldId id="689" r:id="rId90"/>
    <p:sldId id="505" r:id="rId91"/>
    <p:sldId id="508" r:id="rId92"/>
    <p:sldId id="507" r:id="rId93"/>
    <p:sldId id="506" r:id="rId94"/>
    <p:sldId id="717" r:id="rId95"/>
    <p:sldId id="722" r:id="rId96"/>
    <p:sldId id="658" r:id="rId97"/>
    <p:sldId id="524" r:id="rId98"/>
    <p:sldId id="527" r:id="rId99"/>
    <p:sldId id="528" r:id="rId100"/>
    <p:sldId id="529" r:id="rId101"/>
    <p:sldId id="556" r:id="rId102"/>
    <p:sldId id="530" r:id="rId103"/>
    <p:sldId id="690" r:id="rId104"/>
    <p:sldId id="744" r:id="rId105"/>
    <p:sldId id="745" r:id="rId106"/>
    <p:sldId id="746" r:id="rId107"/>
    <p:sldId id="747" r:id="rId108"/>
    <p:sldId id="532" r:id="rId109"/>
    <p:sldId id="533" r:id="rId110"/>
    <p:sldId id="534" r:id="rId111"/>
    <p:sldId id="535" r:id="rId112"/>
    <p:sldId id="659" r:id="rId113"/>
    <p:sldId id="536" r:id="rId114"/>
    <p:sldId id="537" r:id="rId115"/>
    <p:sldId id="538" r:id="rId116"/>
    <p:sldId id="660" r:id="rId117"/>
    <p:sldId id="539" r:id="rId118"/>
    <p:sldId id="661" r:id="rId119"/>
    <p:sldId id="589" r:id="rId120"/>
    <p:sldId id="590" r:id="rId121"/>
    <p:sldId id="662" r:id="rId122"/>
    <p:sldId id="591" r:id="rId123"/>
    <p:sldId id="592" r:id="rId124"/>
    <p:sldId id="663" r:id="rId125"/>
    <p:sldId id="703" r:id="rId126"/>
    <p:sldId id="726" r:id="rId127"/>
    <p:sldId id="727" r:id="rId128"/>
    <p:sldId id="728" r:id="rId129"/>
    <p:sldId id="729" r:id="rId130"/>
    <p:sldId id="730" r:id="rId131"/>
    <p:sldId id="731" r:id="rId132"/>
    <p:sldId id="604" r:id="rId133"/>
  </p:sldIdLst>
  <p:sldSz cx="9144000" cy="6858000" type="screen4x3"/>
  <p:notesSz cx="9601200" cy="731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zanin Rahmati" initials="NR" lastIdx="33" clrIdx="0">
    <p:extLst>
      <p:ext uri="{19B8F6BF-5375-455C-9EA6-DF929625EA0E}">
        <p15:presenceInfo xmlns:p15="http://schemas.microsoft.com/office/powerpoint/2012/main" userId="ddcc5554bd84038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0000"/>
    <a:srgbClr val="1003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104" autoAdjust="0"/>
    <p:restoredTop sz="94660"/>
  </p:normalViewPr>
  <p:slideViewPr>
    <p:cSldViewPr>
      <p:cViewPr varScale="1">
        <p:scale>
          <a:sx n="70" d="100"/>
          <a:sy n="70" d="100"/>
        </p:scale>
        <p:origin x="1488" y="60"/>
      </p:cViewPr>
      <p:guideLst>
        <p:guide orient="horz" pos="2160"/>
        <p:guide pos="2880"/>
      </p:guideLst>
    </p:cSldViewPr>
  </p:slideViewPr>
  <p:notesTextViewPr>
    <p:cViewPr>
      <p:scale>
        <a:sx n="3" d="2"/>
        <a:sy n="3" d="2"/>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notesMaster" Target="notesMasters/notesMaster1.xml"/><Relationship Id="rId139"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handoutMaster" Target="handoutMasters/handout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commentAuthors" Target="commentAuthor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doughnutChart>
        <c:varyColors val="1"/>
        <c:ser>
          <c:idx val="0"/>
          <c:order val="0"/>
          <c:tx>
            <c:strRef>
              <c:f>Sheet1!$B$1</c:f>
              <c:strCache>
                <c:ptCount val="1"/>
                <c:pt idx="0">
                  <c:v>Sales</c:v>
                </c:pt>
              </c:strCache>
            </c:strRef>
          </c:tx>
          <c:spPr>
            <a:solidFill>
              <a:srgbClr val="FF0000"/>
            </a:solidFill>
          </c:spPr>
          <c:dPt>
            <c:idx val="1"/>
            <c:bubble3D val="0"/>
            <c:spPr>
              <a:solidFill>
                <a:schemeClr val="accent1"/>
              </a:solidFill>
            </c:spPr>
            <c:extLst>
              <c:ext xmlns:c16="http://schemas.microsoft.com/office/drawing/2014/chart" uri="{C3380CC4-5D6E-409C-BE32-E72D297353CC}">
                <c16:uniqueId val="{00000001-AFD0-47FA-9F37-517DE6F911C8}"/>
              </c:ext>
            </c:extLst>
          </c:dPt>
          <c:dPt>
            <c:idx val="2"/>
            <c:bubble3D val="0"/>
            <c:spPr>
              <a:solidFill>
                <a:schemeClr val="bg1">
                  <a:lumMod val="95000"/>
                </a:schemeClr>
              </a:solidFill>
            </c:spPr>
            <c:extLst>
              <c:ext xmlns:c16="http://schemas.microsoft.com/office/drawing/2014/chart" uri="{C3380CC4-5D6E-409C-BE32-E72D297353CC}">
                <c16:uniqueId val="{00000003-AFD0-47FA-9F37-517DE6F911C8}"/>
              </c:ext>
            </c:extLst>
          </c:dPt>
          <c:cat>
            <c:strRef>
              <c:f>Sheet1!$A$2:$A$5</c:f>
              <c:strCache>
                <c:ptCount val="3"/>
                <c:pt idx="0">
                  <c:v>1st Qtr</c:v>
                </c:pt>
                <c:pt idx="1">
                  <c:v>2nd Qtr</c:v>
                </c:pt>
                <c:pt idx="2">
                  <c:v>3rd Qtr</c:v>
                </c:pt>
              </c:strCache>
            </c:strRef>
          </c:cat>
          <c:val>
            <c:numRef>
              <c:f>Sheet1!$B$2:$B$5</c:f>
              <c:numCache>
                <c:formatCode>General</c:formatCode>
                <c:ptCount val="4"/>
                <c:pt idx="0">
                  <c:v>2</c:v>
                </c:pt>
                <c:pt idx="1">
                  <c:v>4</c:v>
                </c:pt>
                <c:pt idx="2">
                  <c:v>12</c:v>
                </c:pt>
              </c:numCache>
            </c:numRef>
          </c:val>
          <c:extLst>
            <c:ext xmlns:c16="http://schemas.microsoft.com/office/drawing/2014/chart" uri="{C3380CC4-5D6E-409C-BE32-E72D297353CC}">
              <c16:uniqueId val="{00000004-AFD0-47FA-9F37-517DE6F911C8}"/>
            </c:ext>
          </c:extLst>
        </c:ser>
        <c:dLbls>
          <c:showLegendKey val="0"/>
          <c:showVal val="0"/>
          <c:showCatName val="0"/>
          <c:showSerName val="0"/>
          <c:showPercent val="0"/>
          <c:showBubbleSize val="0"/>
          <c:showLeaderLines val="0"/>
        </c:dLbls>
        <c:firstSliceAng val="0"/>
        <c:holeSize val="50"/>
      </c:doughnutChart>
    </c:plotArea>
    <c:plotVisOnly val="1"/>
    <c:dispBlanksAs val="zero"/>
    <c:showDLblsOverMax val="0"/>
  </c:chart>
  <c:txPr>
    <a:bodyPr/>
    <a:lstStyle/>
    <a:p>
      <a:pPr>
        <a:defRPr kumimoji="0" lang="en-US" sz="2000" b="1" kern="1200" dirty="0" smtClean="0">
          <a:solidFill>
            <a:schemeClr val="tx1"/>
          </a:solidFill>
          <a:latin typeface="+mn-lt"/>
          <a:ea typeface="+mn-ea"/>
          <a:cs typeface="B Nazanin" pitchFamily="2" charset="-78"/>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160520" cy="36703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5438458" y="1"/>
            <a:ext cx="4160520" cy="367030"/>
          </a:xfrm>
          <a:prstGeom prst="rect">
            <a:avLst/>
          </a:prstGeom>
        </p:spPr>
        <p:txBody>
          <a:bodyPr vert="horz" lIns="96661" tIns="48331" rIns="96661" bIns="48331" rtlCol="0"/>
          <a:lstStyle>
            <a:lvl1pPr algn="r">
              <a:defRPr sz="1300"/>
            </a:lvl1pPr>
          </a:lstStyle>
          <a:p>
            <a:fld id="{77DD1ECE-2872-4CA6-81AE-958F16966F8F}" type="datetimeFigureOut">
              <a:rPr lang="en-US" smtClean="0"/>
              <a:pPr/>
              <a:t>7/2/2022</a:t>
            </a:fld>
            <a:endParaRPr lang="en-US"/>
          </a:p>
        </p:txBody>
      </p:sp>
      <p:sp>
        <p:nvSpPr>
          <p:cNvPr id="4" name="Footer Placeholder 3"/>
          <p:cNvSpPr>
            <a:spLocks noGrp="1"/>
          </p:cNvSpPr>
          <p:nvPr>
            <p:ph type="ftr" sz="quarter" idx="2"/>
          </p:nvPr>
        </p:nvSpPr>
        <p:spPr>
          <a:xfrm>
            <a:off x="0" y="6948171"/>
            <a:ext cx="4160520" cy="367029"/>
          </a:xfrm>
          <a:prstGeom prst="rect">
            <a:avLst/>
          </a:prstGeom>
        </p:spPr>
        <p:txBody>
          <a:bodyPr vert="horz" lIns="96661" tIns="48331" rIns="96661" bIns="48331" rtlCol="0" anchor="b"/>
          <a:lstStyle>
            <a:lvl1pPr algn="l">
              <a:defRPr sz="1300"/>
            </a:lvl1pPr>
          </a:lstStyle>
          <a:p>
            <a:r>
              <a:rPr lang="en-US" smtClean="0"/>
              <a:t>dvjyfdh</a:t>
            </a:r>
            <a:endParaRPr lang="en-US"/>
          </a:p>
        </p:txBody>
      </p:sp>
      <p:sp>
        <p:nvSpPr>
          <p:cNvPr id="5" name="Slide Number Placeholder 4"/>
          <p:cNvSpPr>
            <a:spLocks noGrp="1"/>
          </p:cNvSpPr>
          <p:nvPr>
            <p:ph type="sldNum" sz="quarter" idx="3"/>
          </p:nvPr>
        </p:nvSpPr>
        <p:spPr>
          <a:xfrm>
            <a:off x="5438458" y="6948171"/>
            <a:ext cx="4160520" cy="367029"/>
          </a:xfrm>
          <a:prstGeom prst="rect">
            <a:avLst/>
          </a:prstGeom>
        </p:spPr>
        <p:txBody>
          <a:bodyPr vert="horz" lIns="96661" tIns="48331" rIns="96661" bIns="48331" rtlCol="0" anchor="b"/>
          <a:lstStyle>
            <a:lvl1pPr algn="r">
              <a:defRPr sz="1300"/>
            </a:lvl1pPr>
          </a:lstStyle>
          <a:p>
            <a:fld id="{FDB49EB4-ACBF-4EFD-AB61-03903A80880C}" type="slidenum">
              <a:rPr lang="en-US" smtClean="0"/>
              <a:pPr/>
              <a:t>‹#›</a:t>
            </a:fld>
            <a:endParaRPr lang="en-US"/>
          </a:p>
        </p:txBody>
      </p:sp>
    </p:spTree>
    <p:extLst>
      <p:ext uri="{BB962C8B-B14F-4D97-AF65-F5344CB8AC3E}">
        <p14:creationId xmlns:p14="http://schemas.microsoft.com/office/powerpoint/2010/main" val="2560600316"/>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160520" cy="36703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5438458" y="1"/>
            <a:ext cx="4160520" cy="367030"/>
          </a:xfrm>
          <a:prstGeom prst="rect">
            <a:avLst/>
          </a:prstGeom>
        </p:spPr>
        <p:txBody>
          <a:bodyPr vert="horz" lIns="96661" tIns="48331" rIns="96661" bIns="48331" rtlCol="0"/>
          <a:lstStyle>
            <a:lvl1pPr algn="r">
              <a:defRPr sz="1300"/>
            </a:lvl1pPr>
          </a:lstStyle>
          <a:p>
            <a:fld id="{AD183094-829C-4013-B58F-AFE1EA2BC5CD}" type="datetimeFigureOut">
              <a:rPr lang="en-US" smtClean="0"/>
              <a:pPr/>
              <a:t>7/2/2022</a:t>
            </a:fld>
            <a:endParaRPr lang="en-US"/>
          </a:p>
        </p:txBody>
      </p:sp>
      <p:sp>
        <p:nvSpPr>
          <p:cNvPr id="4" name="Slide Image Placeholder 3"/>
          <p:cNvSpPr>
            <a:spLocks noGrp="1" noRot="1" noChangeAspect="1"/>
          </p:cNvSpPr>
          <p:nvPr>
            <p:ph type="sldImg" idx="2"/>
          </p:nvPr>
        </p:nvSpPr>
        <p:spPr>
          <a:xfrm>
            <a:off x="3155950" y="914400"/>
            <a:ext cx="3289300" cy="2468563"/>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960120" y="3520439"/>
            <a:ext cx="7680960" cy="2880361"/>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948171"/>
            <a:ext cx="4160520" cy="367029"/>
          </a:xfrm>
          <a:prstGeom prst="rect">
            <a:avLst/>
          </a:prstGeom>
        </p:spPr>
        <p:txBody>
          <a:bodyPr vert="horz" lIns="96661" tIns="48331" rIns="96661" bIns="48331" rtlCol="0" anchor="b"/>
          <a:lstStyle>
            <a:lvl1pPr algn="l">
              <a:defRPr sz="1300"/>
            </a:lvl1pPr>
          </a:lstStyle>
          <a:p>
            <a:r>
              <a:rPr lang="en-US" smtClean="0"/>
              <a:t>dvjyfdh</a:t>
            </a:r>
            <a:endParaRPr lang="en-US"/>
          </a:p>
        </p:txBody>
      </p:sp>
      <p:sp>
        <p:nvSpPr>
          <p:cNvPr id="7" name="Slide Number Placeholder 6"/>
          <p:cNvSpPr>
            <a:spLocks noGrp="1"/>
          </p:cNvSpPr>
          <p:nvPr>
            <p:ph type="sldNum" sz="quarter" idx="5"/>
          </p:nvPr>
        </p:nvSpPr>
        <p:spPr>
          <a:xfrm>
            <a:off x="5438458" y="6948171"/>
            <a:ext cx="4160520" cy="367029"/>
          </a:xfrm>
          <a:prstGeom prst="rect">
            <a:avLst/>
          </a:prstGeom>
        </p:spPr>
        <p:txBody>
          <a:bodyPr vert="horz" lIns="96661" tIns="48331" rIns="96661" bIns="48331" rtlCol="0" anchor="b"/>
          <a:lstStyle>
            <a:lvl1pPr algn="r">
              <a:defRPr sz="1300"/>
            </a:lvl1pPr>
          </a:lstStyle>
          <a:p>
            <a:fld id="{3330454D-3BDC-4047-9902-A2C28AB879EF}" type="slidenum">
              <a:rPr lang="en-US" smtClean="0"/>
              <a:pPr/>
              <a:t>‹#›</a:t>
            </a:fld>
            <a:endParaRPr lang="en-US"/>
          </a:p>
        </p:txBody>
      </p:sp>
    </p:spTree>
    <p:extLst>
      <p:ext uri="{BB962C8B-B14F-4D97-AF65-F5344CB8AC3E}">
        <p14:creationId xmlns:p14="http://schemas.microsoft.com/office/powerpoint/2010/main" val="2862374346"/>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dvjyfdh</a:t>
            </a:r>
            <a:endParaRPr lang="en-US"/>
          </a:p>
        </p:txBody>
      </p:sp>
    </p:spTree>
    <p:extLst>
      <p:ext uri="{BB962C8B-B14F-4D97-AF65-F5344CB8AC3E}">
        <p14:creationId xmlns:p14="http://schemas.microsoft.com/office/powerpoint/2010/main" val="22450510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dvjyfdh</a:t>
            </a:r>
            <a:endParaRPr lang="en-US"/>
          </a:p>
        </p:txBody>
      </p:sp>
    </p:spTree>
    <p:extLst>
      <p:ext uri="{BB962C8B-B14F-4D97-AF65-F5344CB8AC3E}">
        <p14:creationId xmlns:p14="http://schemas.microsoft.com/office/powerpoint/2010/main" val="23543403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dvjyfdh</a:t>
            </a:r>
            <a:endParaRPr lang="en-US"/>
          </a:p>
        </p:txBody>
      </p:sp>
    </p:spTree>
    <p:extLst>
      <p:ext uri="{BB962C8B-B14F-4D97-AF65-F5344CB8AC3E}">
        <p14:creationId xmlns:p14="http://schemas.microsoft.com/office/powerpoint/2010/main" val="1944036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dvjyfdh</a:t>
            </a:r>
            <a:endParaRPr lang="en-US"/>
          </a:p>
        </p:txBody>
      </p:sp>
    </p:spTree>
    <p:extLst>
      <p:ext uri="{BB962C8B-B14F-4D97-AF65-F5344CB8AC3E}">
        <p14:creationId xmlns:p14="http://schemas.microsoft.com/office/powerpoint/2010/main" val="31276542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dvjyfdh</a:t>
            </a:r>
            <a:endParaRPr lang="en-US"/>
          </a:p>
        </p:txBody>
      </p:sp>
    </p:spTree>
    <p:extLst>
      <p:ext uri="{BB962C8B-B14F-4D97-AF65-F5344CB8AC3E}">
        <p14:creationId xmlns:p14="http://schemas.microsoft.com/office/powerpoint/2010/main" val="369406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dvjyfdh</a:t>
            </a:r>
            <a:endParaRPr lang="en-US"/>
          </a:p>
        </p:txBody>
      </p:sp>
    </p:spTree>
    <p:extLst>
      <p:ext uri="{BB962C8B-B14F-4D97-AF65-F5344CB8AC3E}">
        <p14:creationId xmlns:p14="http://schemas.microsoft.com/office/powerpoint/2010/main" val="35038036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dvjyfdh</a:t>
            </a:r>
            <a:endParaRPr lang="en-US"/>
          </a:p>
        </p:txBody>
      </p:sp>
    </p:spTree>
    <p:extLst>
      <p:ext uri="{BB962C8B-B14F-4D97-AF65-F5344CB8AC3E}">
        <p14:creationId xmlns:p14="http://schemas.microsoft.com/office/powerpoint/2010/main" val="40635230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dvjyfdh</a:t>
            </a:r>
            <a:endParaRPr lang="en-US"/>
          </a:p>
        </p:txBody>
      </p:sp>
    </p:spTree>
    <p:extLst>
      <p:ext uri="{BB962C8B-B14F-4D97-AF65-F5344CB8AC3E}">
        <p14:creationId xmlns:p14="http://schemas.microsoft.com/office/powerpoint/2010/main" val="12343356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dvjyfdh</a:t>
            </a:r>
            <a:endParaRPr lang="en-US"/>
          </a:p>
        </p:txBody>
      </p:sp>
    </p:spTree>
    <p:extLst>
      <p:ext uri="{BB962C8B-B14F-4D97-AF65-F5344CB8AC3E}">
        <p14:creationId xmlns:p14="http://schemas.microsoft.com/office/powerpoint/2010/main" val="10671808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dvjyfdh</a:t>
            </a:r>
            <a:endParaRPr lang="en-US"/>
          </a:p>
        </p:txBody>
      </p:sp>
    </p:spTree>
    <p:extLst>
      <p:ext uri="{BB962C8B-B14F-4D97-AF65-F5344CB8AC3E}">
        <p14:creationId xmlns:p14="http://schemas.microsoft.com/office/powerpoint/2010/main" val="23772632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dvjyfdh</a:t>
            </a:r>
            <a:endParaRPr lang="en-US"/>
          </a:p>
        </p:txBody>
      </p:sp>
    </p:spTree>
    <p:extLst>
      <p:ext uri="{BB962C8B-B14F-4D97-AF65-F5344CB8AC3E}">
        <p14:creationId xmlns:p14="http://schemas.microsoft.com/office/powerpoint/2010/main" val="2403292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dvjyfdh</a:t>
            </a:r>
            <a:endParaRPr lang="en-US"/>
          </a:p>
        </p:txBody>
      </p:sp>
    </p:spTree>
    <p:extLst>
      <p:ext uri="{BB962C8B-B14F-4D97-AF65-F5344CB8AC3E}">
        <p14:creationId xmlns:p14="http://schemas.microsoft.com/office/powerpoint/2010/main" val="15557092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dvjyfdh</a:t>
            </a:r>
            <a:endParaRPr lang="en-US"/>
          </a:p>
        </p:txBody>
      </p:sp>
    </p:spTree>
    <p:extLst>
      <p:ext uri="{BB962C8B-B14F-4D97-AF65-F5344CB8AC3E}">
        <p14:creationId xmlns:p14="http://schemas.microsoft.com/office/powerpoint/2010/main" val="1665161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dvjyfdh</a:t>
            </a:r>
            <a:endParaRPr lang="en-US"/>
          </a:p>
        </p:txBody>
      </p:sp>
    </p:spTree>
    <p:extLst>
      <p:ext uri="{BB962C8B-B14F-4D97-AF65-F5344CB8AC3E}">
        <p14:creationId xmlns:p14="http://schemas.microsoft.com/office/powerpoint/2010/main" val="3380582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dvjyfdh</a:t>
            </a:r>
            <a:endParaRPr lang="en-US"/>
          </a:p>
        </p:txBody>
      </p:sp>
    </p:spTree>
    <p:extLst>
      <p:ext uri="{BB962C8B-B14F-4D97-AF65-F5344CB8AC3E}">
        <p14:creationId xmlns:p14="http://schemas.microsoft.com/office/powerpoint/2010/main" val="1222771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dvjyfdh</a:t>
            </a:r>
            <a:endParaRPr lang="en-US"/>
          </a:p>
        </p:txBody>
      </p:sp>
    </p:spTree>
    <p:extLst>
      <p:ext uri="{BB962C8B-B14F-4D97-AF65-F5344CB8AC3E}">
        <p14:creationId xmlns:p14="http://schemas.microsoft.com/office/powerpoint/2010/main" val="57613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dvjyfdh</a:t>
            </a:r>
            <a:endParaRPr lang="en-US"/>
          </a:p>
        </p:txBody>
      </p:sp>
    </p:spTree>
    <p:extLst>
      <p:ext uri="{BB962C8B-B14F-4D97-AF65-F5344CB8AC3E}">
        <p14:creationId xmlns:p14="http://schemas.microsoft.com/office/powerpoint/2010/main" val="3566077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dvjyfdh</a:t>
            </a:r>
            <a:endParaRPr lang="en-US"/>
          </a:p>
        </p:txBody>
      </p:sp>
    </p:spTree>
    <p:extLst>
      <p:ext uri="{BB962C8B-B14F-4D97-AF65-F5344CB8AC3E}">
        <p14:creationId xmlns:p14="http://schemas.microsoft.com/office/powerpoint/2010/main" val="57613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dvjyfdh</a:t>
            </a:r>
            <a:endParaRPr lang="en-US"/>
          </a:p>
        </p:txBody>
      </p:sp>
    </p:spTree>
    <p:extLst>
      <p:ext uri="{BB962C8B-B14F-4D97-AF65-F5344CB8AC3E}">
        <p14:creationId xmlns:p14="http://schemas.microsoft.com/office/powerpoint/2010/main" val="1566573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dvjyfdh</a:t>
            </a:r>
            <a:endParaRPr lang="en-US"/>
          </a:p>
        </p:txBody>
      </p:sp>
    </p:spTree>
    <p:extLst>
      <p:ext uri="{BB962C8B-B14F-4D97-AF65-F5344CB8AC3E}">
        <p14:creationId xmlns:p14="http://schemas.microsoft.com/office/powerpoint/2010/main" val="2904035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6DAC3CBB-2333-48E5-BE62-192E3DC901B1}" type="datetime1">
              <a:rPr lang="en-US" smtClean="0"/>
              <a:pPr/>
              <a:t>7/2/2022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2AD94D5-E1CB-490B-BAEA-BA78E7DBD363}" type="datetime1">
              <a:rPr lang="en-US" smtClean="0"/>
              <a:pPr/>
              <a:t>7/2/2022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D3414D8-F5D8-4664-86AC-2A8912200CFC}" type="datetime1">
              <a:rPr lang="en-US" smtClean="0"/>
              <a:pPr/>
              <a:t>7/2/2022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47B5EAD-E38F-413F-9C29-DBBCE4E1B66A}" type="datetime1">
              <a:rPr lang="en-US" smtClean="0"/>
              <a:pPr/>
              <a:t>7/2/2022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73A940-5033-4625-A1C3-956E69B5D765}" type="datetime1">
              <a:rPr lang="en-US" smtClean="0"/>
              <a:pPr/>
              <a:t>7/2/2022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0862B38-EA03-479E-93E5-45FDED5BBA71}" type="datetime1">
              <a:rPr lang="en-US" smtClean="0"/>
              <a:pPr/>
              <a:t>7/2/2022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DD8BBB9-01CE-4023-B773-E20234D41A80}" type="datetime1">
              <a:rPr lang="en-US" smtClean="0"/>
              <a:pPr/>
              <a:t>7/2/2022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1EFE1CC-D549-44D4-A24B-32870C968C83}" type="datetime1">
              <a:rPr lang="en-US" smtClean="0"/>
              <a:pPr/>
              <a:t>7/2/2022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7376A5-2778-4034-BF7A-F6ED7F3567EA}" type="datetime1">
              <a:rPr lang="en-US" smtClean="0"/>
              <a:pPr/>
              <a:t>7/2/2022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489DFEB-BEC6-4912-A58B-EBD67154BC6E}" type="datetime1">
              <a:rPr lang="en-US" smtClean="0"/>
              <a:pPr/>
              <a:t>7/2/2022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184B90F-A2BE-41E5-B5BB-5BC0C5C2DE58}" type="datetime1">
              <a:rPr lang="en-US" smtClean="0"/>
              <a:pPr/>
              <a:t>7/2/2022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FE575EF-38F6-4F26-8FD7-704C0F513384}" type="datetime1">
              <a:rPr lang="en-US" smtClean="0"/>
              <a:pPr/>
              <a:t>7/2/2022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2.xml"/><Relationship Id="rId4" Type="http://schemas.openxmlformats.org/officeDocument/2006/relationships/image" Target="../media/image75.jpeg"/></Relationships>
</file>

<file path=ppt/slides/_rels/slide11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mlDrawing" Target="../drawings/vmlDrawing1.vml"/><Relationship Id="rId1" Type="http://schemas.openxmlformats.org/officeDocument/2006/relationships/themeOverride" Target="../theme/themeOverride1.xml"/><Relationship Id="rId5" Type="http://schemas.openxmlformats.org/officeDocument/2006/relationships/image" Target="../media/image20.png"/><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7.tiff"/></Relationships>
</file>

<file path=ppt/slides/_rels/slide31.xml.rels><?xml version="1.0" encoding="UTF-8" standalone="yes"?>
<Relationships xmlns="http://schemas.openxmlformats.org/package/2006/relationships"><Relationship Id="rId3" Type="http://schemas.openxmlformats.org/officeDocument/2006/relationships/image" Target="../media/image38.tiff"/><Relationship Id="rId2" Type="http://schemas.openxmlformats.org/officeDocument/2006/relationships/image" Target="../media/image37.tif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3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png"/><Relationship Id="rId9" Type="http://schemas.openxmlformats.org/officeDocument/2006/relationships/image" Target="../media/image16.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404664"/>
            <a:ext cx="7851648" cy="1219200"/>
          </a:xfrm>
        </p:spPr>
        <p:txBody>
          <a:bodyPr>
            <a:normAutofit/>
          </a:bodyPr>
          <a:lstStyle/>
          <a:p>
            <a:pPr algn="ctr" rtl="1"/>
            <a:r>
              <a:rPr lang="fa-IR" sz="4400" dirty="0" smtClean="0">
                <a:cs typeface="B Nazanin" panose="00000400000000000000" pitchFamily="2" charset="-78"/>
              </a:rPr>
              <a:t>راهنمای ونتیلاتور </a:t>
            </a:r>
            <a:r>
              <a:rPr lang="en-US" sz="3600" dirty="0" err="1" smtClean="0">
                <a:latin typeface="Times New Roman" panose="02020603050405020304" pitchFamily="18" charset="0"/>
                <a:cs typeface="Times New Roman" panose="02020603050405020304" pitchFamily="18" charset="0"/>
              </a:rPr>
              <a:t>Respina</a:t>
            </a:r>
            <a:r>
              <a:rPr lang="en-US" sz="3600" dirty="0" smtClean="0">
                <a:latin typeface="Times New Roman" panose="02020603050405020304" pitchFamily="18" charset="0"/>
                <a:cs typeface="Times New Roman" panose="02020603050405020304" pitchFamily="18" charset="0"/>
              </a:rPr>
              <a:t>- P1</a:t>
            </a:r>
            <a:endParaRPr lang="en-US" sz="36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1403648" y="1623864"/>
            <a:ext cx="6296586" cy="4886726"/>
          </a:xfrm>
          <a:prstGeom prst="rect">
            <a:avLst/>
          </a:prstGeom>
        </p:spPr>
      </p:pic>
    </p:spTree>
    <p:extLst>
      <p:ext uri="{BB962C8B-B14F-4D97-AF65-F5344CB8AC3E}">
        <p14:creationId xmlns:p14="http://schemas.microsoft.com/office/powerpoint/2010/main" val="35985174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2361063" y="902732"/>
            <a:ext cx="6400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1" name="Content Placeholder 2"/>
          <p:cNvSpPr txBox="1">
            <a:spLocks/>
          </p:cNvSpPr>
          <p:nvPr/>
        </p:nvSpPr>
        <p:spPr>
          <a:xfrm>
            <a:off x="0" y="1447800"/>
            <a:ext cx="8915400" cy="5105400"/>
          </a:xfrm>
          <a:prstGeom prst="rect">
            <a:avLst/>
          </a:prstGeom>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gn="r" rtl="1"/>
            <a:r>
              <a:rPr lang="fa-IR" sz="3600" b="1" dirty="0">
                <a:cs typeface="B Nazanin" panose="00000400000000000000" pitchFamily="2" charset="-78"/>
              </a:rPr>
              <a:t>منبع هوا</a:t>
            </a:r>
          </a:p>
          <a:p>
            <a:pPr marL="91440" indent="0" algn="r" rtl="1">
              <a:buNone/>
            </a:pPr>
            <a:r>
              <a:rPr lang="ar-SA" sz="3000" dirty="0">
                <a:cs typeface="B Nazanin" panose="00000400000000000000" pitchFamily="2" charset="-78"/>
              </a:rPr>
              <a:t>محدوده فشار مجاز منبع </a:t>
            </a:r>
            <a:r>
              <a:rPr lang="fa-IR" sz="3000" dirty="0" smtClean="0">
                <a:cs typeface="B Nazanin" panose="00000400000000000000" pitchFamily="2" charset="-78"/>
              </a:rPr>
              <a:t>هوا:</a:t>
            </a:r>
            <a:r>
              <a:rPr lang="en-US" sz="2800" dirty="0">
                <a:latin typeface="Times New Roman" panose="02020603050405020304" pitchFamily="18" charset="0"/>
                <a:cs typeface="Times New Roman" panose="02020603050405020304" pitchFamily="18" charset="0"/>
              </a:rPr>
              <a:t>2.4-6 bar </a:t>
            </a:r>
            <a:r>
              <a:rPr lang="fa-IR" sz="2800" dirty="0">
                <a:latin typeface="Times New Roman" panose="02020603050405020304" pitchFamily="18" charset="0"/>
                <a:cs typeface="Times New Roman" panose="02020603050405020304" pitchFamily="18" charset="0"/>
              </a:rPr>
              <a:t> </a:t>
            </a:r>
            <a:r>
              <a:rPr lang="fa-IR" sz="3000" dirty="0" smtClean="0">
                <a:cs typeface="B Nazanin" panose="00000400000000000000" pitchFamily="2" charset="-78"/>
              </a:rPr>
              <a:t>فقط هوای فاقد روغن پزشکی</a:t>
            </a:r>
          </a:p>
          <a:p>
            <a:pPr marL="91440" indent="0" algn="r" rtl="1">
              <a:buNone/>
            </a:pPr>
            <a:endParaRPr lang="fa-IR" sz="2800" b="1" dirty="0">
              <a:cs typeface="B Nazanin" panose="00000400000000000000" pitchFamily="2" charset="-78"/>
            </a:endParaRPr>
          </a:p>
          <a:p>
            <a:pPr algn="r" rtl="1"/>
            <a:r>
              <a:rPr lang="fa-IR" sz="3600" b="1" dirty="0" smtClean="0">
                <a:cs typeface="B Nazanin" panose="00000400000000000000" pitchFamily="2" charset="-78"/>
              </a:rPr>
              <a:t>منبع </a:t>
            </a:r>
            <a:r>
              <a:rPr lang="fa-IR" sz="3600" b="1" dirty="0">
                <a:cs typeface="B Nazanin" panose="00000400000000000000" pitchFamily="2" charset="-78"/>
              </a:rPr>
              <a:t>اکسیژن</a:t>
            </a:r>
            <a:endParaRPr lang="fa-IR" sz="2400" dirty="0">
              <a:cs typeface="B Nazanin" panose="00000400000000000000" pitchFamily="2" charset="-78"/>
            </a:endParaRPr>
          </a:p>
          <a:p>
            <a:pPr marL="91440" indent="0" algn="r" rtl="1">
              <a:lnSpc>
                <a:spcPct val="150000"/>
              </a:lnSpc>
              <a:buNone/>
            </a:pPr>
            <a:r>
              <a:rPr lang="ar-SA" sz="3000" dirty="0">
                <a:cs typeface="B Nazanin" panose="00000400000000000000" pitchFamily="2" charset="-78"/>
              </a:rPr>
              <a:t>محدوده فشار مجاز منبع </a:t>
            </a:r>
            <a:r>
              <a:rPr lang="ar-SA" sz="3000" dirty="0" smtClean="0">
                <a:cs typeface="B Nazanin" panose="00000400000000000000" pitchFamily="2" charset="-78"/>
              </a:rPr>
              <a:t>اکسيژن</a:t>
            </a:r>
            <a:r>
              <a:rPr lang="fa-IR" sz="3000" dirty="0" smtClean="0">
                <a:cs typeface="B Nazanin" panose="00000400000000000000" pitchFamily="2" charset="-78"/>
              </a:rPr>
              <a:t>:</a:t>
            </a:r>
            <a:r>
              <a:rPr lang="en-US" sz="2800" dirty="0">
                <a:latin typeface="Times New Roman" panose="02020603050405020304" pitchFamily="18" charset="0"/>
                <a:cs typeface="Times New Roman" panose="02020603050405020304" pitchFamily="18" charset="0"/>
              </a:rPr>
              <a:t>2.4-6 bar </a:t>
            </a:r>
            <a:r>
              <a:rPr lang="fa-IR" sz="2800" dirty="0">
                <a:latin typeface="Times New Roman" panose="02020603050405020304" pitchFamily="18" charset="0"/>
                <a:cs typeface="Times New Roman" panose="02020603050405020304" pitchFamily="18" charset="0"/>
              </a:rPr>
              <a:t> </a:t>
            </a:r>
            <a:r>
              <a:rPr lang="fa-IR" sz="3000" dirty="0">
                <a:cs typeface="B Nazanin" panose="00000400000000000000" pitchFamily="2" charset="-78"/>
              </a:rPr>
              <a:t>فقط اکسیژن </a:t>
            </a:r>
            <a:r>
              <a:rPr lang="fa-IR" sz="3000" dirty="0" smtClean="0">
                <a:cs typeface="B Nazanin" panose="00000400000000000000" pitchFamily="2" charset="-78"/>
              </a:rPr>
              <a:t>خالص پزشکی </a:t>
            </a:r>
          </a:p>
          <a:p>
            <a:pPr marL="91440" indent="0" algn="r" rtl="1">
              <a:lnSpc>
                <a:spcPct val="150000"/>
              </a:lnSpc>
              <a:buNone/>
            </a:pPr>
            <a:r>
              <a:rPr lang="fa-IR" sz="3000" dirty="0" smtClean="0">
                <a:cs typeface="B Nazanin" panose="00000400000000000000" pitchFamily="2" charset="-78"/>
              </a:rPr>
              <a:t>حصول اطمینان </a:t>
            </a:r>
            <a:r>
              <a:rPr lang="fa-IR" sz="3000" dirty="0">
                <a:cs typeface="B Nazanin" panose="00000400000000000000" pitchFamily="2" charset="-78"/>
              </a:rPr>
              <a:t>از فاقد روغن بودن منبع و لوله های منتقل کننده </a:t>
            </a:r>
            <a:r>
              <a:rPr lang="fa-IR" sz="3000" dirty="0" smtClean="0">
                <a:cs typeface="B Nazanin" panose="00000400000000000000" pitchFamily="2" charset="-78"/>
              </a:rPr>
              <a:t>اکسیژن</a:t>
            </a:r>
            <a:endParaRPr lang="fa-IR" sz="3000" dirty="0">
              <a:cs typeface="B Nazanin" panose="00000400000000000000" pitchFamily="2" charset="-78"/>
            </a:endParaRPr>
          </a:p>
          <a:p>
            <a:pPr marL="0" indent="0" algn="r" rtl="1">
              <a:lnSpc>
                <a:spcPct val="150000"/>
              </a:lnSpc>
              <a:spcBef>
                <a:spcPts val="0"/>
              </a:spcBef>
              <a:buNone/>
            </a:pPr>
            <a:endParaRPr lang="en-US" sz="2800" b="1" dirty="0" smtClean="0">
              <a:cs typeface="B Nazanin" panose="00000400000000000000" pitchFamily="2" charset="-78"/>
            </a:endParaRPr>
          </a:p>
          <a:p>
            <a:pPr marL="457200" lvl="1" indent="0" algn="r" rtl="1">
              <a:spcBef>
                <a:spcPts val="0"/>
              </a:spcBef>
              <a:buNone/>
            </a:pPr>
            <a:endParaRPr lang="fa-IR" sz="3200" dirty="0">
              <a:cs typeface="B Nazanin" panose="00000400000000000000" pitchFamily="2" charset="-78"/>
            </a:endParaRPr>
          </a:p>
          <a:p>
            <a:pPr marL="91440" indent="0" algn="r" rtl="1">
              <a:buNone/>
            </a:pPr>
            <a:endParaRPr lang="fa-IR" sz="3000" dirty="0">
              <a:cs typeface="B Nazanin" panose="00000400000000000000" pitchFamily="2" charset="-78"/>
            </a:endParaRPr>
          </a:p>
          <a:p>
            <a:pPr marL="457200" lvl="1" indent="0" algn="r" rtl="1">
              <a:buNone/>
            </a:pPr>
            <a:endParaRPr lang="fa-IR" sz="1800" dirty="0">
              <a:latin typeface="Times New Roman" panose="02020603050405020304" pitchFamily="18" charset="0"/>
              <a:cs typeface="Times New Roman" panose="02020603050405020304" pitchFamily="18" charset="0"/>
            </a:endParaRPr>
          </a:p>
          <a:p>
            <a:pPr algn="r" rtl="1"/>
            <a:endParaRPr lang="fa-IR" sz="2000" dirty="0" smtClean="0">
              <a:cs typeface="B Nazanin" panose="00000400000000000000" pitchFamily="2" charset="-78"/>
            </a:endParaRPr>
          </a:p>
          <a:p>
            <a:pPr marL="0" indent="0" algn="r" rtl="1">
              <a:buFont typeface="Wingdings 2"/>
              <a:buNone/>
            </a:pPr>
            <a:endParaRPr lang="en-US" sz="2000" dirty="0">
              <a:cs typeface="B Nazanin" panose="00000400000000000000" pitchFamily="2" charset="-78"/>
            </a:endParaRPr>
          </a:p>
        </p:txBody>
      </p:sp>
      <p:sp>
        <p:nvSpPr>
          <p:cNvPr id="7" name="Rectangle 6"/>
          <p:cNvSpPr/>
          <p:nvPr/>
        </p:nvSpPr>
        <p:spPr>
          <a:xfrm>
            <a:off x="3535848" y="228600"/>
            <a:ext cx="5248553" cy="707886"/>
          </a:xfrm>
          <a:prstGeom prst="rect">
            <a:avLst/>
          </a:prstGeom>
        </p:spPr>
        <p:txBody>
          <a:bodyPr wrap="none">
            <a:spAutoFit/>
          </a:bodyPr>
          <a:lstStyle/>
          <a:p>
            <a:pPr algn="r" rtl="1"/>
            <a:r>
              <a:rPr lang="fa-IR" sz="4000" dirty="0">
                <a:cs typeface="B Nazanin" panose="00000400000000000000" pitchFamily="2" charset="-78"/>
              </a:rPr>
              <a:t>آماده سازی و نحوه کار با دستگاه</a:t>
            </a:r>
          </a:p>
        </p:txBody>
      </p:sp>
    </p:spTree>
    <p:extLst>
      <p:ext uri="{BB962C8B-B14F-4D97-AF65-F5344CB8AC3E}">
        <p14:creationId xmlns:p14="http://schemas.microsoft.com/office/powerpoint/2010/main" val="54764549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N.rahmati.SAADATCO\Desktop\Untitled.png"/>
          <p:cNvPicPr/>
          <p:nvPr/>
        </p:nvPicPr>
        <p:blipFill>
          <a:blip r:embed="rId2" cstate="print"/>
          <a:srcRect/>
          <a:stretch>
            <a:fillRect/>
          </a:stretch>
        </p:blipFill>
        <p:spPr bwMode="auto">
          <a:xfrm>
            <a:off x="529651" y="1608786"/>
            <a:ext cx="8150592" cy="4655820"/>
          </a:xfrm>
          <a:prstGeom prst="rect">
            <a:avLst/>
          </a:prstGeom>
          <a:noFill/>
          <a:ln w="9525">
            <a:noFill/>
            <a:miter lim="800000"/>
            <a:headEnd/>
            <a:tailEnd/>
          </a:ln>
        </p:spPr>
      </p:pic>
      <p:sp>
        <p:nvSpPr>
          <p:cNvPr id="8" name="Oval 7"/>
          <p:cNvSpPr/>
          <p:nvPr/>
        </p:nvSpPr>
        <p:spPr>
          <a:xfrm>
            <a:off x="5029200" y="4123386"/>
            <a:ext cx="2209800" cy="1295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371600" y="433526"/>
            <a:ext cx="7552068" cy="707886"/>
          </a:xfrm>
          <a:prstGeom prst="rect">
            <a:avLst/>
          </a:prstGeom>
        </p:spPr>
        <p:txBody>
          <a:bodyPr wrap="none">
            <a:spAutoFit/>
          </a:bodyPr>
          <a:lstStyle/>
          <a:p>
            <a:pPr algn="r" rtl="1"/>
            <a:r>
              <a:rPr lang="en-US" sz="4000" dirty="0" smtClean="0">
                <a:latin typeface="Times New Roman" panose="02020603050405020304" pitchFamily="18" charset="0"/>
                <a:cs typeface="Times New Roman" panose="02020603050405020304" pitchFamily="18" charset="0"/>
              </a:rPr>
              <a:t>Exhalation Flow Sensor Calibration</a:t>
            </a:r>
            <a:endParaRPr lang="en-US" sz="4000" dirty="0">
              <a:latin typeface="Times New Roman" panose="02020603050405020304" pitchFamily="18" charset="0"/>
              <a:cs typeface="Times New Roman" panose="02020603050405020304" pitchFamily="18" charset="0"/>
            </a:endParaRPr>
          </a:p>
        </p:txBody>
      </p:sp>
      <p:cxnSp>
        <p:nvCxnSpPr>
          <p:cNvPr id="10" name="Straight Connector 9"/>
          <p:cNvCxnSpPr/>
          <p:nvPr/>
        </p:nvCxnSpPr>
        <p:spPr>
          <a:xfrm>
            <a:off x="1219200" y="1141412"/>
            <a:ext cx="7542663"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651" y="1600200"/>
            <a:ext cx="8150592" cy="4664406"/>
          </a:xfrm>
          <a:prstGeom prst="rect">
            <a:avLst/>
          </a:prstGeom>
        </p:spPr>
      </p:pic>
    </p:spTree>
    <p:extLst>
      <p:ext uri="{BB962C8B-B14F-4D97-AF65-F5344CB8AC3E}">
        <p14:creationId xmlns:p14="http://schemas.microsoft.com/office/powerpoint/2010/main" val="132343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457200" y="1143000"/>
            <a:ext cx="8229600" cy="5410200"/>
          </a:xfrm>
        </p:spPr>
        <p:txBody>
          <a:bodyPr>
            <a:noAutofit/>
          </a:bodyPr>
          <a:lstStyle/>
          <a:p>
            <a:pPr algn="r" rtl="1">
              <a:lnSpc>
                <a:spcPct val="150000"/>
              </a:lnSpc>
            </a:pPr>
            <a:r>
              <a:rPr lang="fa-IR" sz="3200" dirty="0" smtClean="0">
                <a:cs typeface="B Nazanin" panose="00000400000000000000" pitchFamily="2" charset="-78"/>
              </a:rPr>
              <a:t>اطمینان از خاموش بودن و جدا بودن دستگاه از برق شهر</a:t>
            </a:r>
          </a:p>
          <a:p>
            <a:pPr algn="r" rtl="1">
              <a:lnSpc>
                <a:spcPct val="150000"/>
              </a:lnSpc>
            </a:pPr>
            <a:r>
              <a:rPr lang="fa-IR" sz="3200" dirty="0" smtClean="0">
                <a:cs typeface="B Nazanin" panose="00000400000000000000" pitchFamily="2" charset="-78"/>
              </a:rPr>
              <a:t>تمیز کردن سطح خارجی دستگاه پس از هر</a:t>
            </a:r>
            <a:r>
              <a:rPr lang="en-US" sz="3200" dirty="0" smtClean="0">
                <a:cs typeface="B Nazanin" panose="00000400000000000000" pitchFamily="2" charset="-78"/>
              </a:rPr>
              <a:t> </a:t>
            </a:r>
            <a:r>
              <a:rPr lang="fa-IR" sz="3200" dirty="0" smtClean="0">
                <a:cs typeface="B Nazanin" panose="00000400000000000000" pitchFamily="2" charset="-78"/>
              </a:rPr>
              <a:t>بار استفاده</a:t>
            </a:r>
          </a:p>
          <a:p>
            <a:pPr algn="r" rtl="1">
              <a:lnSpc>
                <a:spcPct val="150000"/>
              </a:lnSpc>
            </a:pPr>
            <a:r>
              <a:rPr lang="fa-IR" sz="3200" dirty="0" smtClean="0">
                <a:cs typeface="B Nazanin" panose="00000400000000000000" pitchFamily="2" charset="-78"/>
              </a:rPr>
              <a:t>عدم استفاده از مواد شوینده دارای آمونیاک یا استون</a:t>
            </a:r>
          </a:p>
          <a:p>
            <a:pPr algn="r" rtl="1">
              <a:lnSpc>
                <a:spcPct val="150000"/>
              </a:lnSpc>
            </a:pPr>
            <a:r>
              <a:rPr lang="fa-IR" sz="3200" dirty="0" smtClean="0">
                <a:cs typeface="B Nazanin" panose="00000400000000000000" pitchFamily="2" charset="-78"/>
              </a:rPr>
              <a:t>عدم استفاده از وسایل زبر مانند پارچه فلزی و سیم ظرفشویی</a:t>
            </a:r>
          </a:p>
          <a:p>
            <a:pPr algn="r" rtl="1">
              <a:lnSpc>
                <a:spcPct val="150000"/>
              </a:lnSpc>
            </a:pPr>
            <a:r>
              <a:rPr lang="fa-IR" sz="3200" dirty="0" smtClean="0">
                <a:cs typeface="B Nazanin" panose="00000400000000000000" pitchFamily="2" charset="-78"/>
              </a:rPr>
              <a:t>اطمینان از عدم نفوذ مواد شوینده به داخل دستگاه</a:t>
            </a:r>
          </a:p>
          <a:p>
            <a:pPr algn="r" rtl="1">
              <a:lnSpc>
                <a:spcPct val="150000"/>
              </a:lnSpc>
            </a:pPr>
            <a:r>
              <a:rPr lang="fa-IR" sz="3200" dirty="0" smtClean="0">
                <a:cs typeface="B Nazanin" panose="00000400000000000000" pitchFamily="2" charset="-78"/>
              </a:rPr>
              <a:t>خشک کردن باقی مانده مواد شوینده</a:t>
            </a:r>
          </a:p>
          <a:p>
            <a:pPr algn="r" rtl="1"/>
            <a:endParaRPr lang="en-US" sz="2800" dirty="0">
              <a:cs typeface="B Nazanin" panose="00000400000000000000" pitchFamily="2" charset="-78"/>
            </a:endParaRPr>
          </a:p>
        </p:txBody>
      </p:sp>
      <p:cxnSp>
        <p:nvCxnSpPr>
          <p:cNvPr id="10" name="Straight Connector 9"/>
          <p:cNvCxnSpPr/>
          <p:nvPr/>
        </p:nvCxnSpPr>
        <p:spPr>
          <a:xfrm>
            <a:off x="2361063" y="902732"/>
            <a:ext cx="6400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181767" y="228600"/>
            <a:ext cx="5505033" cy="707886"/>
          </a:xfrm>
          <a:prstGeom prst="rect">
            <a:avLst/>
          </a:prstGeom>
        </p:spPr>
        <p:txBody>
          <a:bodyPr wrap="none">
            <a:spAutoFit/>
          </a:bodyPr>
          <a:lstStyle/>
          <a:p>
            <a:pPr algn="r" rtl="1"/>
            <a:r>
              <a:rPr lang="fa-IR" sz="4000" dirty="0" smtClean="0">
                <a:cs typeface="B Nazanin" panose="00000400000000000000" pitchFamily="2" charset="-78"/>
              </a:rPr>
              <a:t>نکات مربوط به تمیز کردن دستگاه</a:t>
            </a:r>
            <a:endParaRPr lang="en-US" sz="4000" dirty="0">
              <a:cs typeface="B Nazanin" panose="00000400000000000000" pitchFamily="2" charset="-78"/>
            </a:endParaRPr>
          </a:p>
        </p:txBody>
      </p:sp>
    </p:spTree>
    <p:extLst>
      <p:ext uri="{BB962C8B-B14F-4D97-AF65-F5344CB8AC3E}">
        <p14:creationId xmlns:p14="http://schemas.microsoft.com/office/powerpoint/2010/main" val="168764624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17068" y="152400"/>
            <a:ext cx="4169732" cy="707886"/>
          </a:xfrm>
          <a:prstGeom prst="rect">
            <a:avLst/>
          </a:prstGeom>
        </p:spPr>
        <p:txBody>
          <a:bodyPr wrap="none">
            <a:spAutoFit/>
          </a:bodyPr>
          <a:lstStyle/>
          <a:p>
            <a:pPr algn="r" rtl="1"/>
            <a:r>
              <a:rPr lang="fa-IR" sz="4000" dirty="0" smtClean="0">
                <a:cs typeface="B Nazanin" pitchFamily="2" charset="-78"/>
              </a:rPr>
              <a:t>ضدعفونی و استریل کردن</a:t>
            </a:r>
            <a:endParaRPr lang="en-US" sz="4000" dirty="0"/>
          </a:p>
        </p:txBody>
      </p:sp>
      <p:graphicFrame>
        <p:nvGraphicFramePr>
          <p:cNvPr id="6" name="Table 5"/>
          <p:cNvGraphicFramePr>
            <a:graphicFrameLocks noGrp="1"/>
          </p:cNvGraphicFramePr>
          <p:nvPr>
            <p:extLst>
              <p:ext uri="{D42A27DB-BD31-4B8C-83A1-F6EECF244321}">
                <p14:modId xmlns:p14="http://schemas.microsoft.com/office/powerpoint/2010/main" val="1714929371"/>
              </p:ext>
            </p:extLst>
          </p:nvPr>
        </p:nvGraphicFramePr>
        <p:xfrm>
          <a:off x="241605" y="990600"/>
          <a:ext cx="8521395" cy="5353671"/>
        </p:xfrm>
        <a:graphic>
          <a:graphicData uri="http://schemas.openxmlformats.org/drawingml/2006/table">
            <a:tbl>
              <a:tblPr rtl="1" firstRow="1" firstCol="1" bandRow="1">
                <a:tableStyleId>{5C22544A-7EE6-4342-B048-85BDC9FD1C3A}</a:tableStyleId>
              </a:tblPr>
              <a:tblGrid>
                <a:gridCol w="2360022">
                  <a:extLst>
                    <a:ext uri="{9D8B030D-6E8A-4147-A177-3AD203B41FA5}">
                      <a16:colId xmlns:a16="http://schemas.microsoft.com/office/drawing/2014/main" val="20000"/>
                    </a:ext>
                  </a:extLst>
                </a:gridCol>
                <a:gridCol w="1240972">
                  <a:extLst>
                    <a:ext uri="{9D8B030D-6E8A-4147-A177-3AD203B41FA5}">
                      <a16:colId xmlns:a16="http://schemas.microsoft.com/office/drawing/2014/main" val="20001"/>
                    </a:ext>
                  </a:extLst>
                </a:gridCol>
                <a:gridCol w="1313107">
                  <a:extLst>
                    <a:ext uri="{9D8B030D-6E8A-4147-A177-3AD203B41FA5}">
                      <a16:colId xmlns:a16="http://schemas.microsoft.com/office/drawing/2014/main" val="509828983"/>
                    </a:ext>
                  </a:extLst>
                </a:gridCol>
                <a:gridCol w="139047">
                  <a:extLst>
                    <a:ext uri="{9D8B030D-6E8A-4147-A177-3AD203B41FA5}">
                      <a16:colId xmlns:a16="http://schemas.microsoft.com/office/drawing/2014/main" val="20003"/>
                    </a:ext>
                  </a:extLst>
                </a:gridCol>
                <a:gridCol w="1725467">
                  <a:extLst>
                    <a:ext uri="{9D8B030D-6E8A-4147-A177-3AD203B41FA5}">
                      <a16:colId xmlns:a16="http://schemas.microsoft.com/office/drawing/2014/main" val="3821212471"/>
                    </a:ext>
                  </a:extLst>
                </a:gridCol>
                <a:gridCol w="101157">
                  <a:extLst>
                    <a:ext uri="{9D8B030D-6E8A-4147-A177-3AD203B41FA5}">
                      <a16:colId xmlns:a16="http://schemas.microsoft.com/office/drawing/2014/main" val="20004"/>
                    </a:ext>
                  </a:extLst>
                </a:gridCol>
                <a:gridCol w="1641623">
                  <a:extLst>
                    <a:ext uri="{9D8B030D-6E8A-4147-A177-3AD203B41FA5}">
                      <a16:colId xmlns:a16="http://schemas.microsoft.com/office/drawing/2014/main" val="2229799056"/>
                    </a:ext>
                  </a:extLst>
                </a:gridCol>
              </a:tblGrid>
              <a:tr h="697449">
                <a:tc>
                  <a:txBody>
                    <a:bodyPr/>
                    <a:lstStyle/>
                    <a:p>
                      <a:pPr marL="0" marR="0" algn="ctr" rtl="1">
                        <a:lnSpc>
                          <a:spcPct val="115000"/>
                        </a:lnSpc>
                        <a:spcBef>
                          <a:spcPts val="0"/>
                        </a:spcBef>
                        <a:spcAft>
                          <a:spcPts val="1000"/>
                        </a:spcAft>
                      </a:pPr>
                      <a:r>
                        <a:rPr lang="fa-IR" sz="2000" dirty="0">
                          <a:effectLst/>
                          <a:cs typeface="B Nazanin" panose="00000400000000000000" pitchFamily="2" charset="-78"/>
                        </a:rPr>
                        <a:t>بخش هاي مختلف دستگاه</a:t>
                      </a:r>
                      <a:endParaRPr lang="en-US" sz="20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tc>
                  <a:txBody>
                    <a:bodyPr/>
                    <a:lstStyle/>
                    <a:p>
                      <a:pPr marL="0" marR="0" algn="ctr" rtl="1">
                        <a:lnSpc>
                          <a:spcPct val="115000"/>
                        </a:lnSpc>
                        <a:spcBef>
                          <a:spcPts val="0"/>
                        </a:spcBef>
                        <a:spcAft>
                          <a:spcPts val="1000"/>
                        </a:spcAft>
                      </a:pPr>
                      <a:r>
                        <a:rPr lang="fa-IR" sz="2000" dirty="0">
                          <a:effectLst/>
                          <a:cs typeface="B Nazanin" panose="00000400000000000000" pitchFamily="2" charset="-78"/>
                        </a:rPr>
                        <a:t>يکبار </a:t>
                      </a:r>
                      <a:r>
                        <a:rPr lang="fa-IR" sz="2000" dirty="0" smtClean="0">
                          <a:effectLst/>
                          <a:cs typeface="B Nazanin" panose="00000400000000000000" pitchFamily="2" charset="-78"/>
                        </a:rPr>
                        <a:t>مصرف</a:t>
                      </a:r>
                      <a:r>
                        <a:rPr lang="en-US" sz="2000" baseline="30000" dirty="0" smtClean="0">
                          <a:effectLst/>
                          <a:cs typeface="B Nazanin" panose="00000400000000000000" pitchFamily="2" charset="-78"/>
                        </a:rPr>
                        <a:t>1</a:t>
                      </a:r>
                      <a:endParaRPr lang="en-US" sz="2000" baseline="300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tc gridSpan="2">
                  <a:txBody>
                    <a:bodyPr/>
                    <a:lstStyle/>
                    <a:p>
                      <a:pPr marL="0" marR="0" algn="ctr" rtl="1">
                        <a:lnSpc>
                          <a:spcPct val="115000"/>
                        </a:lnSpc>
                        <a:spcBef>
                          <a:spcPts val="0"/>
                        </a:spcBef>
                        <a:spcAft>
                          <a:spcPts val="1000"/>
                        </a:spcAft>
                      </a:pPr>
                      <a:r>
                        <a:rPr lang="fa-IR" sz="2000" dirty="0" smtClean="0">
                          <a:effectLst/>
                          <a:latin typeface="Times New Roman" panose="02020603050405020304" pitchFamily="18" charset="0"/>
                          <a:ea typeface="Times New Roman" panose="02020603050405020304" pitchFamily="18" charset="0"/>
                          <a:cs typeface="B Nazanin" panose="00000400000000000000" pitchFamily="2" charset="-78"/>
                        </a:rPr>
                        <a:t>تمیز</a:t>
                      </a:r>
                      <a:r>
                        <a:rPr lang="fa-IR" sz="2000" baseline="0" dirty="0" smtClean="0">
                          <a:effectLst/>
                          <a:latin typeface="Times New Roman" panose="02020603050405020304" pitchFamily="18" charset="0"/>
                          <a:ea typeface="Times New Roman" panose="02020603050405020304" pitchFamily="18" charset="0"/>
                          <a:cs typeface="B Nazanin" panose="00000400000000000000" pitchFamily="2" charset="-78"/>
                        </a:rPr>
                        <a:t> کردن</a:t>
                      </a:r>
                      <a:endParaRPr lang="en-US" sz="20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tc hMerge="1">
                  <a:txBody>
                    <a:bodyPr/>
                    <a:lstStyle/>
                    <a:p>
                      <a:pPr marL="0" marR="0" algn="ctr" rtl="1">
                        <a:lnSpc>
                          <a:spcPct val="115000"/>
                        </a:lnSpc>
                        <a:spcBef>
                          <a:spcPts val="0"/>
                        </a:spcBef>
                        <a:spcAft>
                          <a:spcPts val="1000"/>
                        </a:spcAft>
                      </a:pPr>
                      <a:endParaRPr lang="en-US" sz="20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tc gridSpan="2">
                  <a:txBody>
                    <a:bodyPr/>
                    <a:lstStyle/>
                    <a:p>
                      <a:pPr marL="0" marR="0" algn="ctr" rtl="1">
                        <a:lnSpc>
                          <a:spcPct val="115000"/>
                        </a:lnSpc>
                        <a:spcBef>
                          <a:spcPts val="0"/>
                        </a:spcBef>
                        <a:spcAft>
                          <a:spcPts val="1000"/>
                        </a:spcAft>
                      </a:pPr>
                      <a:r>
                        <a:rPr lang="fa-IR" sz="2000" dirty="0">
                          <a:effectLst/>
                          <a:cs typeface="B Nazanin" panose="00000400000000000000" pitchFamily="2" charset="-78"/>
                        </a:rPr>
                        <a:t>ضدعفوني کردن</a:t>
                      </a:r>
                      <a:endParaRPr lang="en-US" sz="20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tc hMerge="1">
                  <a:txBody>
                    <a:bodyPr/>
                    <a:lstStyle/>
                    <a:p>
                      <a:pPr marL="0" marR="0" algn="ctr" rtl="1">
                        <a:lnSpc>
                          <a:spcPct val="115000"/>
                        </a:lnSpc>
                        <a:spcBef>
                          <a:spcPts val="0"/>
                        </a:spcBef>
                        <a:spcAft>
                          <a:spcPts val="1000"/>
                        </a:spcAft>
                      </a:pPr>
                      <a:endParaRPr lang="en-US" sz="20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tc>
                  <a:txBody>
                    <a:bodyPr/>
                    <a:lstStyle/>
                    <a:p>
                      <a:pPr marL="0" marR="0" algn="ctr" rtl="1">
                        <a:lnSpc>
                          <a:spcPct val="115000"/>
                        </a:lnSpc>
                        <a:spcBef>
                          <a:spcPts val="0"/>
                        </a:spcBef>
                        <a:spcAft>
                          <a:spcPts val="1000"/>
                        </a:spcAft>
                      </a:pPr>
                      <a:r>
                        <a:rPr lang="fa-IR" sz="2000" dirty="0">
                          <a:effectLst/>
                          <a:cs typeface="B Nazanin" panose="00000400000000000000" pitchFamily="2" charset="-78"/>
                        </a:rPr>
                        <a:t>استريل کردن</a:t>
                      </a:r>
                      <a:endParaRPr lang="en-US" sz="20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extLst>
                  <a:ext uri="{0D108BD9-81ED-4DB2-BD59-A6C34878D82A}">
                    <a16:rowId xmlns:a16="http://schemas.microsoft.com/office/drawing/2014/main" val="10000"/>
                  </a:ext>
                </a:extLst>
              </a:tr>
              <a:tr h="822960">
                <a:tc>
                  <a:txBody>
                    <a:bodyPr/>
                    <a:lstStyle/>
                    <a:p>
                      <a:pPr marL="0" marR="0" algn="ctr" rtl="1">
                        <a:lnSpc>
                          <a:spcPct val="115000"/>
                        </a:lnSpc>
                        <a:spcBef>
                          <a:spcPts val="0"/>
                        </a:spcBef>
                        <a:spcAft>
                          <a:spcPts val="1000"/>
                        </a:spcAft>
                      </a:pPr>
                      <a:r>
                        <a:rPr lang="fa-IR" sz="2000" dirty="0" smtClean="0">
                          <a:effectLst/>
                          <a:cs typeface="B Nazanin" panose="00000400000000000000" pitchFamily="2" charset="-78"/>
                        </a:rPr>
                        <a:t>صفحه نمایش ونتیلاتور</a:t>
                      </a:r>
                      <a:endParaRPr lang="en-US" sz="20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tc>
                  <a:txBody>
                    <a:bodyPr/>
                    <a:lstStyle/>
                    <a:p>
                      <a:pPr marL="0" marR="0" algn="ctr" rtl="1">
                        <a:lnSpc>
                          <a:spcPct val="115000"/>
                        </a:lnSpc>
                        <a:spcBef>
                          <a:spcPts val="0"/>
                        </a:spcBef>
                        <a:spcAft>
                          <a:spcPts val="1000"/>
                        </a:spcAft>
                      </a:pPr>
                      <a:r>
                        <a:rPr lang="fa-IR" sz="2000" dirty="0" smtClean="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0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solidFill>
                      <a:schemeClr val="accent1">
                        <a:lumMod val="20000"/>
                        <a:lumOff val="80000"/>
                      </a:schemeClr>
                    </a:solidFill>
                  </a:tcPr>
                </a:tc>
                <a:tc rowSpan="5" gridSpan="2">
                  <a:txBody>
                    <a:bodyPr/>
                    <a:lstStyle/>
                    <a:p>
                      <a:pPr marL="0" marR="0" algn="ctr" rtl="1">
                        <a:lnSpc>
                          <a:spcPct val="115000"/>
                        </a:lnSpc>
                        <a:spcBef>
                          <a:spcPts val="0"/>
                        </a:spcBef>
                        <a:spcAft>
                          <a:spcPts val="1000"/>
                        </a:spcAft>
                      </a:pPr>
                      <a:r>
                        <a:rPr lang="fa-IR" sz="2000" dirty="0" smtClean="0">
                          <a:effectLst/>
                          <a:latin typeface="Times New Roman" panose="02020603050405020304" pitchFamily="18" charset="0"/>
                          <a:ea typeface="Times New Roman" panose="02020603050405020304" pitchFamily="18" charset="0"/>
                          <a:cs typeface="B Nazanin" panose="00000400000000000000" pitchFamily="2" charset="-78"/>
                        </a:rPr>
                        <a:t>با استفاده از آب و صابون</a:t>
                      </a:r>
                      <a:endParaRPr lang="en-US" sz="20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solidFill>
                      <a:schemeClr val="accent1">
                        <a:lumMod val="20000"/>
                        <a:lumOff val="80000"/>
                      </a:schemeClr>
                    </a:solidFill>
                  </a:tcPr>
                </a:tc>
                <a:tc rowSpan="5" hMerge="1">
                  <a:txBody>
                    <a:bodyPr/>
                    <a:lstStyle/>
                    <a:p>
                      <a:pPr marL="0" marR="0" algn="ctr" rtl="1">
                        <a:lnSpc>
                          <a:spcPct val="115000"/>
                        </a:lnSpc>
                        <a:spcBef>
                          <a:spcPts val="0"/>
                        </a:spcBef>
                        <a:spcAft>
                          <a:spcPts val="0"/>
                        </a:spcAft>
                      </a:pPr>
                      <a:endParaRPr kumimoji="0" lang="en-US" sz="2000" kern="1200" dirty="0">
                        <a:solidFill>
                          <a:schemeClr val="dk1"/>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solidFill>
                      <a:schemeClr val="accent1">
                        <a:lumMod val="20000"/>
                        <a:lumOff val="80000"/>
                      </a:schemeClr>
                    </a:solidFill>
                  </a:tcPr>
                </a:tc>
                <a:tc gridSpan="2">
                  <a:txBody>
                    <a:bodyPr/>
                    <a:lstStyle/>
                    <a:p>
                      <a:pPr marL="0" marR="0" algn="ctr" rtl="1">
                        <a:lnSpc>
                          <a:spcPct val="115000"/>
                        </a:lnSpc>
                        <a:spcBef>
                          <a:spcPts val="0"/>
                        </a:spcBef>
                        <a:spcAft>
                          <a:spcPts val="0"/>
                        </a:spcAft>
                      </a:pPr>
                      <a:r>
                        <a:rPr kumimoji="0" lang="fa-IR" sz="2000" kern="1200" dirty="0">
                          <a:solidFill>
                            <a:schemeClr val="dk1"/>
                          </a:solidFill>
                          <a:effectLst/>
                          <a:latin typeface="Times New Roman" panose="02020603050405020304" pitchFamily="18" charset="0"/>
                          <a:ea typeface="Times New Roman" panose="02020603050405020304" pitchFamily="18" charset="0"/>
                          <a:cs typeface="B Nazanin" panose="00000400000000000000" pitchFamily="2" charset="-78"/>
                        </a:rPr>
                        <a:t>با استفاده از اتانول</a:t>
                      </a:r>
                      <a:endParaRPr kumimoji="0" lang="en-US" sz="2000" kern="1200" dirty="0">
                        <a:solidFill>
                          <a:schemeClr val="dk1"/>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solidFill>
                      <a:schemeClr val="accent1">
                        <a:lumMod val="20000"/>
                        <a:lumOff val="80000"/>
                      </a:schemeClr>
                    </a:solidFill>
                  </a:tcPr>
                </a:tc>
                <a:tc hMerge="1">
                  <a:txBody>
                    <a:bodyPr/>
                    <a:lstStyle/>
                    <a:p>
                      <a:pPr marL="0" marR="0" algn="ctr" rtl="1">
                        <a:lnSpc>
                          <a:spcPct val="115000"/>
                        </a:lnSpc>
                        <a:spcBef>
                          <a:spcPts val="0"/>
                        </a:spcBef>
                        <a:spcAft>
                          <a:spcPts val="0"/>
                        </a:spcAft>
                      </a:pPr>
                      <a:endParaRPr kumimoji="0" lang="en-US" sz="2000" kern="1200">
                        <a:solidFill>
                          <a:schemeClr val="dk1"/>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solidFill>
                      <a:schemeClr val="accent1">
                        <a:lumMod val="20000"/>
                        <a:lumOff val="80000"/>
                      </a:schemeClr>
                    </a:solidFill>
                  </a:tcPr>
                </a:tc>
                <a:tc>
                  <a:txBody>
                    <a:bodyPr/>
                    <a:lstStyle/>
                    <a:p>
                      <a:pPr marL="0" marR="0" algn="ctr" rtl="1">
                        <a:lnSpc>
                          <a:spcPct val="115000"/>
                        </a:lnSpc>
                        <a:spcBef>
                          <a:spcPts val="0"/>
                        </a:spcBef>
                        <a:spcAft>
                          <a:spcPts val="0"/>
                        </a:spcAft>
                      </a:pPr>
                      <a:r>
                        <a:rPr kumimoji="0" lang="fa-IR" sz="2000" kern="1200">
                          <a:solidFill>
                            <a:schemeClr val="dk1"/>
                          </a:solidFill>
                          <a:effectLst/>
                          <a:latin typeface="Times New Roman" panose="02020603050405020304" pitchFamily="18" charset="0"/>
                          <a:ea typeface="Times New Roman" panose="02020603050405020304" pitchFamily="18" charset="0"/>
                          <a:cs typeface="B Nazanin" panose="00000400000000000000" pitchFamily="2" charset="-78"/>
                        </a:rPr>
                        <a:t>-</a:t>
                      </a:r>
                      <a:endParaRPr kumimoji="0" lang="en-US" sz="2000" kern="1200">
                        <a:solidFill>
                          <a:schemeClr val="dk1"/>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10001"/>
                  </a:ext>
                </a:extLst>
              </a:tr>
              <a:tr h="487564">
                <a:tc>
                  <a:txBody>
                    <a:bodyPr/>
                    <a:lstStyle/>
                    <a:p>
                      <a:pPr marL="0" marR="0" algn="ctr" rtl="1">
                        <a:lnSpc>
                          <a:spcPct val="115000"/>
                        </a:lnSpc>
                        <a:spcBef>
                          <a:spcPts val="0"/>
                        </a:spcBef>
                        <a:spcAft>
                          <a:spcPts val="1000"/>
                        </a:spcAft>
                      </a:pPr>
                      <a:r>
                        <a:rPr kumimoji="0" lang="ar-SA" sz="1800" b="1" kern="1200" dirty="0" smtClean="0">
                          <a:solidFill>
                            <a:schemeClr val="lt1"/>
                          </a:solidFill>
                          <a:effectLst/>
                          <a:latin typeface="+mn-lt"/>
                          <a:ea typeface="+mn-ea"/>
                          <a:cs typeface="B Nazanin" panose="00000400000000000000" pitchFamily="2" charset="-78"/>
                        </a:rPr>
                        <a:t>سطوح خارجی ونتيلاتور، نگهداره لوله­های تنفسی، ترالی</a:t>
                      </a:r>
                      <a:endParaRPr lang="en-US" sz="20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tc rowSpan="2">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fa-IR"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B Nazanin" panose="00000400000000000000" pitchFamily="2" charset="-78"/>
                        </a:rPr>
                        <a:t>-</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solidFill>
                      <a:schemeClr val="accent1">
                        <a:lumMod val="20000"/>
                        <a:lumOff val="80000"/>
                      </a:schemeClr>
                    </a:solidFill>
                  </a:tcPr>
                </a:tc>
                <a:tc gridSpan="2" vMerge="1">
                  <a:txBody>
                    <a:bodyPr/>
                    <a:lstStyle/>
                    <a:p>
                      <a:pPr marL="0" marR="0" algn="ctr" rtl="1">
                        <a:lnSpc>
                          <a:spcPct val="115000"/>
                        </a:lnSpc>
                        <a:spcBef>
                          <a:spcPts val="0"/>
                        </a:spcBef>
                        <a:spcAft>
                          <a:spcPts val="1000"/>
                        </a:spcAft>
                      </a:pPr>
                      <a:endParaRPr lang="en-US" sz="20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solidFill>
                      <a:schemeClr val="accent1">
                        <a:lumMod val="20000"/>
                        <a:lumOff val="80000"/>
                      </a:schemeClr>
                    </a:solidFill>
                  </a:tcPr>
                </a:tc>
                <a:tc hMerge="1" vMerge="1">
                  <a:txBody>
                    <a:bodyPr/>
                    <a:lstStyle/>
                    <a:p>
                      <a:pPr marL="0" marR="0" algn="ctr" rtl="1">
                        <a:lnSpc>
                          <a:spcPct val="115000"/>
                        </a:lnSpc>
                        <a:spcBef>
                          <a:spcPts val="0"/>
                        </a:spcBef>
                        <a:spcAft>
                          <a:spcPts val="0"/>
                        </a:spcAft>
                      </a:pPr>
                      <a:endParaRPr kumimoji="0" lang="en-US" sz="2000" kern="1200" dirty="0">
                        <a:solidFill>
                          <a:schemeClr val="dk1"/>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solidFill>
                      <a:schemeClr val="accent1">
                        <a:lumMod val="20000"/>
                        <a:lumOff val="80000"/>
                      </a:schemeClr>
                    </a:solidFill>
                  </a:tcPr>
                </a:tc>
                <a:tc rowSpan="2" gridSpan="2">
                  <a:txBody>
                    <a:bodyPr/>
                    <a:lstStyle/>
                    <a:p>
                      <a:pPr marL="0" marR="0" algn="ctr" rtl="1">
                        <a:lnSpc>
                          <a:spcPct val="115000"/>
                        </a:lnSpc>
                        <a:spcBef>
                          <a:spcPts val="0"/>
                        </a:spcBef>
                        <a:spcAft>
                          <a:spcPts val="0"/>
                        </a:spcAft>
                      </a:pPr>
                      <a:r>
                        <a:rPr kumimoji="0" lang="fa-IR" sz="2000" kern="1200" dirty="0">
                          <a:solidFill>
                            <a:schemeClr val="dk1"/>
                          </a:solidFill>
                          <a:effectLst/>
                          <a:latin typeface="Times New Roman" panose="02020603050405020304" pitchFamily="18" charset="0"/>
                          <a:ea typeface="Times New Roman" panose="02020603050405020304" pitchFamily="18" charset="0"/>
                          <a:cs typeface="B Nazanin" panose="00000400000000000000" pitchFamily="2" charset="-78"/>
                        </a:rPr>
                        <a:t>با استفاده از ايزوپروپيل الکل</a:t>
                      </a:r>
                      <a:endParaRPr kumimoji="0" lang="en-US" sz="2000" kern="1200" dirty="0">
                        <a:solidFill>
                          <a:schemeClr val="dk1"/>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solidFill>
                      <a:schemeClr val="accent1">
                        <a:lumMod val="20000"/>
                        <a:lumOff val="80000"/>
                      </a:schemeClr>
                    </a:solidFill>
                  </a:tcPr>
                </a:tc>
                <a:tc rowSpan="2" hMerge="1">
                  <a:txBody>
                    <a:bodyPr/>
                    <a:lstStyle/>
                    <a:p>
                      <a:pPr marL="0" marR="0" algn="ctr" rtl="1">
                        <a:lnSpc>
                          <a:spcPct val="115000"/>
                        </a:lnSpc>
                        <a:spcBef>
                          <a:spcPts val="0"/>
                        </a:spcBef>
                        <a:spcAft>
                          <a:spcPts val="0"/>
                        </a:spcAft>
                      </a:pPr>
                      <a:endParaRPr kumimoji="0" lang="en-US" sz="2000" kern="1200">
                        <a:solidFill>
                          <a:schemeClr val="dk1"/>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solidFill>
                      <a:schemeClr val="accent1">
                        <a:lumMod val="20000"/>
                        <a:lumOff val="80000"/>
                      </a:schemeClr>
                    </a:solidFill>
                  </a:tcPr>
                </a:tc>
                <a:tc rowSpan="2">
                  <a:txBody>
                    <a:bodyPr/>
                    <a:lstStyle/>
                    <a:p>
                      <a:pPr marL="0" marR="0" algn="ctr" rtl="1">
                        <a:lnSpc>
                          <a:spcPct val="115000"/>
                        </a:lnSpc>
                        <a:spcBef>
                          <a:spcPts val="0"/>
                        </a:spcBef>
                        <a:spcAft>
                          <a:spcPts val="0"/>
                        </a:spcAft>
                      </a:pPr>
                      <a:r>
                        <a:rPr kumimoji="0" lang="fa-IR" sz="2000" kern="1200">
                          <a:solidFill>
                            <a:schemeClr val="dk1"/>
                          </a:solidFill>
                          <a:effectLst/>
                          <a:latin typeface="Times New Roman" panose="02020603050405020304" pitchFamily="18" charset="0"/>
                          <a:ea typeface="Times New Roman" panose="02020603050405020304" pitchFamily="18" charset="0"/>
                          <a:cs typeface="B Nazanin" panose="00000400000000000000" pitchFamily="2" charset="-78"/>
                        </a:rPr>
                        <a:t>-</a:t>
                      </a:r>
                      <a:endParaRPr kumimoji="0" lang="en-US" sz="2000" kern="1200">
                        <a:solidFill>
                          <a:schemeClr val="dk1"/>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10002"/>
                  </a:ext>
                </a:extLst>
              </a:tr>
              <a:tr h="487564">
                <a:tc>
                  <a:txBody>
                    <a:bodyPr/>
                    <a:lstStyle/>
                    <a:p>
                      <a:pPr marL="0" marR="0" algn="ctr" rtl="1">
                        <a:lnSpc>
                          <a:spcPct val="115000"/>
                        </a:lnSpc>
                        <a:spcBef>
                          <a:spcPts val="0"/>
                        </a:spcBef>
                        <a:spcAft>
                          <a:spcPts val="1000"/>
                        </a:spcAft>
                      </a:pPr>
                      <a:r>
                        <a:rPr lang="fa-IR" sz="2000" dirty="0" smtClean="0">
                          <a:effectLst/>
                          <a:cs typeface="B Nazanin" panose="00000400000000000000" pitchFamily="2" charset="-78"/>
                        </a:rPr>
                        <a:t>کمپرسور هوا</a:t>
                      </a:r>
                      <a:endParaRPr lang="en-US" sz="20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tc vMerge="1">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solidFill>
                      <a:schemeClr val="accent1">
                        <a:lumMod val="20000"/>
                        <a:lumOff val="80000"/>
                      </a:schemeClr>
                    </a:solidFill>
                  </a:tcPr>
                </a:tc>
                <a:tc gridSpan="2" vMerge="1">
                  <a:txBody>
                    <a:bodyPr/>
                    <a:lstStyle/>
                    <a:p>
                      <a:pPr marL="0" marR="0" algn="ctr" rtl="1">
                        <a:lnSpc>
                          <a:spcPct val="115000"/>
                        </a:lnSpc>
                        <a:spcBef>
                          <a:spcPts val="0"/>
                        </a:spcBef>
                        <a:spcAft>
                          <a:spcPts val="1000"/>
                        </a:spcAft>
                      </a:pPr>
                      <a:endParaRPr lang="en-US" sz="20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solidFill>
                      <a:schemeClr val="accent1">
                        <a:lumMod val="20000"/>
                        <a:lumOff val="80000"/>
                      </a:schemeClr>
                    </a:solidFill>
                  </a:tcPr>
                </a:tc>
                <a:tc hMerge="1" vMerge="1">
                  <a:txBody>
                    <a:bodyPr/>
                    <a:lstStyle/>
                    <a:p>
                      <a:endParaRPr lang="en-US"/>
                    </a:p>
                  </a:txBody>
                  <a:tcPr>
                    <a:solidFill>
                      <a:schemeClr val="accent1">
                        <a:lumMod val="20000"/>
                        <a:lumOff val="80000"/>
                      </a:schemeClr>
                    </a:solidFill>
                  </a:tcPr>
                </a:tc>
                <a:tc gridSpan="2" vMerge="1">
                  <a:txBody>
                    <a:bodyPr/>
                    <a:lstStyle/>
                    <a:p>
                      <a:endParaRPr lang="en-US"/>
                    </a:p>
                  </a:txBody>
                  <a:tcPr/>
                </a:tc>
                <a:tc hMerge="1" vMerge="1">
                  <a:txBody>
                    <a:bodyPr/>
                    <a:lstStyle/>
                    <a:p>
                      <a:endParaRPr lang="en-US"/>
                    </a:p>
                  </a:txBody>
                  <a:tcPr>
                    <a:solidFill>
                      <a:schemeClr val="accent1">
                        <a:lumMod val="20000"/>
                        <a:lumOff val="80000"/>
                      </a:schemeClr>
                    </a:solidFill>
                  </a:tcPr>
                </a:tc>
                <a:tc vMerge="1">
                  <a:txBody>
                    <a:bodyPr/>
                    <a:lstStyle/>
                    <a:p>
                      <a:endParaRPr lang="en-US"/>
                    </a:p>
                  </a:txBody>
                  <a:tcPr/>
                </a:tc>
                <a:extLst>
                  <a:ext uri="{0D108BD9-81ED-4DB2-BD59-A6C34878D82A}">
                    <a16:rowId xmlns:a16="http://schemas.microsoft.com/office/drawing/2014/main" val="10003"/>
                  </a:ext>
                </a:extLst>
              </a:tr>
              <a:tr h="719535">
                <a:tc>
                  <a:txBody>
                    <a:bodyPr/>
                    <a:lstStyle/>
                    <a:p>
                      <a:pPr marL="0" marR="0" algn="ctr" rtl="1">
                        <a:lnSpc>
                          <a:spcPct val="115000"/>
                        </a:lnSpc>
                        <a:spcBef>
                          <a:spcPts val="0"/>
                        </a:spcBef>
                        <a:spcAft>
                          <a:spcPts val="1000"/>
                        </a:spcAft>
                      </a:pPr>
                      <a:r>
                        <a:rPr lang="fa-IR" sz="2000" dirty="0" smtClean="0">
                          <a:effectLst/>
                          <a:cs typeface="B Nazanin" panose="00000400000000000000" pitchFamily="2" charset="-78"/>
                        </a:rPr>
                        <a:t>شیر </a:t>
                      </a:r>
                      <a:r>
                        <a:rPr lang="fa-IR" sz="2000" dirty="0">
                          <a:effectLst/>
                          <a:cs typeface="B Nazanin" panose="00000400000000000000" pitchFamily="2" charset="-78"/>
                        </a:rPr>
                        <a:t>بازدمي</a:t>
                      </a:r>
                      <a:endParaRPr lang="en-US" sz="20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fa-IR"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B Nazanin" panose="00000400000000000000" pitchFamily="2" charset="-78"/>
                        </a:rPr>
                        <a:t>-</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solidFill>
                      <a:schemeClr val="accent1">
                        <a:lumMod val="20000"/>
                        <a:lumOff val="80000"/>
                      </a:schemeClr>
                    </a:solidFill>
                  </a:tcPr>
                </a:tc>
                <a:tc gridSpan="2" vMerge="1">
                  <a:txBody>
                    <a:bodyPr/>
                    <a:lstStyle/>
                    <a:p>
                      <a:pPr marL="0" marR="0" algn="ctr" rtl="1">
                        <a:lnSpc>
                          <a:spcPct val="115000"/>
                        </a:lnSpc>
                        <a:spcBef>
                          <a:spcPts val="0"/>
                        </a:spcBef>
                        <a:spcAft>
                          <a:spcPts val="1000"/>
                        </a:spcAft>
                      </a:pPr>
                      <a:endParaRPr lang="en-US" sz="20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solidFill>
                      <a:schemeClr val="accent1">
                        <a:lumMod val="20000"/>
                        <a:lumOff val="80000"/>
                      </a:schemeClr>
                    </a:solidFill>
                  </a:tcPr>
                </a:tc>
                <a:tc hMerge="1" vMerge="1">
                  <a:txBody>
                    <a:bodyPr/>
                    <a:lstStyle/>
                    <a:p>
                      <a:pPr marL="0" marR="0" algn="ctr" rtl="1">
                        <a:lnSpc>
                          <a:spcPct val="115000"/>
                        </a:lnSpc>
                        <a:spcBef>
                          <a:spcPts val="0"/>
                        </a:spcBef>
                        <a:spcAft>
                          <a:spcPts val="0"/>
                        </a:spcAft>
                      </a:pPr>
                      <a:endParaRPr kumimoji="0" lang="en-US" sz="2000" kern="1200" dirty="0">
                        <a:solidFill>
                          <a:schemeClr val="dk1"/>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solidFill>
                      <a:schemeClr val="accent1">
                        <a:lumMod val="20000"/>
                        <a:lumOff val="80000"/>
                      </a:schemeClr>
                    </a:solidFill>
                  </a:tcPr>
                </a:tc>
                <a:tc rowSpan="2" gridSpan="2">
                  <a:txBody>
                    <a:bodyPr/>
                    <a:lstStyle/>
                    <a:p>
                      <a:pPr marL="0" marR="0" algn="ctr" rtl="1">
                        <a:lnSpc>
                          <a:spcPct val="115000"/>
                        </a:lnSpc>
                        <a:spcBef>
                          <a:spcPts val="0"/>
                        </a:spcBef>
                        <a:spcAft>
                          <a:spcPts val="0"/>
                        </a:spcAft>
                      </a:pPr>
                      <a:r>
                        <a:rPr kumimoji="0" lang="fa-IR" sz="2000" kern="1200" dirty="0" smtClean="0">
                          <a:solidFill>
                            <a:schemeClr val="dk1"/>
                          </a:solidFill>
                          <a:effectLst/>
                          <a:latin typeface="Times New Roman" panose="02020603050405020304" pitchFamily="18" charset="0"/>
                          <a:ea typeface="Times New Roman" panose="02020603050405020304" pitchFamily="18" charset="0"/>
                          <a:cs typeface="B Nazanin" panose="00000400000000000000" pitchFamily="2" charset="-78"/>
                        </a:rPr>
                        <a:t>با استفاده از ايزوپروپيل الکل</a:t>
                      </a:r>
                      <a:endParaRPr kumimoji="0" lang="en-US" sz="2000" kern="1200" dirty="0">
                        <a:solidFill>
                          <a:schemeClr val="dk1"/>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solidFill>
                      <a:schemeClr val="accent1">
                        <a:lumMod val="20000"/>
                        <a:lumOff val="80000"/>
                      </a:schemeClr>
                    </a:solidFill>
                  </a:tcPr>
                </a:tc>
                <a:tc rowSpan="2" hMerge="1">
                  <a:txBody>
                    <a:bodyPr/>
                    <a:lstStyle/>
                    <a:p>
                      <a:pPr marL="0" marR="0" algn="ctr" rtl="1">
                        <a:lnSpc>
                          <a:spcPct val="115000"/>
                        </a:lnSpc>
                        <a:spcBef>
                          <a:spcPts val="0"/>
                        </a:spcBef>
                        <a:spcAft>
                          <a:spcPts val="0"/>
                        </a:spcAft>
                      </a:pPr>
                      <a:endParaRPr kumimoji="0" lang="en-US" sz="2000" kern="1200" dirty="0">
                        <a:solidFill>
                          <a:schemeClr val="dk1"/>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solidFill>
                      <a:schemeClr val="accent1">
                        <a:lumMod val="20000"/>
                        <a:lumOff val="80000"/>
                      </a:schemeClr>
                    </a:solidFill>
                  </a:tcPr>
                </a:tc>
                <a:tc rowSpan="2">
                  <a:txBody>
                    <a:bodyPr/>
                    <a:lstStyle/>
                    <a:p>
                      <a:pPr marL="0" marR="0" algn="ctr" rtl="1">
                        <a:lnSpc>
                          <a:spcPct val="115000"/>
                        </a:lnSpc>
                        <a:spcBef>
                          <a:spcPts val="0"/>
                        </a:spcBef>
                        <a:spcAft>
                          <a:spcPts val="0"/>
                        </a:spcAft>
                      </a:pPr>
                      <a:r>
                        <a:rPr kumimoji="0" lang="fa-IR" sz="2000" kern="1200" dirty="0">
                          <a:solidFill>
                            <a:schemeClr val="dk1"/>
                          </a:solidFill>
                          <a:effectLst/>
                          <a:latin typeface="Times New Roman" panose="02020603050405020304" pitchFamily="18" charset="0"/>
                          <a:ea typeface="Times New Roman" panose="02020603050405020304" pitchFamily="18" charset="0"/>
                          <a:cs typeface="B Nazanin" panose="00000400000000000000" pitchFamily="2" charset="-78"/>
                        </a:rPr>
                        <a:t>اتوکلاو (به مدت 20 دقیقه در دمای 121 درجه سانتیگراد)</a:t>
                      </a:r>
                      <a:endParaRPr kumimoji="0" lang="en-US" sz="2000" kern="1200" dirty="0">
                        <a:solidFill>
                          <a:schemeClr val="dk1"/>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10004"/>
                  </a:ext>
                </a:extLst>
              </a:tr>
              <a:tr h="589631">
                <a:tc>
                  <a:txBody>
                    <a:bodyPr/>
                    <a:lstStyle/>
                    <a:p>
                      <a:pPr marL="0" marR="0" algn="ctr" rtl="1">
                        <a:lnSpc>
                          <a:spcPct val="115000"/>
                        </a:lnSpc>
                        <a:spcBef>
                          <a:spcPts val="0"/>
                        </a:spcBef>
                        <a:spcAft>
                          <a:spcPts val="1000"/>
                        </a:spcAft>
                      </a:pPr>
                      <a:r>
                        <a:rPr kumimoji="0" lang="ar-SA" sz="2000" b="1" kern="1200" dirty="0" smtClean="0">
                          <a:solidFill>
                            <a:schemeClr val="lt1"/>
                          </a:solidFill>
                          <a:effectLst/>
                          <a:latin typeface="+mn-lt"/>
                          <a:ea typeface="+mn-ea"/>
                          <a:cs typeface="B Nazanin" panose="00000400000000000000" pitchFamily="2" charset="-78"/>
                        </a:rPr>
                        <a:t>واسط شیر و سنسور بازدمی</a:t>
                      </a:r>
                      <a:endParaRPr kumimoji="0" lang="en-US" sz="2000" b="1" kern="1200" dirty="0">
                        <a:solidFill>
                          <a:schemeClr val="lt1"/>
                        </a:solidFill>
                        <a:effectLst/>
                        <a:latin typeface="+mn-lt"/>
                        <a:ea typeface="+mn-ea"/>
                        <a:cs typeface="B Nazanin" panose="00000400000000000000" pitchFamily="2" charset="-78"/>
                      </a:endParaRPr>
                    </a:p>
                  </a:txBody>
                  <a:tcPr marL="68580" marR="68580" marT="0" marB="0" anchor="ctr"/>
                </a:tc>
                <a:tc>
                  <a:txBody>
                    <a:bodyPr/>
                    <a:lstStyle/>
                    <a:p>
                      <a:pPr marL="0" marR="0" algn="ctr" rtl="0">
                        <a:lnSpc>
                          <a:spcPct val="115000"/>
                        </a:lnSpc>
                        <a:spcBef>
                          <a:spcPts val="0"/>
                        </a:spcBef>
                        <a:spcAft>
                          <a:spcPts val="1000"/>
                        </a:spcAft>
                      </a:pPr>
                      <a:r>
                        <a:rPr lang="fa-IR" sz="2000" dirty="0" smtClean="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0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solidFill>
                      <a:schemeClr val="accent1">
                        <a:lumMod val="20000"/>
                        <a:lumOff val="80000"/>
                      </a:schemeClr>
                    </a:solidFill>
                  </a:tcPr>
                </a:tc>
                <a:tc gridSpan="2" vMerge="1">
                  <a:txBody>
                    <a:bodyPr/>
                    <a:lstStyle/>
                    <a:p>
                      <a:pPr marL="0" marR="0" algn="ctr" rtl="1">
                        <a:lnSpc>
                          <a:spcPct val="115000"/>
                        </a:lnSpc>
                        <a:spcBef>
                          <a:spcPts val="0"/>
                        </a:spcBef>
                        <a:spcAft>
                          <a:spcPts val="1000"/>
                        </a:spcAft>
                      </a:pPr>
                      <a:endParaRPr lang="en-US" sz="20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solidFill>
                      <a:schemeClr val="accent1">
                        <a:lumMod val="20000"/>
                        <a:lumOff val="80000"/>
                      </a:schemeClr>
                    </a:solidFill>
                  </a:tcPr>
                </a:tc>
                <a:tc hMerge="1" vMerge="1">
                  <a:txBody>
                    <a:bodyPr/>
                    <a:lstStyle/>
                    <a:p>
                      <a:endParaRPr lang="en-US"/>
                    </a:p>
                  </a:txBody>
                  <a:tcPr>
                    <a:solidFill>
                      <a:schemeClr val="accent1">
                        <a:lumMod val="20000"/>
                        <a:lumOff val="80000"/>
                      </a:schemeClr>
                    </a:solidFill>
                  </a:tcPr>
                </a:tc>
                <a:tc gridSpan="2" vMerge="1">
                  <a:txBody>
                    <a:bodyPr/>
                    <a:lstStyle/>
                    <a:p>
                      <a:endParaRPr lang="en-US"/>
                    </a:p>
                  </a:txBody>
                  <a:tcPr/>
                </a:tc>
                <a:tc hMerge="1" vMerge="1">
                  <a:txBody>
                    <a:bodyPr/>
                    <a:lstStyle/>
                    <a:p>
                      <a:endParaRPr lang="en-US"/>
                    </a:p>
                  </a:txBody>
                  <a:tcPr>
                    <a:solidFill>
                      <a:schemeClr val="accent1">
                        <a:lumMod val="20000"/>
                        <a:lumOff val="80000"/>
                      </a:schemeClr>
                    </a:solidFill>
                  </a:tcPr>
                </a:tc>
                <a:tc vMerge="1">
                  <a:txBody>
                    <a:bodyPr/>
                    <a:lstStyle/>
                    <a:p>
                      <a:endParaRPr lang="en-US"/>
                    </a:p>
                  </a:txBody>
                  <a:tcPr/>
                </a:tc>
                <a:extLst>
                  <a:ext uri="{0D108BD9-81ED-4DB2-BD59-A6C34878D82A}">
                    <a16:rowId xmlns:a16="http://schemas.microsoft.com/office/drawing/2014/main" val="10005"/>
                  </a:ext>
                </a:extLst>
              </a:tr>
              <a:tr h="487564">
                <a:tc>
                  <a:txBody>
                    <a:bodyPr/>
                    <a:lstStyle/>
                    <a:p>
                      <a:pPr marL="0" marR="0" algn="ctr" rtl="1">
                        <a:lnSpc>
                          <a:spcPct val="115000"/>
                        </a:lnSpc>
                        <a:spcBef>
                          <a:spcPts val="0"/>
                        </a:spcBef>
                        <a:spcAft>
                          <a:spcPts val="1000"/>
                        </a:spcAft>
                      </a:pPr>
                      <a:r>
                        <a:rPr lang="fa-IR" sz="2000" dirty="0" smtClean="0">
                          <a:effectLst/>
                          <a:latin typeface="Times New Roman" panose="02020603050405020304" pitchFamily="18" charset="0"/>
                          <a:ea typeface="Times New Roman" panose="02020603050405020304" pitchFamily="18" charset="0"/>
                          <a:cs typeface="B Nazanin" panose="00000400000000000000" pitchFamily="2" charset="-78"/>
                        </a:rPr>
                        <a:t>سنسور فلوی بازدمی</a:t>
                      </a:r>
                      <a:endParaRPr lang="en-US" sz="20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tc>
                  <a:txBody>
                    <a:bodyPr/>
                    <a:lstStyle/>
                    <a:p>
                      <a:pPr marL="0" marR="0" indent="0" algn="ctr" defTabSz="914400" rtl="1" eaLnBrk="1" fontAlgn="auto" latinLnBrk="0" hangingPunct="1">
                        <a:lnSpc>
                          <a:spcPct val="115000"/>
                        </a:lnSpc>
                        <a:spcBef>
                          <a:spcPts val="0"/>
                        </a:spcBef>
                        <a:spcAft>
                          <a:spcPts val="1000"/>
                        </a:spcAft>
                        <a:buClrTx/>
                        <a:buSzTx/>
                        <a:buFontTx/>
                        <a:buNone/>
                        <a:tabLst/>
                        <a:defRPr/>
                      </a:pPr>
                      <a:r>
                        <a:rPr lang="fa-IR" sz="2000" dirty="0" smtClean="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000" dirty="0" smtClean="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solidFill>
                      <a:schemeClr val="accent1">
                        <a:lumMod val="20000"/>
                        <a:lumOff val="80000"/>
                      </a:schemeClr>
                    </a:solidFill>
                  </a:tcPr>
                </a:tc>
                <a:tc gridSpan="5">
                  <a:txBody>
                    <a:bodyPr/>
                    <a:lstStyle/>
                    <a:p>
                      <a:pPr marL="0" marR="0" algn="ctr" rtl="1">
                        <a:lnSpc>
                          <a:spcPct val="115000"/>
                        </a:lnSpc>
                        <a:spcBef>
                          <a:spcPts val="0"/>
                        </a:spcBef>
                        <a:spcAft>
                          <a:spcPts val="0"/>
                        </a:spcAft>
                      </a:pPr>
                      <a:r>
                        <a:rPr kumimoji="0" lang="fa-IR" sz="2000" kern="1200" dirty="0">
                          <a:solidFill>
                            <a:schemeClr val="dk1"/>
                          </a:solidFill>
                          <a:effectLst/>
                          <a:latin typeface="Times New Roman" panose="02020603050405020304" pitchFamily="18" charset="0"/>
                          <a:ea typeface="Times New Roman" panose="02020603050405020304" pitchFamily="18" charset="0"/>
                          <a:cs typeface="B Nazanin" panose="00000400000000000000" pitchFamily="2" charset="-78"/>
                        </a:rPr>
                        <a:t>طبق دستورالعمل  همراه</a:t>
                      </a:r>
                      <a:endParaRPr kumimoji="0" lang="en-US" sz="2000" kern="1200" dirty="0">
                        <a:solidFill>
                          <a:schemeClr val="dk1"/>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solidFill>
                      <a:schemeClr val="accent1">
                        <a:lumMod val="20000"/>
                        <a:lumOff val="80000"/>
                      </a:schemeClr>
                    </a:solidFill>
                  </a:tcPr>
                </a:tc>
                <a:tc hMerge="1">
                  <a:txBody>
                    <a:bodyPr/>
                    <a:lstStyle/>
                    <a:p>
                      <a:pPr marL="0" marR="0" algn="ctr" rtl="1">
                        <a:lnSpc>
                          <a:spcPct val="115000"/>
                        </a:lnSpc>
                        <a:spcBef>
                          <a:spcPts val="0"/>
                        </a:spcBef>
                        <a:spcAft>
                          <a:spcPts val="0"/>
                        </a:spcAft>
                      </a:pPr>
                      <a:endParaRPr lang="en-US" sz="1100" dirty="0">
                        <a:effectLst/>
                        <a:latin typeface="Times New Roman" panose="02020603050405020304" pitchFamily="18" charset="0"/>
                        <a:ea typeface="Times New Roman" panose="02020603050405020304" pitchFamily="18" charset="0"/>
                        <a:cs typeface="Nazanin" panose="00000400000000000000"/>
                      </a:endParaRPr>
                    </a:p>
                  </a:txBody>
                  <a:tcPr marL="68580" marR="68580" marT="0" marB="0" anchor="ctr">
                    <a:solidFill>
                      <a:schemeClr val="accent1">
                        <a:lumMod val="20000"/>
                        <a:lumOff val="80000"/>
                      </a:schemeClr>
                    </a:solidFill>
                  </a:tcPr>
                </a:tc>
                <a:tc hMerge="1">
                  <a:txBody>
                    <a:bodyPr/>
                    <a:lstStyle/>
                    <a:p>
                      <a:endParaRPr lang="en-US"/>
                    </a:p>
                  </a:txBody>
                  <a:tcPr/>
                </a:tc>
                <a:tc hMerge="1">
                  <a:txBody>
                    <a:bodyPr/>
                    <a:lstStyle/>
                    <a:p>
                      <a:pPr marL="0" marR="0" algn="ctr" rtl="1">
                        <a:lnSpc>
                          <a:spcPct val="115000"/>
                        </a:lnSpc>
                        <a:spcBef>
                          <a:spcPts val="0"/>
                        </a:spcBef>
                        <a:spcAft>
                          <a:spcPts val="0"/>
                        </a:spcAft>
                      </a:pPr>
                      <a:endParaRPr lang="en-US" sz="1100" dirty="0">
                        <a:effectLst/>
                        <a:latin typeface="Times New Roman" panose="02020603050405020304" pitchFamily="18" charset="0"/>
                        <a:ea typeface="Times New Roman" panose="02020603050405020304" pitchFamily="18" charset="0"/>
                        <a:cs typeface="Nazanin" panose="00000400000000000000"/>
                      </a:endParaRPr>
                    </a:p>
                  </a:txBody>
                  <a:tcPr marL="68580" marR="68580" marT="0" marB="0" anchor="ctr">
                    <a:solidFill>
                      <a:schemeClr val="accent1">
                        <a:lumMod val="20000"/>
                        <a:lumOff val="80000"/>
                      </a:schemeClr>
                    </a:solidFill>
                  </a:tcPr>
                </a:tc>
                <a:tc hMerge="1">
                  <a:txBody>
                    <a:bodyPr/>
                    <a:lstStyle/>
                    <a:p>
                      <a:endParaRPr lang="en-US"/>
                    </a:p>
                  </a:txBody>
                  <a:tcPr/>
                </a:tc>
                <a:extLst>
                  <a:ext uri="{0D108BD9-81ED-4DB2-BD59-A6C34878D82A}">
                    <a16:rowId xmlns:a16="http://schemas.microsoft.com/office/drawing/2014/main" val="10006"/>
                  </a:ext>
                </a:extLst>
              </a:tr>
              <a:tr h="487564">
                <a:tc>
                  <a:txBody>
                    <a:bodyPr/>
                    <a:lstStyle/>
                    <a:p>
                      <a:pPr marL="0" marR="0" algn="ctr" rtl="1">
                        <a:lnSpc>
                          <a:spcPct val="115000"/>
                        </a:lnSpc>
                        <a:spcBef>
                          <a:spcPts val="0"/>
                        </a:spcBef>
                        <a:spcAft>
                          <a:spcPts val="1000"/>
                        </a:spcAft>
                      </a:pPr>
                      <a:r>
                        <a:rPr lang="fa-IR" sz="2000" dirty="0" smtClean="0">
                          <a:effectLst/>
                          <a:latin typeface="Times New Roman" panose="02020603050405020304" pitchFamily="18" charset="0"/>
                          <a:ea typeface="Times New Roman" panose="02020603050405020304" pitchFamily="18" charset="0"/>
                          <a:cs typeface="B Nazanin" panose="00000400000000000000" pitchFamily="2" charset="-78"/>
                        </a:rPr>
                        <a:t>ممبرن بازدمی</a:t>
                      </a:r>
                      <a:endParaRPr lang="en-US" sz="20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tc>
                  <a:txBody>
                    <a:bodyPr/>
                    <a:lstStyle/>
                    <a:p>
                      <a:pPr marL="0" marR="0" algn="ctr" rtl="0">
                        <a:lnSpc>
                          <a:spcPct val="115000"/>
                        </a:lnSpc>
                        <a:spcBef>
                          <a:spcPts val="0"/>
                        </a:spcBef>
                        <a:spcAft>
                          <a:spcPts val="1000"/>
                        </a:spcAft>
                      </a:pPr>
                      <a:r>
                        <a:rPr kumimoji="0" lang="en-US" sz="1800" kern="1200" dirty="0" smtClean="0">
                          <a:solidFill>
                            <a:schemeClr val="dk1"/>
                          </a:solidFill>
                          <a:effectLst/>
                          <a:latin typeface="+mn-lt"/>
                          <a:ea typeface="+mn-ea"/>
                          <a:cs typeface="+mn-cs"/>
                          <a:sym typeface="Wingdings 2" panose="05020102010507070707" pitchFamily="18" charset="2"/>
                        </a:rPr>
                        <a:t></a:t>
                      </a:r>
                      <a:endParaRPr lang="en-US" sz="20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solidFill>
                      <a:schemeClr val="accent1">
                        <a:lumMod val="20000"/>
                        <a:lumOff val="80000"/>
                      </a:schemeClr>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kumimoji="0" lang="fa-IR" sz="2000" b="0" i="0"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B Nazanin" panose="00000400000000000000" pitchFamily="2" charset="-78"/>
                        </a:rPr>
                        <a:t>-</a:t>
                      </a:r>
                      <a:endPar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solidFill>
                      <a:schemeClr val="accent1">
                        <a:lumMod val="20000"/>
                        <a:lumOff val="80000"/>
                      </a:schemeClr>
                    </a:solidFill>
                  </a:tcPr>
                </a:tc>
                <a:tc gridSpan="2">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kumimoji="0" lang="fa-IR" sz="2000" b="0" i="0"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B Nazanin" panose="00000400000000000000" pitchFamily="2" charset="-78"/>
                        </a:rPr>
                        <a:t>-</a:t>
                      </a:r>
                      <a:endPar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solidFill>
                      <a:schemeClr val="accent1">
                        <a:lumMod val="20000"/>
                        <a:lumOff val="80000"/>
                      </a:schemeClr>
                    </a:solidFill>
                  </a:tcPr>
                </a:tc>
                <a:tc hMerge="1">
                  <a:txBody>
                    <a:bodyPr/>
                    <a:lstStyle/>
                    <a:p>
                      <a:endParaRPr lang="en-US"/>
                    </a:p>
                  </a:txBody>
                  <a:tcPr/>
                </a:tc>
                <a:tc gridSpan="2">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kumimoji="0" lang="fa-IR"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B Nazanin" panose="00000400000000000000" pitchFamily="2" charset="-78"/>
                        </a:rPr>
                        <a:t>-</a:t>
                      </a:r>
                      <a:endPar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solidFill>
                      <a:schemeClr val="accent1">
                        <a:lumMod val="20000"/>
                        <a:lumOff val="80000"/>
                      </a:schemeClr>
                    </a:solidFill>
                  </a:tcPr>
                </a:tc>
                <a:tc hMerge="1">
                  <a:txBody>
                    <a:bodyPr/>
                    <a:lstStyle/>
                    <a:p>
                      <a:endParaRPr lang="en-US"/>
                    </a:p>
                  </a:txBody>
                  <a:tcPr/>
                </a:tc>
                <a:extLst>
                  <a:ext uri="{0D108BD9-81ED-4DB2-BD59-A6C34878D82A}">
                    <a16:rowId xmlns:a16="http://schemas.microsoft.com/office/drawing/2014/main" val="10007"/>
                  </a:ext>
                </a:extLst>
              </a:tr>
            </a:tbl>
          </a:graphicData>
        </a:graphic>
      </p:graphicFrame>
      <p:cxnSp>
        <p:nvCxnSpPr>
          <p:cNvPr id="5" name="Straight Connector 4"/>
          <p:cNvCxnSpPr/>
          <p:nvPr/>
        </p:nvCxnSpPr>
        <p:spPr>
          <a:xfrm>
            <a:off x="2361063" y="838200"/>
            <a:ext cx="64008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9063284"/>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17068" y="152400"/>
            <a:ext cx="4169732" cy="707886"/>
          </a:xfrm>
          <a:prstGeom prst="rect">
            <a:avLst/>
          </a:prstGeom>
        </p:spPr>
        <p:txBody>
          <a:bodyPr wrap="none">
            <a:spAutoFit/>
          </a:bodyPr>
          <a:lstStyle/>
          <a:p>
            <a:pPr algn="r" rtl="1"/>
            <a:r>
              <a:rPr lang="fa-IR" sz="4000" dirty="0" smtClean="0">
                <a:cs typeface="B Nazanin" pitchFamily="2" charset="-78"/>
              </a:rPr>
              <a:t>ضدعفونی و استریل کردن</a:t>
            </a:r>
            <a:endParaRPr lang="en-US" sz="4000" dirty="0"/>
          </a:p>
        </p:txBody>
      </p:sp>
      <p:graphicFrame>
        <p:nvGraphicFramePr>
          <p:cNvPr id="6" name="Table 5"/>
          <p:cNvGraphicFramePr>
            <a:graphicFrameLocks noGrp="1"/>
          </p:cNvGraphicFramePr>
          <p:nvPr>
            <p:extLst>
              <p:ext uri="{D42A27DB-BD31-4B8C-83A1-F6EECF244321}">
                <p14:modId xmlns:p14="http://schemas.microsoft.com/office/powerpoint/2010/main" val="1144459554"/>
              </p:ext>
            </p:extLst>
          </p:nvPr>
        </p:nvGraphicFramePr>
        <p:xfrm>
          <a:off x="467930" y="1143000"/>
          <a:ext cx="8218870" cy="4677594"/>
        </p:xfrm>
        <a:graphic>
          <a:graphicData uri="http://schemas.openxmlformats.org/drawingml/2006/table">
            <a:tbl>
              <a:tblPr rtl="1" firstRow="1" firstCol="1" bandRow="1">
                <a:tableStyleId>{5C22544A-7EE6-4342-B048-85BDC9FD1C3A}</a:tableStyleId>
              </a:tblPr>
              <a:tblGrid>
                <a:gridCol w="2344783">
                  <a:extLst>
                    <a:ext uri="{9D8B030D-6E8A-4147-A177-3AD203B41FA5}">
                      <a16:colId xmlns:a16="http://schemas.microsoft.com/office/drawing/2014/main" val="20000"/>
                    </a:ext>
                  </a:extLst>
                </a:gridCol>
                <a:gridCol w="1153886">
                  <a:extLst>
                    <a:ext uri="{9D8B030D-6E8A-4147-A177-3AD203B41FA5}">
                      <a16:colId xmlns:a16="http://schemas.microsoft.com/office/drawing/2014/main" val="20001"/>
                    </a:ext>
                  </a:extLst>
                </a:gridCol>
                <a:gridCol w="1456510">
                  <a:extLst>
                    <a:ext uri="{9D8B030D-6E8A-4147-A177-3AD203B41FA5}">
                      <a16:colId xmlns:a16="http://schemas.microsoft.com/office/drawing/2014/main" val="2190900961"/>
                    </a:ext>
                  </a:extLst>
                </a:gridCol>
                <a:gridCol w="1826622">
                  <a:extLst>
                    <a:ext uri="{9D8B030D-6E8A-4147-A177-3AD203B41FA5}">
                      <a16:colId xmlns:a16="http://schemas.microsoft.com/office/drawing/2014/main" val="649347995"/>
                    </a:ext>
                  </a:extLst>
                </a:gridCol>
                <a:gridCol w="1437069">
                  <a:extLst>
                    <a:ext uri="{9D8B030D-6E8A-4147-A177-3AD203B41FA5}">
                      <a16:colId xmlns:a16="http://schemas.microsoft.com/office/drawing/2014/main" val="20004"/>
                    </a:ext>
                  </a:extLst>
                </a:gridCol>
              </a:tblGrid>
              <a:tr h="697449">
                <a:tc>
                  <a:txBody>
                    <a:bodyPr/>
                    <a:lstStyle/>
                    <a:p>
                      <a:pPr marL="0" marR="0" algn="ctr" rtl="1">
                        <a:lnSpc>
                          <a:spcPct val="115000"/>
                        </a:lnSpc>
                        <a:spcBef>
                          <a:spcPts val="0"/>
                        </a:spcBef>
                        <a:spcAft>
                          <a:spcPts val="1000"/>
                        </a:spcAft>
                      </a:pPr>
                      <a:r>
                        <a:rPr lang="fa-IR" sz="2000" dirty="0">
                          <a:effectLst/>
                          <a:cs typeface="B Nazanin" panose="00000400000000000000" pitchFamily="2" charset="-78"/>
                        </a:rPr>
                        <a:t>بخش هاي مختلف دستگاه</a:t>
                      </a:r>
                      <a:endParaRPr lang="en-US" sz="20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tc>
                  <a:txBody>
                    <a:bodyPr/>
                    <a:lstStyle/>
                    <a:p>
                      <a:pPr marL="0" marR="0" algn="ctr" rtl="1">
                        <a:lnSpc>
                          <a:spcPct val="115000"/>
                        </a:lnSpc>
                        <a:spcBef>
                          <a:spcPts val="0"/>
                        </a:spcBef>
                        <a:spcAft>
                          <a:spcPts val="1000"/>
                        </a:spcAft>
                      </a:pPr>
                      <a:r>
                        <a:rPr lang="fa-IR" sz="2000" dirty="0">
                          <a:effectLst/>
                          <a:cs typeface="B Nazanin" panose="00000400000000000000" pitchFamily="2" charset="-78"/>
                        </a:rPr>
                        <a:t>يکبار </a:t>
                      </a:r>
                      <a:r>
                        <a:rPr lang="fa-IR" sz="2000" dirty="0" smtClean="0">
                          <a:effectLst/>
                          <a:cs typeface="B Nazanin" panose="00000400000000000000" pitchFamily="2" charset="-78"/>
                        </a:rPr>
                        <a:t>مصرف</a:t>
                      </a:r>
                      <a:r>
                        <a:rPr lang="en-US" sz="2000" baseline="30000" dirty="0" smtClean="0">
                          <a:effectLst/>
                          <a:cs typeface="B Nazanin" panose="00000400000000000000" pitchFamily="2" charset="-78"/>
                        </a:rPr>
                        <a:t>1</a:t>
                      </a:r>
                      <a:endParaRPr lang="en-US" sz="2000" baseline="300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tc>
                  <a:txBody>
                    <a:bodyPr/>
                    <a:lstStyle/>
                    <a:p>
                      <a:pPr marL="0" marR="0" algn="ctr" rtl="1">
                        <a:lnSpc>
                          <a:spcPct val="115000"/>
                        </a:lnSpc>
                        <a:spcBef>
                          <a:spcPts val="0"/>
                        </a:spcBef>
                        <a:spcAft>
                          <a:spcPts val="1000"/>
                        </a:spcAft>
                      </a:pPr>
                      <a:r>
                        <a:rPr lang="fa-IR" sz="2000" dirty="0" smtClean="0">
                          <a:effectLst/>
                          <a:latin typeface="Times New Roman" panose="02020603050405020304" pitchFamily="18" charset="0"/>
                          <a:ea typeface="Times New Roman" panose="02020603050405020304" pitchFamily="18" charset="0"/>
                          <a:cs typeface="B Nazanin" panose="00000400000000000000" pitchFamily="2" charset="-78"/>
                        </a:rPr>
                        <a:t>تمیز کردن</a:t>
                      </a:r>
                      <a:endParaRPr lang="en-US" sz="20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tc>
                  <a:txBody>
                    <a:bodyPr/>
                    <a:lstStyle/>
                    <a:p>
                      <a:pPr marL="0" marR="0" algn="ctr" rtl="1">
                        <a:lnSpc>
                          <a:spcPct val="115000"/>
                        </a:lnSpc>
                        <a:spcBef>
                          <a:spcPts val="0"/>
                        </a:spcBef>
                        <a:spcAft>
                          <a:spcPts val="1000"/>
                        </a:spcAft>
                      </a:pPr>
                      <a:r>
                        <a:rPr lang="fa-IR" sz="2000" dirty="0">
                          <a:effectLst/>
                          <a:cs typeface="B Nazanin" panose="00000400000000000000" pitchFamily="2" charset="-78"/>
                        </a:rPr>
                        <a:t>ضدعفوني کردن</a:t>
                      </a:r>
                      <a:endParaRPr lang="en-US" sz="20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tc>
                  <a:txBody>
                    <a:bodyPr/>
                    <a:lstStyle/>
                    <a:p>
                      <a:pPr marL="0" marR="0" algn="ctr" rtl="1">
                        <a:lnSpc>
                          <a:spcPct val="115000"/>
                        </a:lnSpc>
                        <a:spcBef>
                          <a:spcPts val="0"/>
                        </a:spcBef>
                        <a:spcAft>
                          <a:spcPts val="1000"/>
                        </a:spcAft>
                      </a:pPr>
                      <a:r>
                        <a:rPr lang="fa-IR" sz="2000" dirty="0">
                          <a:effectLst/>
                          <a:cs typeface="B Nazanin" panose="00000400000000000000" pitchFamily="2" charset="-78"/>
                        </a:rPr>
                        <a:t>استريل کردن</a:t>
                      </a:r>
                      <a:endParaRPr lang="en-US" sz="20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extLst>
                  <a:ext uri="{0D108BD9-81ED-4DB2-BD59-A6C34878D82A}">
                    <a16:rowId xmlns:a16="http://schemas.microsoft.com/office/drawing/2014/main" val="10000"/>
                  </a:ext>
                </a:extLst>
              </a:tr>
              <a:tr h="521751">
                <a:tc>
                  <a:txBody>
                    <a:bodyPr/>
                    <a:lstStyle/>
                    <a:p>
                      <a:pPr marL="0" marR="0" algn="ctr" rtl="1">
                        <a:lnSpc>
                          <a:spcPct val="115000"/>
                        </a:lnSpc>
                        <a:spcBef>
                          <a:spcPts val="0"/>
                        </a:spcBef>
                        <a:spcAft>
                          <a:spcPts val="1000"/>
                        </a:spcAft>
                      </a:pPr>
                      <a:r>
                        <a:rPr lang="fa-IR" sz="2000" dirty="0" smtClean="0">
                          <a:effectLst/>
                          <a:cs typeface="B Nazanin" panose="00000400000000000000" pitchFamily="2" charset="-78"/>
                        </a:rPr>
                        <a:t>تیوب ها</a:t>
                      </a:r>
                      <a:endParaRPr lang="en-US" sz="20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tc>
                  <a:txBody>
                    <a:bodyPr/>
                    <a:lstStyle/>
                    <a:p>
                      <a:pPr marL="0" marR="0" indent="0" algn="ctr" defTabSz="914400" rtl="1" eaLnBrk="1" fontAlgn="auto" latinLnBrk="0" hangingPunct="1">
                        <a:lnSpc>
                          <a:spcPct val="115000"/>
                        </a:lnSpc>
                        <a:spcBef>
                          <a:spcPts val="0"/>
                        </a:spcBef>
                        <a:spcAft>
                          <a:spcPts val="1000"/>
                        </a:spcAft>
                        <a:buClrTx/>
                        <a:buSzTx/>
                        <a:buFontTx/>
                        <a:buNone/>
                        <a:tabLst/>
                        <a:defRPr/>
                      </a:pPr>
                      <a:r>
                        <a:rPr kumimoji="0" lang="en-US" sz="2000" kern="1200" dirty="0" smtClean="0">
                          <a:solidFill>
                            <a:schemeClr val="dk1"/>
                          </a:solidFill>
                          <a:effectLst/>
                          <a:latin typeface="+mn-lt"/>
                          <a:ea typeface="+mn-ea"/>
                          <a:cs typeface="+mn-cs"/>
                          <a:sym typeface="Wingdings 2" panose="05020102010507070707" pitchFamily="18" charset="2"/>
                        </a:rPr>
                        <a:t></a:t>
                      </a:r>
                      <a:endParaRPr lang="en-US" sz="2400" dirty="0" smtClean="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solidFill>
                      <a:schemeClr val="accent1">
                        <a:lumMod val="20000"/>
                        <a:lumOff val="80000"/>
                      </a:schemeClr>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kumimoji="0" lang="fa-IR"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B Nazanin" panose="00000400000000000000" pitchFamily="2" charset="-78"/>
                        </a:rPr>
                        <a:t>-</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solidFill>
                      <a:schemeClr val="accent1">
                        <a:lumMod val="20000"/>
                        <a:lumOff val="80000"/>
                      </a:schemeClr>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kumimoji="0" lang="fa-IR" sz="2000" b="0" i="0"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B Nazanin" panose="00000400000000000000" pitchFamily="2" charset="-78"/>
                        </a:rPr>
                        <a:t>-</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solidFill>
                      <a:schemeClr val="accent1">
                        <a:lumMod val="20000"/>
                        <a:lumOff val="80000"/>
                      </a:schemeClr>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kumimoji="0" lang="fa-IR"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B Nazanin" panose="00000400000000000000" pitchFamily="2" charset="-78"/>
                        </a:rPr>
                        <a:t>-</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10001"/>
                  </a:ext>
                </a:extLst>
              </a:tr>
              <a:tr h="521751">
                <a:tc>
                  <a:txBody>
                    <a:bodyPr/>
                    <a:lstStyle/>
                    <a:p>
                      <a:pPr marL="0" marR="0" algn="ctr" rtl="1">
                        <a:lnSpc>
                          <a:spcPct val="115000"/>
                        </a:lnSpc>
                        <a:spcBef>
                          <a:spcPts val="0"/>
                        </a:spcBef>
                        <a:spcAft>
                          <a:spcPts val="1000"/>
                        </a:spcAft>
                      </a:pPr>
                      <a:r>
                        <a:rPr lang="fa-IR" sz="2000" dirty="0" smtClean="0">
                          <a:effectLst/>
                          <a:latin typeface="Times New Roman" panose="02020603050405020304" pitchFamily="18" charset="0"/>
                          <a:ea typeface="Times New Roman" panose="02020603050405020304" pitchFamily="18" charset="0"/>
                          <a:cs typeface="B Nazanin" panose="00000400000000000000" pitchFamily="2" charset="-78"/>
                        </a:rPr>
                        <a:t>ماسک </a:t>
                      </a:r>
                      <a:r>
                        <a:rPr lang="en-US" sz="2000" dirty="0" smtClean="0">
                          <a:effectLst/>
                          <a:latin typeface="Times New Roman" panose="02020603050405020304" pitchFamily="18" charset="0"/>
                          <a:ea typeface="Times New Roman" panose="02020603050405020304" pitchFamily="18" charset="0"/>
                          <a:cs typeface="B Nazanin" panose="00000400000000000000" pitchFamily="2" charset="-78"/>
                        </a:rPr>
                        <a:t>NIV</a:t>
                      </a:r>
                      <a:endParaRPr lang="en-US" sz="20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tc>
                  <a:txBody>
                    <a:bodyPr/>
                    <a:lstStyle/>
                    <a:p>
                      <a:pPr marL="0" marR="0" algn="ctr" rtl="1">
                        <a:lnSpc>
                          <a:spcPct val="115000"/>
                        </a:lnSpc>
                        <a:spcBef>
                          <a:spcPts val="0"/>
                        </a:spcBef>
                        <a:spcAft>
                          <a:spcPts val="1000"/>
                        </a:spcAft>
                      </a:pPr>
                      <a:r>
                        <a:rPr lang="fa-IR" sz="2000" dirty="0" smtClean="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0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solidFill>
                      <a:schemeClr val="accent1">
                        <a:lumMod val="20000"/>
                        <a:lumOff val="80000"/>
                      </a:schemeClr>
                    </a:solidFill>
                  </a:tcPr>
                </a:tc>
                <a:tc gridSpan="3">
                  <a:txBody>
                    <a:bodyPr/>
                    <a:lstStyle/>
                    <a:p>
                      <a:pPr marL="0" marR="0" lvl="0" indent="0" algn="ctr" defTabSz="914400" rtl="1" eaLnBrk="1" fontAlgn="auto" latinLnBrk="0" hangingPunct="1">
                        <a:lnSpc>
                          <a:spcPct val="115000"/>
                        </a:lnSpc>
                        <a:spcBef>
                          <a:spcPts val="0"/>
                        </a:spcBef>
                        <a:spcAft>
                          <a:spcPts val="0"/>
                        </a:spcAft>
                        <a:buClrTx/>
                        <a:buSzTx/>
                        <a:buFontTx/>
                        <a:buNone/>
                        <a:tabLst/>
                        <a:defRPr/>
                      </a:pPr>
                      <a:r>
                        <a:rPr kumimoji="0" lang="fa-IR"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B Nazanin" panose="00000400000000000000" pitchFamily="2" charset="-78"/>
                        </a:rPr>
                        <a:t>طبق دستورالعمل  همراه</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solidFill>
                      <a:schemeClr val="accent1">
                        <a:lumMod val="20000"/>
                        <a:lumOff val="80000"/>
                      </a:schemeClr>
                    </a:solidFill>
                  </a:tcPr>
                </a:tc>
                <a:tc hMerge="1">
                  <a:txBody>
                    <a:bodyPr/>
                    <a:lstStyle/>
                    <a:p>
                      <a:endParaRPr lang="en-US"/>
                    </a:p>
                  </a:txBody>
                  <a:tcPr/>
                </a:tc>
                <a:tc hMerge="1">
                  <a:txBody>
                    <a:bodyPr/>
                    <a:lstStyle/>
                    <a:p>
                      <a:pPr marL="0" marR="0" lvl="0" indent="0" algn="ctr" defTabSz="914400" rtl="1" eaLnBrk="1" fontAlgn="auto" latinLnBrk="0" hangingPunct="1">
                        <a:lnSpc>
                          <a:spcPct val="115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3386880326"/>
                  </a:ext>
                </a:extLst>
              </a:tr>
              <a:tr h="487564">
                <a:tc>
                  <a:txBody>
                    <a:bodyPr/>
                    <a:lstStyle/>
                    <a:p>
                      <a:pPr marL="0" marR="0" algn="ctr" rtl="1">
                        <a:lnSpc>
                          <a:spcPct val="115000"/>
                        </a:lnSpc>
                        <a:spcBef>
                          <a:spcPts val="0"/>
                        </a:spcBef>
                        <a:spcAft>
                          <a:spcPts val="1000"/>
                        </a:spcAft>
                      </a:pPr>
                      <a:r>
                        <a:rPr lang="en-US" sz="2000" dirty="0" smtClean="0">
                          <a:effectLst/>
                          <a:cs typeface="B Nazanin" panose="00000400000000000000" pitchFamily="2" charset="-78"/>
                        </a:rPr>
                        <a:t>HME</a:t>
                      </a:r>
                      <a:endParaRPr lang="en-US" sz="20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kumimoji="0" lang="en-US" sz="2000" b="0" i="0" u="none" strike="noStrike" kern="1200" cap="none" spc="0" normalizeH="0" baseline="0" noProof="0" smtClean="0">
                          <a:ln>
                            <a:noFill/>
                          </a:ln>
                          <a:solidFill>
                            <a:prstClr val="black"/>
                          </a:solidFill>
                          <a:effectLst/>
                          <a:uLnTx/>
                          <a:uFillTx/>
                          <a:latin typeface="Constantia"/>
                          <a:ea typeface="+mn-ea"/>
                          <a:cs typeface="+mn-cs"/>
                          <a:sym typeface="Wingdings 2" panose="05020102010507070707" pitchFamily="18" charset="2"/>
                        </a:rPr>
                        <a:t></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solidFill>
                      <a:schemeClr val="accent1">
                        <a:lumMod val="20000"/>
                        <a:lumOff val="80000"/>
                      </a:schemeClr>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kumimoji="0" lang="fa-IR" sz="2000" b="0" i="0"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B Nazanin" panose="00000400000000000000" pitchFamily="2" charset="-78"/>
                        </a:rPr>
                        <a:t>-</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solidFill>
                      <a:schemeClr val="accent1">
                        <a:lumMod val="20000"/>
                        <a:lumOff val="80000"/>
                      </a:schemeClr>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kumimoji="0" lang="fa-IR"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B Nazanin" panose="00000400000000000000" pitchFamily="2" charset="-78"/>
                        </a:rPr>
                        <a:t>-</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solidFill>
                      <a:schemeClr val="accent1">
                        <a:lumMod val="20000"/>
                        <a:lumOff val="80000"/>
                      </a:schemeClr>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kumimoji="0" lang="fa-IR" sz="2000" b="0" i="0"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B Nazanin" panose="00000400000000000000" pitchFamily="2" charset="-78"/>
                        </a:rPr>
                        <a:t>-</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10002"/>
                  </a:ext>
                </a:extLst>
              </a:tr>
              <a:tr h="434894">
                <a:tc>
                  <a:txBody>
                    <a:bodyPr/>
                    <a:lstStyle/>
                    <a:p>
                      <a:pPr marL="0" marR="0" algn="ctr" rtl="1">
                        <a:lnSpc>
                          <a:spcPct val="115000"/>
                        </a:lnSpc>
                        <a:spcBef>
                          <a:spcPts val="0"/>
                        </a:spcBef>
                        <a:spcAft>
                          <a:spcPts val="1000"/>
                        </a:spcAft>
                      </a:pPr>
                      <a:r>
                        <a:rPr lang="fa-IR" sz="2000" dirty="0" smtClean="0">
                          <a:effectLst/>
                          <a:cs typeface="B Nazanin" panose="00000400000000000000" pitchFamily="2" charset="-78"/>
                        </a:rPr>
                        <a:t>نبولایزر</a:t>
                      </a:r>
                      <a:endParaRPr lang="en-US" sz="20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Constantia"/>
                          <a:ea typeface="+mn-ea"/>
                          <a:cs typeface="+mn-cs"/>
                          <a:sym typeface="Wingdings 2" panose="05020102010507070707" pitchFamily="18" charset="2"/>
                        </a:rPr>
                        <a:t></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solidFill>
                      <a:schemeClr val="accent1">
                        <a:lumMod val="20000"/>
                        <a:lumOff val="80000"/>
                      </a:schemeClr>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kumimoji="0" lang="fa-IR"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B Nazanin" panose="00000400000000000000" pitchFamily="2" charset="-78"/>
                        </a:rPr>
                        <a:t>-</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solidFill>
                      <a:schemeClr val="accent1">
                        <a:lumMod val="20000"/>
                        <a:lumOff val="80000"/>
                      </a:schemeClr>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kumimoji="0" lang="fa-IR" sz="2000" b="0" i="0"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B Nazanin" panose="00000400000000000000" pitchFamily="2" charset="-78"/>
                        </a:rPr>
                        <a:t>-</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solidFill>
                      <a:schemeClr val="accent1">
                        <a:lumMod val="20000"/>
                        <a:lumOff val="80000"/>
                      </a:schemeClr>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kumimoji="0" lang="fa-IR"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B Nazanin" panose="00000400000000000000" pitchFamily="2" charset="-78"/>
                        </a:rPr>
                        <a:t>-</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10003"/>
                  </a:ext>
                </a:extLst>
              </a:tr>
              <a:tr h="404530">
                <a:tc>
                  <a:txBody>
                    <a:bodyPr/>
                    <a:lstStyle/>
                    <a:p>
                      <a:pPr marL="0" marR="0" algn="ctr" rtl="1">
                        <a:lnSpc>
                          <a:spcPct val="115000"/>
                        </a:lnSpc>
                        <a:spcBef>
                          <a:spcPts val="0"/>
                        </a:spcBef>
                        <a:spcAft>
                          <a:spcPts val="1000"/>
                        </a:spcAft>
                      </a:pPr>
                      <a:r>
                        <a:rPr kumimoji="0" lang="en-US" sz="1800" b="1" kern="1200" dirty="0" smtClean="0">
                          <a:solidFill>
                            <a:schemeClr val="lt1"/>
                          </a:solidFill>
                          <a:effectLst/>
                          <a:latin typeface="+mn-lt"/>
                          <a:ea typeface="+mn-ea"/>
                          <a:cs typeface="+mn-cs"/>
                        </a:rPr>
                        <a:t>Humidifier</a:t>
                      </a:r>
                      <a:endParaRPr lang="en-US" sz="20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tc rowSpan="2">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kumimoji="0" lang="fa-IR"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B Nazanin" panose="00000400000000000000" pitchFamily="2" charset="-78"/>
                        </a:rPr>
                        <a:t>-</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solidFill>
                      <a:schemeClr val="accent1">
                        <a:lumMod val="20000"/>
                        <a:lumOff val="80000"/>
                      </a:schemeClr>
                    </a:solidFill>
                  </a:tcPr>
                </a:tc>
                <a:tc rowSpan="2" gridSpan="3">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kumimoji="0" lang="fa-IR"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B Nazanin" panose="00000400000000000000" pitchFamily="2" charset="-78"/>
                        </a:rPr>
                        <a:t>طبق دستورالعمل  همراه</a:t>
                      </a:r>
                      <a:endPar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solidFill>
                      <a:schemeClr val="accent1">
                        <a:lumMod val="20000"/>
                        <a:lumOff val="80000"/>
                      </a:schemeClr>
                    </a:solidFill>
                  </a:tcPr>
                </a:tc>
                <a:tc rowSpan="2" hMerge="1">
                  <a:txBody>
                    <a:bodyPr/>
                    <a:lstStyle/>
                    <a:p>
                      <a:endParaRPr lang="en-US"/>
                    </a:p>
                  </a:txBody>
                  <a:tcPr marL="68580" marR="68580" marT="0" marB="0" anchor="ctr">
                    <a:solidFill>
                      <a:schemeClr val="accent1">
                        <a:lumMod val="20000"/>
                        <a:lumOff val="80000"/>
                      </a:schemeClr>
                    </a:solidFill>
                  </a:tcPr>
                </a:tc>
                <a:tc rowSpan="2" hMerge="1">
                  <a:txBody>
                    <a:bodyPr/>
                    <a:lstStyle/>
                    <a:p>
                      <a:pPr marL="0" marR="0" algn="ctr" rtl="1">
                        <a:lnSpc>
                          <a:spcPct val="115000"/>
                        </a:lnSpc>
                        <a:spcBef>
                          <a:spcPts val="0"/>
                        </a:spcBef>
                        <a:spcAft>
                          <a:spcPts val="1000"/>
                        </a:spcAft>
                      </a:pPr>
                      <a:endParaRPr lang="en-US" sz="20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10004"/>
                  </a:ext>
                </a:extLst>
              </a:tr>
              <a:tr h="589631">
                <a:tc>
                  <a:txBody>
                    <a:bodyPr/>
                    <a:lstStyle/>
                    <a:p>
                      <a:pPr marL="0" marR="0" algn="ctr" rtl="1">
                        <a:lnSpc>
                          <a:spcPct val="115000"/>
                        </a:lnSpc>
                        <a:spcBef>
                          <a:spcPts val="0"/>
                        </a:spcBef>
                        <a:spcAft>
                          <a:spcPts val="1000"/>
                        </a:spcAft>
                      </a:pPr>
                      <a:r>
                        <a:rPr kumimoji="0" lang="en-US" sz="1800" b="1" kern="1200" dirty="0" smtClean="0">
                          <a:solidFill>
                            <a:schemeClr val="lt1"/>
                          </a:solidFill>
                          <a:effectLst/>
                          <a:latin typeface="+mn-lt"/>
                          <a:ea typeface="+mn-ea"/>
                          <a:cs typeface="+mn-cs"/>
                        </a:rPr>
                        <a:t>Humidifier temperature probe</a:t>
                      </a:r>
                      <a:endParaRPr lang="en-US" sz="20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tc vMerge="1">
                  <a:txBody>
                    <a:bodyPr/>
                    <a:lstStyle/>
                    <a:p>
                      <a:pPr marL="0" marR="0" algn="ctr" rtl="0">
                        <a:lnSpc>
                          <a:spcPct val="115000"/>
                        </a:lnSpc>
                        <a:spcBef>
                          <a:spcPts val="0"/>
                        </a:spcBef>
                        <a:spcAft>
                          <a:spcPts val="1000"/>
                        </a:spcAft>
                      </a:pPr>
                      <a:endParaRPr lang="en-US" sz="20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solidFill>
                      <a:schemeClr val="accent1">
                        <a:lumMod val="20000"/>
                        <a:lumOff val="80000"/>
                      </a:schemeClr>
                    </a:solidFill>
                  </a:tcPr>
                </a:tc>
                <a:tc gridSpan="3" vMerge="1">
                  <a:txBody>
                    <a:bodyPr/>
                    <a:lstStyle/>
                    <a:p>
                      <a:pPr marL="0" marR="0" algn="ctr" rtl="1">
                        <a:lnSpc>
                          <a:spcPct val="115000"/>
                        </a:lnSpc>
                        <a:spcBef>
                          <a:spcPts val="0"/>
                        </a:spcBef>
                        <a:spcAft>
                          <a:spcPts val="1000"/>
                        </a:spcAft>
                      </a:pPr>
                      <a:endParaRPr lang="en-US" sz="20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solidFill>
                      <a:schemeClr val="accent1">
                        <a:lumMod val="20000"/>
                        <a:lumOff val="80000"/>
                      </a:schemeClr>
                    </a:solidFill>
                  </a:tcPr>
                </a:tc>
                <a:tc hMerge="1" vMerge="1">
                  <a:txBody>
                    <a:bodyPr/>
                    <a:lstStyle/>
                    <a:p>
                      <a:endParaRPr lang="en-US" dirty="0"/>
                    </a:p>
                  </a:txBody>
                  <a:tcPr marL="68580" marR="68580" marT="0" marB="0" anchor="ctr">
                    <a:solidFill>
                      <a:schemeClr val="accent1">
                        <a:lumMod val="20000"/>
                        <a:lumOff val="80000"/>
                      </a:schemeClr>
                    </a:solidFill>
                  </a:tcPr>
                </a:tc>
                <a:tc hMerge="1" vMerge="1">
                  <a:txBody>
                    <a:bodyPr/>
                    <a:lstStyle/>
                    <a:p>
                      <a:pPr marL="0" marR="0" algn="ctr" rtl="1">
                        <a:lnSpc>
                          <a:spcPct val="115000"/>
                        </a:lnSpc>
                        <a:spcBef>
                          <a:spcPts val="0"/>
                        </a:spcBef>
                        <a:spcAft>
                          <a:spcPts val="1000"/>
                        </a:spcAft>
                      </a:pPr>
                      <a:endParaRPr lang="en-US" sz="20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10005"/>
                  </a:ext>
                </a:extLst>
              </a:tr>
              <a:tr h="487564">
                <a:tc>
                  <a:txBody>
                    <a:bodyPr/>
                    <a:lstStyle/>
                    <a:p>
                      <a:pPr marL="0" marR="0" algn="ctr" rtl="1">
                        <a:lnSpc>
                          <a:spcPct val="115000"/>
                        </a:lnSpc>
                        <a:spcBef>
                          <a:spcPts val="0"/>
                        </a:spcBef>
                        <a:spcAft>
                          <a:spcPts val="1000"/>
                        </a:spcAft>
                      </a:pPr>
                      <a:r>
                        <a:rPr lang="fa-IR" sz="2000" dirty="0" smtClean="0">
                          <a:effectLst/>
                          <a:cs typeface="B Nazanin" panose="00000400000000000000" pitchFamily="2" charset="-78"/>
                        </a:rPr>
                        <a:t>محفظه </a:t>
                      </a:r>
                      <a:r>
                        <a:rPr lang="en-US" sz="2000" dirty="0" smtClean="0">
                          <a:effectLst/>
                          <a:cs typeface="B Nazanin" panose="00000400000000000000" pitchFamily="2" charset="-78"/>
                        </a:rPr>
                        <a:t>Humidifier</a:t>
                      </a:r>
                      <a:endParaRPr lang="en-US" sz="20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kumimoji="0" lang="en-US" sz="2000" b="0" i="0" u="none" strike="noStrike" kern="1200" cap="none" spc="0" normalizeH="0" baseline="0" noProof="0" smtClean="0">
                          <a:ln>
                            <a:noFill/>
                          </a:ln>
                          <a:solidFill>
                            <a:prstClr val="black"/>
                          </a:solidFill>
                          <a:effectLst/>
                          <a:uLnTx/>
                          <a:uFillTx/>
                          <a:latin typeface="Constantia"/>
                          <a:ea typeface="+mn-ea"/>
                          <a:cs typeface="+mn-cs"/>
                          <a:sym typeface="Wingdings 2" panose="05020102010507070707" pitchFamily="18" charset="2"/>
                        </a:rPr>
                        <a:t></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solidFill>
                      <a:schemeClr val="accent1">
                        <a:lumMod val="20000"/>
                        <a:lumOff val="80000"/>
                      </a:schemeClr>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kumimoji="0" lang="fa-IR" sz="2000" b="0" i="0"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B Nazanin" panose="00000400000000000000" pitchFamily="2" charset="-78"/>
                        </a:rPr>
                        <a:t>-</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solidFill>
                      <a:schemeClr val="accent1">
                        <a:lumMod val="20000"/>
                        <a:lumOff val="80000"/>
                      </a:schemeClr>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kumimoji="0" lang="fa-IR" sz="2000" b="0" i="0"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B Nazanin" panose="00000400000000000000" pitchFamily="2" charset="-78"/>
                        </a:rPr>
                        <a:t>-</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solidFill>
                      <a:schemeClr val="accent1">
                        <a:lumMod val="20000"/>
                        <a:lumOff val="80000"/>
                      </a:schemeClr>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kumimoji="0" lang="fa-IR" sz="2000" b="0" i="0"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B Nazanin" panose="00000400000000000000" pitchFamily="2" charset="-78"/>
                        </a:rPr>
                        <a:t>-</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10006"/>
                  </a:ext>
                </a:extLst>
              </a:tr>
              <a:tr h="487564">
                <a:tc>
                  <a:txBody>
                    <a:bodyPr/>
                    <a:lstStyle/>
                    <a:p>
                      <a:pPr marL="0" marR="0" algn="ctr" rtl="1">
                        <a:lnSpc>
                          <a:spcPct val="115000"/>
                        </a:lnSpc>
                        <a:spcBef>
                          <a:spcPts val="0"/>
                        </a:spcBef>
                        <a:spcAft>
                          <a:spcPts val="1000"/>
                        </a:spcAft>
                      </a:pPr>
                      <a:r>
                        <a:rPr lang="fa-IR" sz="2000" dirty="0">
                          <a:effectLst/>
                          <a:cs typeface="B Nazanin" panose="00000400000000000000" pitchFamily="2" charset="-78"/>
                        </a:rPr>
                        <a:t>فيلتر بازدمي</a:t>
                      </a:r>
                      <a:endParaRPr lang="en-US" sz="20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Constantia"/>
                          <a:ea typeface="+mn-ea"/>
                          <a:cs typeface="+mn-cs"/>
                          <a:sym typeface="Wingdings 2" panose="05020102010507070707" pitchFamily="18" charset="2"/>
                        </a:rPr>
                        <a:t></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solidFill>
                      <a:schemeClr val="accent1">
                        <a:lumMod val="20000"/>
                        <a:lumOff val="80000"/>
                      </a:schemeClr>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kumimoji="0" lang="fa-IR" sz="2000" b="0" i="0"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B Nazanin" panose="00000400000000000000" pitchFamily="2" charset="-78"/>
                        </a:rPr>
                        <a:t>-</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solidFill>
                      <a:schemeClr val="accent1">
                        <a:lumMod val="20000"/>
                        <a:lumOff val="80000"/>
                      </a:schemeClr>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kumimoji="0" lang="fa-IR" sz="2000" b="0" i="0"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B Nazanin" panose="00000400000000000000" pitchFamily="2" charset="-78"/>
                        </a:rPr>
                        <a:t>-</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solidFill>
                      <a:schemeClr val="accent1">
                        <a:lumMod val="20000"/>
                        <a:lumOff val="80000"/>
                      </a:schemeClr>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kumimoji="0" lang="fa-IR"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B Nazanin" panose="00000400000000000000" pitchFamily="2" charset="-78"/>
                        </a:rPr>
                        <a:t>-</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10007"/>
                  </a:ext>
                </a:extLst>
              </a:tr>
            </a:tbl>
          </a:graphicData>
        </a:graphic>
      </p:graphicFrame>
      <p:cxnSp>
        <p:nvCxnSpPr>
          <p:cNvPr id="5" name="Straight Connector 4"/>
          <p:cNvCxnSpPr/>
          <p:nvPr/>
        </p:nvCxnSpPr>
        <p:spPr>
          <a:xfrm>
            <a:off x="2361063" y="838200"/>
            <a:ext cx="6400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304800" y="6324600"/>
            <a:ext cx="4572000" cy="381000"/>
          </a:xfrm>
        </p:spPr>
        <p:txBody>
          <a:bodyPr>
            <a:noAutofit/>
          </a:bodyPr>
          <a:lstStyle/>
          <a:p>
            <a:r>
              <a:rPr lang="en-US" sz="2000" dirty="0" smtClean="0">
                <a:solidFill>
                  <a:schemeClr val="tx1"/>
                </a:solidFill>
                <a:latin typeface="+mn-lt"/>
              </a:rPr>
              <a:t>1) Single patient use</a:t>
            </a:r>
            <a:endParaRPr lang="en-US" sz="2000" dirty="0">
              <a:solidFill>
                <a:schemeClr val="tx1"/>
              </a:solidFill>
              <a:latin typeface="+mn-lt"/>
            </a:endParaRPr>
          </a:p>
        </p:txBody>
      </p:sp>
      <p:cxnSp>
        <p:nvCxnSpPr>
          <p:cNvPr id="10" name="Straight Connector 9"/>
          <p:cNvCxnSpPr/>
          <p:nvPr/>
        </p:nvCxnSpPr>
        <p:spPr>
          <a:xfrm>
            <a:off x="304800" y="6324600"/>
            <a:ext cx="2286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33514"/>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17068" y="152400"/>
            <a:ext cx="4169732" cy="707886"/>
          </a:xfrm>
          <a:prstGeom prst="rect">
            <a:avLst/>
          </a:prstGeom>
        </p:spPr>
        <p:txBody>
          <a:bodyPr wrap="none">
            <a:spAutoFit/>
          </a:bodyPr>
          <a:lstStyle/>
          <a:p>
            <a:pPr algn="r" rtl="1"/>
            <a:r>
              <a:rPr lang="fa-IR" sz="4000" dirty="0" smtClean="0">
                <a:cs typeface="B Nazanin" pitchFamily="2" charset="-78"/>
              </a:rPr>
              <a:t>ضدعفونی و استریل کردن</a:t>
            </a:r>
            <a:endParaRPr lang="en-US" sz="4000" dirty="0"/>
          </a:p>
        </p:txBody>
      </p:sp>
      <p:cxnSp>
        <p:nvCxnSpPr>
          <p:cNvPr id="5" name="Straight Connector 4"/>
          <p:cNvCxnSpPr/>
          <p:nvPr/>
        </p:nvCxnSpPr>
        <p:spPr>
          <a:xfrm>
            <a:off x="2361063" y="838200"/>
            <a:ext cx="64008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2"/>
          <p:cNvPicPr>
            <a:picLocks noChangeAspect="1" noChangeArrowheads="1"/>
          </p:cNvPicPr>
          <p:nvPr/>
        </p:nvPicPr>
        <p:blipFill>
          <a:blip r:embed="rId3"/>
          <a:srcRect/>
          <a:stretch>
            <a:fillRect/>
          </a:stretch>
        </p:blipFill>
        <p:spPr bwMode="auto">
          <a:xfrm>
            <a:off x="1115616" y="980728"/>
            <a:ext cx="7646247" cy="5825790"/>
          </a:xfrm>
          <a:prstGeom prst="rect">
            <a:avLst/>
          </a:prstGeom>
          <a:noFill/>
          <a:ln w="9525">
            <a:noFill/>
            <a:miter lim="800000"/>
            <a:headEnd/>
            <a:tailEnd/>
          </a:ln>
          <a:effectLst/>
        </p:spPr>
      </p:pic>
    </p:spTree>
    <p:extLst>
      <p:ext uri="{BB962C8B-B14F-4D97-AF65-F5344CB8AC3E}">
        <p14:creationId xmlns:p14="http://schemas.microsoft.com/office/powerpoint/2010/main" val="1752300605"/>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70444" y="152400"/>
            <a:ext cx="4716356" cy="707886"/>
          </a:xfrm>
          <a:prstGeom prst="rect">
            <a:avLst/>
          </a:prstGeom>
        </p:spPr>
        <p:txBody>
          <a:bodyPr wrap="none">
            <a:spAutoFit/>
          </a:bodyPr>
          <a:lstStyle/>
          <a:p>
            <a:pPr algn="r" rtl="1"/>
            <a:r>
              <a:rPr lang="fa-IR" sz="4000" dirty="0" smtClean="0">
                <a:cs typeface="B Nazanin" pitchFamily="2" charset="-78"/>
              </a:rPr>
              <a:t>نگهداشت پیشگیرانه ونتیلاتور</a:t>
            </a:r>
            <a:endParaRPr lang="en-US" sz="4000" dirty="0"/>
          </a:p>
        </p:txBody>
      </p:sp>
      <p:cxnSp>
        <p:nvCxnSpPr>
          <p:cNvPr id="5" name="Straight Connector 4"/>
          <p:cNvCxnSpPr/>
          <p:nvPr/>
        </p:nvCxnSpPr>
        <p:spPr>
          <a:xfrm>
            <a:off x="2361063" y="838200"/>
            <a:ext cx="6400800" cy="1588"/>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 name="Table 1"/>
          <p:cNvGraphicFramePr>
            <a:graphicFrameLocks noGrp="1"/>
          </p:cNvGraphicFramePr>
          <p:nvPr>
            <p:extLst>
              <p:ext uri="{D42A27DB-BD31-4B8C-83A1-F6EECF244321}">
                <p14:modId xmlns:p14="http://schemas.microsoft.com/office/powerpoint/2010/main" val="3033020763"/>
              </p:ext>
            </p:extLst>
          </p:nvPr>
        </p:nvGraphicFramePr>
        <p:xfrm>
          <a:off x="457200" y="967842"/>
          <a:ext cx="8229600" cy="5570594"/>
        </p:xfrm>
        <a:graphic>
          <a:graphicData uri="http://schemas.openxmlformats.org/drawingml/2006/table">
            <a:tbl>
              <a:tblPr rtl="1" firstRow="1" firstCol="1" bandRow="1">
                <a:tableStyleId>{5C22544A-7EE6-4342-B048-85BDC9FD1C3A}</a:tableStyleId>
              </a:tblPr>
              <a:tblGrid>
                <a:gridCol w="2522816">
                  <a:extLst>
                    <a:ext uri="{9D8B030D-6E8A-4147-A177-3AD203B41FA5}">
                      <a16:colId xmlns:a16="http://schemas.microsoft.com/office/drawing/2014/main" val="577827915"/>
                    </a:ext>
                  </a:extLst>
                </a:gridCol>
                <a:gridCol w="4467275">
                  <a:extLst>
                    <a:ext uri="{9D8B030D-6E8A-4147-A177-3AD203B41FA5}">
                      <a16:colId xmlns:a16="http://schemas.microsoft.com/office/drawing/2014/main" val="2663535291"/>
                    </a:ext>
                  </a:extLst>
                </a:gridCol>
                <a:gridCol w="1239509">
                  <a:extLst>
                    <a:ext uri="{9D8B030D-6E8A-4147-A177-3AD203B41FA5}">
                      <a16:colId xmlns:a16="http://schemas.microsoft.com/office/drawing/2014/main" val="3654624160"/>
                    </a:ext>
                  </a:extLst>
                </a:gridCol>
              </a:tblGrid>
              <a:tr h="342304">
                <a:tc>
                  <a:txBody>
                    <a:bodyPr/>
                    <a:lstStyle/>
                    <a:p>
                      <a:pPr algn="ctr" rtl="1">
                        <a:lnSpc>
                          <a:spcPct val="115000"/>
                        </a:lnSpc>
                        <a:spcBef>
                          <a:spcPts val="120"/>
                        </a:spcBef>
                        <a:spcAft>
                          <a:spcPts val="0"/>
                        </a:spcAft>
                      </a:pPr>
                      <a:r>
                        <a:rPr lang="fa-IR" sz="2000">
                          <a:effectLst/>
                          <a:cs typeface="B Nazanin" panose="00000400000000000000" pitchFamily="2" charset="-78"/>
                        </a:rPr>
                        <a:t>شرح عملیات</a:t>
                      </a:r>
                      <a:endParaRPr lang="en-US" sz="180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Bef>
                          <a:spcPts val="120"/>
                        </a:spcBef>
                        <a:spcAft>
                          <a:spcPts val="0"/>
                        </a:spcAft>
                      </a:pPr>
                      <a:r>
                        <a:rPr lang="fa-IR" sz="2000">
                          <a:effectLst/>
                          <a:cs typeface="B Nazanin" panose="00000400000000000000" pitchFamily="2" charset="-78"/>
                        </a:rPr>
                        <a:t>دوره های زمانی</a:t>
                      </a:r>
                      <a:endParaRPr lang="en-US" sz="180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Bef>
                          <a:spcPts val="120"/>
                        </a:spcBef>
                        <a:spcAft>
                          <a:spcPts val="0"/>
                        </a:spcAft>
                      </a:pPr>
                      <a:r>
                        <a:rPr lang="fa-IR" sz="2000" dirty="0">
                          <a:effectLst/>
                          <a:cs typeface="B Nazanin" panose="00000400000000000000" pitchFamily="2" charset="-78"/>
                        </a:rPr>
                        <a:t>فرد مسئول</a:t>
                      </a:r>
                      <a:endParaRPr lang="en-US" sz="18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extLst>
                  <a:ext uri="{0D108BD9-81ED-4DB2-BD59-A6C34878D82A}">
                    <a16:rowId xmlns:a16="http://schemas.microsoft.com/office/drawing/2014/main" val="2027078495"/>
                  </a:ext>
                </a:extLst>
              </a:tr>
              <a:tr h="655359">
                <a:tc>
                  <a:txBody>
                    <a:bodyPr/>
                    <a:lstStyle/>
                    <a:p>
                      <a:pPr algn="just" rtl="1">
                        <a:lnSpc>
                          <a:spcPct val="115000"/>
                        </a:lnSpc>
                        <a:spcAft>
                          <a:spcPts val="0"/>
                        </a:spcAft>
                      </a:pPr>
                      <a:r>
                        <a:rPr lang="ar-SA" sz="1800" b="0" dirty="0">
                          <a:effectLst/>
                          <a:cs typeface="B Nazanin" panose="00000400000000000000" pitchFamily="2" charset="-78"/>
                        </a:rPr>
                        <a:t>کالیبراسیون سنسور اکسیژن</a:t>
                      </a:r>
                      <a:endParaRPr lang="en-US" sz="1800" b="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tc>
                  <a:txBody>
                    <a:bodyPr/>
                    <a:lstStyle/>
                    <a:p>
                      <a:pPr algn="just" rtl="1">
                        <a:lnSpc>
                          <a:spcPct val="115000"/>
                        </a:lnSpc>
                        <a:spcAft>
                          <a:spcPts val="0"/>
                        </a:spcAft>
                      </a:pPr>
                      <a:r>
                        <a:rPr lang="ar-SA" sz="1800">
                          <a:effectLst/>
                          <a:cs typeface="B Nazanin" panose="00000400000000000000" pitchFamily="2" charset="-78"/>
                        </a:rPr>
                        <a:t>پيش از استفاده از ونتيلاتور و پس از تعویض سنسور اکسیژن</a:t>
                      </a:r>
                      <a:endParaRPr lang="en-US" sz="180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tc>
                  <a:txBody>
                    <a:bodyPr/>
                    <a:lstStyle/>
                    <a:p>
                      <a:pPr algn="r" rtl="1">
                        <a:lnSpc>
                          <a:spcPct val="115000"/>
                        </a:lnSpc>
                        <a:spcAft>
                          <a:spcPts val="0"/>
                        </a:spcAft>
                      </a:pPr>
                      <a:r>
                        <a:rPr lang="ar-SA" sz="1800" dirty="0">
                          <a:effectLst/>
                          <a:cs typeface="B Nazanin" panose="00000400000000000000" pitchFamily="2" charset="-78"/>
                        </a:rPr>
                        <a:t>کاربر</a:t>
                      </a:r>
                      <a:endParaRPr lang="en-US" sz="18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extLst>
                  <a:ext uri="{0D108BD9-81ED-4DB2-BD59-A6C34878D82A}">
                    <a16:rowId xmlns:a16="http://schemas.microsoft.com/office/drawing/2014/main" val="140572477"/>
                  </a:ext>
                </a:extLst>
              </a:tr>
              <a:tr h="996875">
                <a:tc>
                  <a:txBody>
                    <a:bodyPr/>
                    <a:lstStyle/>
                    <a:p>
                      <a:pPr algn="just" rtl="1">
                        <a:lnSpc>
                          <a:spcPct val="115000"/>
                        </a:lnSpc>
                        <a:spcAft>
                          <a:spcPts val="0"/>
                        </a:spcAft>
                      </a:pPr>
                      <a:r>
                        <a:rPr lang="ar-SA" sz="1800" b="0" dirty="0">
                          <a:effectLst/>
                          <a:cs typeface="B Nazanin" panose="00000400000000000000" pitchFamily="2" charset="-78"/>
                        </a:rPr>
                        <a:t>کالیبراسیون سنسور فلوی بازدمی</a:t>
                      </a:r>
                      <a:endParaRPr lang="en-US" sz="1800" b="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tc>
                  <a:txBody>
                    <a:bodyPr/>
                    <a:lstStyle/>
                    <a:p>
                      <a:pPr algn="just" rtl="1">
                        <a:lnSpc>
                          <a:spcPct val="115000"/>
                        </a:lnSpc>
                        <a:spcAft>
                          <a:spcPts val="0"/>
                        </a:spcAft>
                      </a:pPr>
                      <a:r>
                        <a:rPr lang="ar-SA" sz="1800">
                          <a:effectLst/>
                          <a:cs typeface="B Nazanin" panose="00000400000000000000" pitchFamily="2" charset="-78"/>
                        </a:rPr>
                        <a:t>پیش از استفاده از ونتیلاتور، پس از شستشو یا تعویض سنسور فلوی بازدمی یا درصورت اندازه‌گیری نادرست حجم بازدمی توسط سنسور</a:t>
                      </a:r>
                      <a:endParaRPr lang="en-US" sz="180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tc>
                  <a:txBody>
                    <a:bodyPr/>
                    <a:lstStyle/>
                    <a:p>
                      <a:pPr algn="r" rtl="1">
                        <a:lnSpc>
                          <a:spcPct val="115000"/>
                        </a:lnSpc>
                        <a:spcAft>
                          <a:spcPts val="0"/>
                        </a:spcAft>
                      </a:pPr>
                      <a:r>
                        <a:rPr lang="ar-SA" sz="1800">
                          <a:effectLst/>
                          <a:cs typeface="B Nazanin" panose="00000400000000000000" pitchFamily="2" charset="-78"/>
                        </a:rPr>
                        <a:t>کاربر</a:t>
                      </a:r>
                      <a:endParaRPr lang="en-US" sz="180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extLst>
                  <a:ext uri="{0D108BD9-81ED-4DB2-BD59-A6C34878D82A}">
                    <a16:rowId xmlns:a16="http://schemas.microsoft.com/office/drawing/2014/main" val="2229444935"/>
                  </a:ext>
                </a:extLst>
              </a:tr>
              <a:tr h="655359">
                <a:tc>
                  <a:txBody>
                    <a:bodyPr/>
                    <a:lstStyle/>
                    <a:p>
                      <a:pPr algn="just" rtl="1">
                        <a:lnSpc>
                          <a:spcPct val="115000"/>
                        </a:lnSpc>
                        <a:spcAft>
                          <a:spcPts val="0"/>
                        </a:spcAft>
                      </a:pPr>
                      <a:r>
                        <a:rPr lang="ar-SA" sz="1800" b="0" dirty="0">
                          <a:effectLst/>
                          <a:cs typeface="B Nazanin" panose="00000400000000000000" pitchFamily="2" charset="-78"/>
                        </a:rPr>
                        <a:t>کالیبراسیون </a:t>
                      </a:r>
                      <a:r>
                        <a:rPr lang="en-US" sz="1800" b="0" dirty="0">
                          <a:effectLst/>
                          <a:latin typeface="Times New Roman" panose="02020603050405020304" pitchFamily="18" charset="0"/>
                          <a:cs typeface="Times New Roman" panose="02020603050405020304" pitchFamily="18" charset="0"/>
                        </a:rPr>
                        <a:t>System test</a:t>
                      </a:r>
                      <a:endParaRPr lang="en-US" sz="1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rtl="1">
                        <a:lnSpc>
                          <a:spcPct val="115000"/>
                        </a:lnSpc>
                        <a:spcAft>
                          <a:spcPts val="0"/>
                        </a:spcAft>
                      </a:pPr>
                      <a:r>
                        <a:rPr lang="ar-SA" sz="1800">
                          <a:effectLst/>
                          <a:cs typeface="B Nazanin" panose="00000400000000000000" pitchFamily="2" charset="-78"/>
                        </a:rPr>
                        <a:t>پیش از استفاده از ونتيلاتور یا پس از تعویض مسیر هوایی بیمار</a:t>
                      </a:r>
                      <a:endParaRPr lang="en-US" sz="180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tc>
                  <a:txBody>
                    <a:bodyPr/>
                    <a:lstStyle/>
                    <a:p>
                      <a:pPr algn="r" rtl="1">
                        <a:lnSpc>
                          <a:spcPct val="115000"/>
                        </a:lnSpc>
                        <a:spcAft>
                          <a:spcPts val="0"/>
                        </a:spcAft>
                      </a:pPr>
                      <a:r>
                        <a:rPr lang="ar-SA" sz="1800" dirty="0">
                          <a:effectLst/>
                          <a:cs typeface="B Nazanin" panose="00000400000000000000" pitchFamily="2" charset="-78"/>
                        </a:rPr>
                        <a:t>کاربر</a:t>
                      </a:r>
                      <a:endParaRPr lang="en-US" sz="18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extLst>
                  <a:ext uri="{0D108BD9-81ED-4DB2-BD59-A6C34878D82A}">
                    <a16:rowId xmlns:a16="http://schemas.microsoft.com/office/drawing/2014/main" val="3003077965"/>
                  </a:ext>
                </a:extLst>
              </a:tr>
              <a:tr h="313843">
                <a:tc>
                  <a:txBody>
                    <a:bodyPr/>
                    <a:lstStyle/>
                    <a:p>
                      <a:pPr algn="just" rtl="1">
                        <a:lnSpc>
                          <a:spcPct val="115000"/>
                        </a:lnSpc>
                        <a:spcAft>
                          <a:spcPts val="0"/>
                        </a:spcAft>
                      </a:pPr>
                      <a:r>
                        <a:rPr lang="ar-SA" sz="1800" b="0">
                          <a:effectLst/>
                          <a:cs typeface="B Nazanin" panose="00000400000000000000" pitchFamily="2" charset="-78"/>
                        </a:rPr>
                        <a:t>کالیبراسیون شیر ورودی هوا</a:t>
                      </a:r>
                      <a:endParaRPr lang="en-US" sz="1800" b="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tc>
                  <a:txBody>
                    <a:bodyPr/>
                    <a:lstStyle/>
                    <a:p>
                      <a:pPr algn="just" rtl="1">
                        <a:lnSpc>
                          <a:spcPct val="115000"/>
                        </a:lnSpc>
                        <a:spcAft>
                          <a:spcPts val="0"/>
                        </a:spcAft>
                      </a:pPr>
                      <a:r>
                        <a:rPr lang="ar-SA" sz="1800">
                          <a:effectLst/>
                          <a:cs typeface="B Nazanin" panose="00000400000000000000" pitchFamily="2" charset="-78"/>
                        </a:rPr>
                        <a:t>سالیانه </a:t>
                      </a:r>
                      <a:endParaRPr lang="en-US" sz="180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tc>
                  <a:txBody>
                    <a:bodyPr/>
                    <a:lstStyle/>
                    <a:p>
                      <a:pPr algn="r" rtl="1">
                        <a:lnSpc>
                          <a:spcPct val="115000"/>
                        </a:lnSpc>
                        <a:spcAft>
                          <a:spcPts val="0"/>
                        </a:spcAft>
                      </a:pPr>
                      <a:r>
                        <a:rPr lang="ar-SA" sz="1800" dirty="0">
                          <a:effectLst/>
                          <a:cs typeface="B Nazanin" panose="00000400000000000000" pitchFamily="2" charset="-78"/>
                        </a:rPr>
                        <a:t>کارشناس</a:t>
                      </a:r>
                      <a:endParaRPr lang="en-US" sz="18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extLst>
                  <a:ext uri="{0D108BD9-81ED-4DB2-BD59-A6C34878D82A}">
                    <a16:rowId xmlns:a16="http://schemas.microsoft.com/office/drawing/2014/main" val="2394104476"/>
                  </a:ext>
                </a:extLst>
              </a:tr>
              <a:tr h="655359">
                <a:tc>
                  <a:txBody>
                    <a:bodyPr/>
                    <a:lstStyle/>
                    <a:p>
                      <a:pPr algn="just" rtl="1">
                        <a:lnSpc>
                          <a:spcPct val="115000"/>
                        </a:lnSpc>
                        <a:spcAft>
                          <a:spcPts val="0"/>
                        </a:spcAft>
                      </a:pPr>
                      <a:r>
                        <a:rPr lang="ar-SA" sz="1800" b="0" dirty="0">
                          <a:effectLst/>
                          <a:cs typeface="B Nazanin" panose="00000400000000000000" pitchFamily="2" charset="-78"/>
                        </a:rPr>
                        <a:t>کالیبراسیون شیر ورودی اکسیژن</a:t>
                      </a:r>
                      <a:endParaRPr lang="en-US" sz="1800" b="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tc>
                  <a:txBody>
                    <a:bodyPr/>
                    <a:lstStyle/>
                    <a:p>
                      <a:pPr algn="just" rtl="1">
                        <a:lnSpc>
                          <a:spcPct val="115000"/>
                        </a:lnSpc>
                        <a:spcAft>
                          <a:spcPts val="0"/>
                        </a:spcAft>
                      </a:pPr>
                      <a:r>
                        <a:rPr lang="ar-SA" sz="1800">
                          <a:effectLst/>
                          <a:cs typeface="B Nazanin" panose="00000400000000000000" pitchFamily="2" charset="-78"/>
                        </a:rPr>
                        <a:t>سالیانه</a:t>
                      </a:r>
                      <a:endParaRPr lang="en-US" sz="180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tc>
                  <a:txBody>
                    <a:bodyPr/>
                    <a:lstStyle/>
                    <a:p>
                      <a:pPr algn="r" rtl="1">
                        <a:lnSpc>
                          <a:spcPct val="115000"/>
                        </a:lnSpc>
                        <a:spcAft>
                          <a:spcPts val="0"/>
                        </a:spcAft>
                      </a:pPr>
                      <a:r>
                        <a:rPr lang="ar-SA" sz="1800" dirty="0">
                          <a:effectLst/>
                          <a:cs typeface="B Nazanin" panose="00000400000000000000" pitchFamily="2" charset="-78"/>
                        </a:rPr>
                        <a:t>کارشناس</a:t>
                      </a:r>
                      <a:endParaRPr lang="en-US" sz="18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tc>
                <a:extLst>
                  <a:ext uri="{0D108BD9-81ED-4DB2-BD59-A6C34878D82A}">
                    <a16:rowId xmlns:a16="http://schemas.microsoft.com/office/drawing/2014/main" val="4163223265"/>
                  </a:ext>
                </a:extLst>
              </a:tr>
              <a:tr h="313843">
                <a:tc>
                  <a:txBody>
                    <a:bodyPr/>
                    <a:lstStyle/>
                    <a:p>
                      <a:pPr algn="just" rtl="1">
                        <a:lnSpc>
                          <a:spcPct val="115000"/>
                        </a:lnSpc>
                        <a:spcAft>
                          <a:spcPts val="0"/>
                        </a:spcAft>
                      </a:pPr>
                      <a:r>
                        <a:rPr lang="ar-SA" sz="1800" b="0" dirty="0">
                          <a:effectLst/>
                          <a:cs typeface="B Nazanin" panose="00000400000000000000" pitchFamily="2" charset="-78"/>
                        </a:rPr>
                        <a:t>کالیبراسیون شیر بازدمی</a:t>
                      </a:r>
                      <a:endParaRPr lang="en-US" sz="1800" b="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tc>
                  <a:txBody>
                    <a:bodyPr/>
                    <a:lstStyle/>
                    <a:p>
                      <a:pPr algn="just" rtl="1">
                        <a:lnSpc>
                          <a:spcPct val="115000"/>
                        </a:lnSpc>
                        <a:spcAft>
                          <a:spcPts val="0"/>
                        </a:spcAft>
                      </a:pPr>
                      <a:r>
                        <a:rPr lang="ar-SA" sz="1800">
                          <a:effectLst/>
                          <a:cs typeface="B Nazanin" panose="00000400000000000000" pitchFamily="2" charset="-78"/>
                        </a:rPr>
                        <a:t>سالیانه</a:t>
                      </a:r>
                      <a:endParaRPr lang="en-US" sz="180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tc>
                  <a:txBody>
                    <a:bodyPr/>
                    <a:lstStyle/>
                    <a:p>
                      <a:pPr algn="r" rtl="1">
                        <a:lnSpc>
                          <a:spcPct val="115000"/>
                        </a:lnSpc>
                        <a:spcAft>
                          <a:spcPts val="0"/>
                        </a:spcAft>
                      </a:pPr>
                      <a:r>
                        <a:rPr lang="ar-SA" sz="1800" dirty="0">
                          <a:effectLst/>
                          <a:cs typeface="B Nazanin" panose="00000400000000000000" pitchFamily="2" charset="-78"/>
                        </a:rPr>
                        <a:t>کارشناس</a:t>
                      </a:r>
                      <a:endParaRPr lang="en-US" sz="18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tc>
                <a:extLst>
                  <a:ext uri="{0D108BD9-81ED-4DB2-BD59-A6C34878D82A}">
                    <a16:rowId xmlns:a16="http://schemas.microsoft.com/office/drawing/2014/main" val="2381987312"/>
                  </a:ext>
                </a:extLst>
              </a:tr>
              <a:tr h="313843">
                <a:tc>
                  <a:txBody>
                    <a:bodyPr/>
                    <a:lstStyle/>
                    <a:p>
                      <a:pPr algn="just" rtl="1">
                        <a:lnSpc>
                          <a:spcPct val="115000"/>
                        </a:lnSpc>
                        <a:spcAft>
                          <a:spcPts val="0"/>
                        </a:spcAft>
                      </a:pPr>
                      <a:r>
                        <a:rPr lang="ar-SA" sz="1800" b="0">
                          <a:effectLst/>
                          <a:cs typeface="B Nazanin" panose="00000400000000000000" pitchFamily="2" charset="-78"/>
                        </a:rPr>
                        <a:t>کالیبراسیون دوره‌ای</a:t>
                      </a:r>
                      <a:endParaRPr lang="en-US" sz="1800" b="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tc>
                  <a:txBody>
                    <a:bodyPr/>
                    <a:lstStyle/>
                    <a:p>
                      <a:pPr algn="just" rtl="1">
                        <a:lnSpc>
                          <a:spcPct val="115000"/>
                        </a:lnSpc>
                        <a:spcAft>
                          <a:spcPts val="0"/>
                        </a:spcAft>
                      </a:pPr>
                      <a:r>
                        <a:rPr lang="ar-SA" sz="1800">
                          <a:effectLst/>
                          <a:cs typeface="B Nazanin" panose="00000400000000000000" pitchFamily="2" charset="-78"/>
                        </a:rPr>
                        <a:t>سالیانه</a:t>
                      </a:r>
                      <a:endParaRPr lang="en-US" sz="180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tc>
                  <a:txBody>
                    <a:bodyPr/>
                    <a:lstStyle/>
                    <a:p>
                      <a:pPr algn="r" rtl="1">
                        <a:lnSpc>
                          <a:spcPct val="115000"/>
                        </a:lnSpc>
                        <a:spcAft>
                          <a:spcPts val="0"/>
                        </a:spcAft>
                      </a:pPr>
                      <a:r>
                        <a:rPr lang="ar-SA" sz="1800" dirty="0">
                          <a:effectLst/>
                          <a:cs typeface="B Nazanin" panose="00000400000000000000" pitchFamily="2" charset="-78"/>
                        </a:rPr>
                        <a:t>کارشناس</a:t>
                      </a:r>
                      <a:endParaRPr lang="en-US" sz="18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tc>
                <a:extLst>
                  <a:ext uri="{0D108BD9-81ED-4DB2-BD59-A6C34878D82A}">
                    <a16:rowId xmlns:a16="http://schemas.microsoft.com/office/drawing/2014/main" val="3727179981"/>
                  </a:ext>
                </a:extLst>
              </a:tr>
              <a:tr h="655359">
                <a:tc>
                  <a:txBody>
                    <a:bodyPr/>
                    <a:lstStyle/>
                    <a:p>
                      <a:pPr algn="just" rtl="1">
                        <a:lnSpc>
                          <a:spcPct val="115000"/>
                        </a:lnSpc>
                        <a:spcAft>
                          <a:spcPts val="0"/>
                        </a:spcAft>
                      </a:pPr>
                      <a:r>
                        <a:rPr lang="ar-SA" sz="1800" b="0" dirty="0">
                          <a:effectLst/>
                          <a:cs typeface="B Nazanin" panose="00000400000000000000" pitchFamily="2" charset="-78"/>
                        </a:rPr>
                        <a:t>بررسی فیلتر ورودی مسیر هوا</a:t>
                      </a:r>
                      <a:endParaRPr lang="en-US" sz="1800" b="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tc>
                  <a:txBody>
                    <a:bodyPr/>
                    <a:lstStyle/>
                    <a:p>
                      <a:pPr algn="just" rtl="1">
                        <a:lnSpc>
                          <a:spcPct val="115000"/>
                        </a:lnSpc>
                        <a:spcAft>
                          <a:spcPts val="0"/>
                        </a:spcAft>
                      </a:pPr>
                      <a:r>
                        <a:rPr lang="ar-SA" sz="1800">
                          <a:effectLst/>
                          <a:cs typeface="B Nazanin" panose="00000400000000000000" pitchFamily="2" charset="-78"/>
                        </a:rPr>
                        <a:t>سالیانه یا هر 5000 ساعت کار دستگاه (هرکدام زودتر اتفاق افتاد)</a:t>
                      </a:r>
                      <a:endParaRPr lang="en-US" sz="180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tc>
                  <a:txBody>
                    <a:bodyPr/>
                    <a:lstStyle/>
                    <a:p>
                      <a:pPr algn="r" rtl="1">
                        <a:lnSpc>
                          <a:spcPct val="115000"/>
                        </a:lnSpc>
                        <a:spcAft>
                          <a:spcPts val="0"/>
                        </a:spcAft>
                      </a:pPr>
                      <a:r>
                        <a:rPr lang="ar-SA" sz="1800" dirty="0">
                          <a:effectLst/>
                          <a:cs typeface="B Nazanin" panose="00000400000000000000" pitchFamily="2" charset="-78"/>
                        </a:rPr>
                        <a:t>کاربر</a:t>
                      </a:r>
                      <a:endParaRPr lang="en-US" sz="18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extLst>
                  <a:ext uri="{0D108BD9-81ED-4DB2-BD59-A6C34878D82A}">
                    <a16:rowId xmlns:a16="http://schemas.microsoft.com/office/drawing/2014/main" val="1203563136"/>
                  </a:ext>
                </a:extLst>
              </a:tr>
              <a:tr h="655359">
                <a:tc>
                  <a:txBody>
                    <a:bodyPr/>
                    <a:lstStyle/>
                    <a:p>
                      <a:pPr algn="just" rtl="1">
                        <a:lnSpc>
                          <a:spcPct val="115000"/>
                        </a:lnSpc>
                        <a:spcAft>
                          <a:spcPts val="0"/>
                        </a:spcAft>
                      </a:pPr>
                      <a:r>
                        <a:rPr lang="ar-SA" sz="1800" b="0" dirty="0">
                          <a:effectLst/>
                          <a:cs typeface="B Nazanin" panose="00000400000000000000" pitchFamily="2" charset="-78"/>
                        </a:rPr>
                        <a:t>بررسی </a:t>
                      </a:r>
                      <a:r>
                        <a:rPr lang="en-US" sz="1800" b="0" dirty="0">
                          <a:effectLst/>
                          <a:latin typeface="Times New Roman" panose="02020603050405020304" pitchFamily="18" charset="0"/>
                          <a:cs typeface="Times New Roman" panose="02020603050405020304" pitchFamily="18" charset="0"/>
                        </a:rPr>
                        <a:t>Drain</a:t>
                      </a:r>
                      <a:r>
                        <a:rPr lang="ar-SA" sz="1800" b="0" dirty="0">
                          <a:effectLst/>
                          <a:cs typeface="B Nazanin" panose="00000400000000000000" pitchFamily="2" charset="-78"/>
                        </a:rPr>
                        <a:t> آب و رطوبت (محفظه شیشه‌ای فیلتر هوا)</a:t>
                      </a:r>
                      <a:endParaRPr lang="en-US" sz="1800" b="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tc>
                  <a:txBody>
                    <a:bodyPr/>
                    <a:lstStyle/>
                    <a:p>
                      <a:pPr algn="just" rtl="1">
                        <a:lnSpc>
                          <a:spcPct val="115000"/>
                        </a:lnSpc>
                        <a:spcAft>
                          <a:spcPts val="0"/>
                        </a:spcAft>
                      </a:pPr>
                      <a:r>
                        <a:rPr lang="ar-SA" sz="1800">
                          <a:effectLst/>
                          <a:cs typeface="B Nazanin" panose="00000400000000000000" pitchFamily="2" charset="-78"/>
                        </a:rPr>
                        <a:t>هر 100 ساعت کار دستگاه (4 روز)</a:t>
                      </a:r>
                      <a:endParaRPr lang="en-US" sz="180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tc>
                  <a:txBody>
                    <a:bodyPr/>
                    <a:lstStyle/>
                    <a:p>
                      <a:pPr algn="r" rtl="1">
                        <a:lnSpc>
                          <a:spcPct val="115000"/>
                        </a:lnSpc>
                        <a:spcAft>
                          <a:spcPts val="0"/>
                        </a:spcAft>
                      </a:pPr>
                      <a:r>
                        <a:rPr lang="ar-SA" sz="1800" dirty="0">
                          <a:effectLst/>
                          <a:cs typeface="B Nazanin" panose="00000400000000000000" pitchFamily="2" charset="-78"/>
                        </a:rPr>
                        <a:t>کاربر</a:t>
                      </a:r>
                      <a:endParaRPr lang="en-US" sz="18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extLst>
                  <a:ext uri="{0D108BD9-81ED-4DB2-BD59-A6C34878D82A}">
                    <a16:rowId xmlns:a16="http://schemas.microsoft.com/office/drawing/2014/main" val="2567439521"/>
                  </a:ext>
                </a:extLst>
              </a:tr>
            </a:tbl>
          </a:graphicData>
        </a:graphic>
      </p:graphicFrame>
    </p:spTree>
    <p:extLst>
      <p:ext uri="{BB962C8B-B14F-4D97-AF65-F5344CB8AC3E}">
        <p14:creationId xmlns:p14="http://schemas.microsoft.com/office/powerpoint/2010/main" val="2367059166"/>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70444" y="152400"/>
            <a:ext cx="4716356" cy="707886"/>
          </a:xfrm>
          <a:prstGeom prst="rect">
            <a:avLst/>
          </a:prstGeom>
        </p:spPr>
        <p:txBody>
          <a:bodyPr wrap="none">
            <a:spAutoFit/>
          </a:bodyPr>
          <a:lstStyle/>
          <a:p>
            <a:pPr algn="r" rtl="1"/>
            <a:r>
              <a:rPr lang="fa-IR" sz="4000" dirty="0" smtClean="0">
                <a:cs typeface="B Nazanin" pitchFamily="2" charset="-78"/>
              </a:rPr>
              <a:t>نگهداشت پیشگیرانه ونتیلاتور</a:t>
            </a:r>
            <a:endParaRPr lang="en-US" sz="4000" dirty="0"/>
          </a:p>
        </p:txBody>
      </p:sp>
      <p:cxnSp>
        <p:nvCxnSpPr>
          <p:cNvPr id="5" name="Straight Connector 4"/>
          <p:cNvCxnSpPr/>
          <p:nvPr/>
        </p:nvCxnSpPr>
        <p:spPr>
          <a:xfrm>
            <a:off x="2361063" y="838200"/>
            <a:ext cx="6400800" cy="1588"/>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 name="Table 1"/>
          <p:cNvGraphicFramePr>
            <a:graphicFrameLocks noGrp="1"/>
          </p:cNvGraphicFramePr>
          <p:nvPr>
            <p:extLst>
              <p:ext uri="{D42A27DB-BD31-4B8C-83A1-F6EECF244321}">
                <p14:modId xmlns:p14="http://schemas.microsoft.com/office/powerpoint/2010/main" val="2908829114"/>
              </p:ext>
            </p:extLst>
          </p:nvPr>
        </p:nvGraphicFramePr>
        <p:xfrm>
          <a:off x="457200" y="967842"/>
          <a:ext cx="8229600" cy="5570594"/>
        </p:xfrm>
        <a:graphic>
          <a:graphicData uri="http://schemas.openxmlformats.org/drawingml/2006/table">
            <a:tbl>
              <a:tblPr rtl="1" firstRow="1" firstCol="1" bandRow="1">
                <a:tableStyleId>{5C22544A-7EE6-4342-B048-85BDC9FD1C3A}</a:tableStyleId>
              </a:tblPr>
              <a:tblGrid>
                <a:gridCol w="2522816">
                  <a:extLst>
                    <a:ext uri="{9D8B030D-6E8A-4147-A177-3AD203B41FA5}">
                      <a16:colId xmlns:a16="http://schemas.microsoft.com/office/drawing/2014/main" val="577827915"/>
                    </a:ext>
                  </a:extLst>
                </a:gridCol>
                <a:gridCol w="4467275">
                  <a:extLst>
                    <a:ext uri="{9D8B030D-6E8A-4147-A177-3AD203B41FA5}">
                      <a16:colId xmlns:a16="http://schemas.microsoft.com/office/drawing/2014/main" val="2663535291"/>
                    </a:ext>
                  </a:extLst>
                </a:gridCol>
                <a:gridCol w="1239509">
                  <a:extLst>
                    <a:ext uri="{9D8B030D-6E8A-4147-A177-3AD203B41FA5}">
                      <a16:colId xmlns:a16="http://schemas.microsoft.com/office/drawing/2014/main" val="3654624160"/>
                    </a:ext>
                  </a:extLst>
                </a:gridCol>
              </a:tblGrid>
              <a:tr h="342304">
                <a:tc>
                  <a:txBody>
                    <a:bodyPr/>
                    <a:lstStyle/>
                    <a:p>
                      <a:pPr algn="ctr" rtl="1">
                        <a:lnSpc>
                          <a:spcPct val="115000"/>
                        </a:lnSpc>
                        <a:spcBef>
                          <a:spcPts val="120"/>
                        </a:spcBef>
                        <a:spcAft>
                          <a:spcPts val="0"/>
                        </a:spcAft>
                      </a:pPr>
                      <a:r>
                        <a:rPr lang="fa-IR" sz="2000">
                          <a:effectLst/>
                          <a:cs typeface="B Nazanin" panose="00000400000000000000" pitchFamily="2" charset="-78"/>
                        </a:rPr>
                        <a:t>شرح عملیات</a:t>
                      </a:r>
                      <a:endParaRPr lang="en-US" sz="180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Bef>
                          <a:spcPts val="120"/>
                        </a:spcBef>
                        <a:spcAft>
                          <a:spcPts val="0"/>
                        </a:spcAft>
                      </a:pPr>
                      <a:r>
                        <a:rPr lang="fa-IR" sz="2000">
                          <a:effectLst/>
                          <a:cs typeface="B Nazanin" panose="00000400000000000000" pitchFamily="2" charset="-78"/>
                        </a:rPr>
                        <a:t>دوره های زمانی</a:t>
                      </a:r>
                      <a:endParaRPr lang="en-US" sz="180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Bef>
                          <a:spcPts val="120"/>
                        </a:spcBef>
                        <a:spcAft>
                          <a:spcPts val="0"/>
                        </a:spcAft>
                      </a:pPr>
                      <a:r>
                        <a:rPr lang="fa-IR" sz="2000" dirty="0">
                          <a:effectLst/>
                          <a:cs typeface="B Nazanin" panose="00000400000000000000" pitchFamily="2" charset="-78"/>
                        </a:rPr>
                        <a:t>فرد مسئول</a:t>
                      </a:r>
                      <a:endParaRPr lang="en-US" sz="18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extLst>
                  <a:ext uri="{0D108BD9-81ED-4DB2-BD59-A6C34878D82A}">
                    <a16:rowId xmlns:a16="http://schemas.microsoft.com/office/drawing/2014/main" val="2027078495"/>
                  </a:ext>
                </a:extLst>
              </a:tr>
              <a:tr h="655359">
                <a:tc>
                  <a:txBody>
                    <a:bodyPr/>
                    <a:lstStyle/>
                    <a:p>
                      <a:pPr algn="just" rtl="1">
                        <a:lnSpc>
                          <a:spcPct val="115000"/>
                        </a:lnSpc>
                        <a:spcAft>
                          <a:spcPts val="0"/>
                        </a:spcAft>
                      </a:pPr>
                      <a:r>
                        <a:rPr lang="ar-SA" sz="1800" b="0" dirty="0">
                          <a:effectLst/>
                          <a:latin typeface="Times New Roman" panose="02020603050405020304" pitchFamily="18" charset="0"/>
                          <a:ea typeface="Calibri" panose="020F0502020204030204" pitchFamily="34" charset="0"/>
                          <a:cs typeface="B Nazanin" panose="00000400000000000000" pitchFamily="2" charset="-78"/>
                        </a:rPr>
                        <a:t>بررسی فیلتر مسیر اکسیژن</a:t>
                      </a:r>
                      <a:endParaRPr lang="en-US" sz="1800" b="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tc>
                  <a:txBody>
                    <a:bodyPr/>
                    <a:lstStyle/>
                    <a:p>
                      <a:pPr algn="just" rtl="1">
                        <a:lnSpc>
                          <a:spcPct val="115000"/>
                        </a:lnSpc>
                        <a:spcAft>
                          <a:spcPts val="0"/>
                        </a:spcAft>
                      </a:pPr>
                      <a:r>
                        <a:rPr lang="ar-SA" sz="1800">
                          <a:effectLst/>
                          <a:latin typeface="Times New Roman" panose="02020603050405020304" pitchFamily="18" charset="0"/>
                          <a:ea typeface="Calibri" panose="020F0502020204030204" pitchFamily="34" charset="0"/>
                          <a:cs typeface="B Nazanin" panose="00000400000000000000" pitchFamily="2" charset="-78"/>
                        </a:rPr>
                        <a:t>سالیانه یا هر 5000 ساعت کار دستگاه (هرکدام زودتر اتفاق افتاد)</a:t>
                      </a:r>
                      <a:endParaRPr lang="en-US" sz="180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tc>
                  <a:txBody>
                    <a:bodyPr/>
                    <a:lstStyle/>
                    <a:p>
                      <a:pPr algn="r" rtl="1">
                        <a:lnSpc>
                          <a:spcPct val="115000"/>
                        </a:lnSpc>
                        <a:spcAft>
                          <a:spcPts val="0"/>
                        </a:spcAft>
                      </a:pPr>
                      <a:r>
                        <a:rPr lang="ar-SA" sz="1800">
                          <a:effectLst/>
                          <a:latin typeface="Times New Roman" panose="02020603050405020304" pitchFamily="18" charset="0"/>
                          <a:ea typeface="Calibri" panose="020F0502020204030204" pitchFamily="34" charset="0"/>
                          <a:cs typeface="B Nazanin" panose="00000400000000000000" pitchFamily="2" charset="-78"/>
                        </a:rPr>
                        <a:t>کارشناس</a:t>
                      </a:r>
                      <a:endParaRPr lang="en-US" sz="180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extLst>
                  <a:ext uri="{0D108BD9-81ED-4DB2-BD59-A6C34878D82A}">
                    <a16:rowId xmlns:a16="http://schemas.microsoft.com/office/drawing/2014/main" val="140572477"/>
                  </a:ext>
                </a:extLst>
              </a:tr>
              <a:tr h="996875">
                <a:tc>
                  <a:txBody>
                    <a:bodyPr/>
                    <a:lstStyle/>
                    <a:p>
                      <a:pPr algn="just" rtl="1">
                        <a:lnSpc>
                          <a:spcPct val="115000"/>
                        </a:lnSpc>
                        <a:spcAft>
                          <a:spcPts val="0"/>
                        </a:spcAft>
                      </a:pPr>
                      <a:r>
                        <a:rPr lang="ar-SA" sz="1800" b="0" dirty="0">
                          <a:effectLst/>
                          <a:latin typeface="Times New Roman" panose="02020603050405020304" pitchFamily="18" charset="0"/>
                          <a:ea typeface="Calibri" panose="020F0502020204030204" pitchFamily="34" charset="0"/>
                          <a:cs typeface="B Nazanin" panose="00000400000000000000" pitchFamily="2" charset="-78"/>
                        </a:rPr>
                        <a:t>تعویض سنسور اکسیژن</a:t>
                      </a:r>
                      <a:endParaRPr lang="en-US" sz="1800" b="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tc>
                  <a:txBody>
                    <a:bodyPr/>
                    <a:lstStyle/>
                    <a:p>
                      <a:pPr algn="just" rtl="1">
                        <a:lnSpc>
                          <a:spcPct val="115000"/>
                        </a:lnSpc>
                        <a:spcAft>
                          <a:spcPts val="0"/>
                        </a:spcAft>
                      </a:pPr>
                      <a:r>
                        <a:rPr lang="ar-SA" sz="1800">
                          <a:effectLst/>
                          <a:latin typeface="Times New Roman" panose="02020603050405020304" pitchFamily="18" charset="0"/>
                          <a:ea typeface="Calibri" panose="020F0502020204030204" pitchFamily="34" charset="0"/>
                          <a:cs typeface="B Nazanin" panose="00000400000000000000" pitchFamily="2" charset="-78"/>
                        </a:rPr>
                        <a:t>پس از گذشت تاریخ انقضای سنسور یا خرابی آن</a:t>
                      </a:r>
                      <a:endParaRPr lang="en-US" sz="180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tc>
                  <a:txBody>
                    <a:bodyPr/>
                    <a:lstStyle/>
                    <a:p>
                      <a:pPr algn="r" rtl="1">
                        <a:lnSpc>
                          <a:spcPct val="115000"/>
                        </a:lnSpc>
                        <a:spcAft>
                          <a:spcPts val="0"/>
                        </a:spcAft>
                      </a:pPr>
                      <a:r>
                        <a:rPr lang="ar-SA" sz="1800">
                          <a:effectLst/>
                          <a:latin typeface="Times New Roman" panose="02020603050405020304" pitchFamily="18" charset="0"/>
                          <a:ea typeface="Calibri" panose="020F0502020204030204" pitchFamily="34" charset="0"/>
                          <a:cs typeface="B Nazanin" panose="00000400000000000000" pitchFamily="2" charset="-78"/>
                        </a:rPr>
                        <a:t>کارشناس</a:t>
                      </a:r>
                      <a:endParaRPr lang="en-US" sz="180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extLst>
                  <a:ext uri="{0D108BD9-81ED-4DB2-BD59-A6C34878D82A}">
                    <a16:rowId xmlns:a16="http://schemas.microsoft.com/office/drawing/2014/main" val="2229444935"/>
                  </a:ext>
                </a:extLst>
              </a:tr>
              <a:tr h="655359">
                <a:tc>
                  <a:txBody>
                    <a:bodyPr/>
                    <a:lstStyle/>
                    <a:p>
                      <a:pPr algn="just" rtl="1">
                        <a:lnSpc>
                          <a:spcPct val="115000"/>
                        </a:lnSpc>
                        <a:spcAft>
                          <a:spcPts val="0"/>
                        </a:spcAft>
                      </a:pPr>
                      <a:r>
                        <a:rPr lang="ar-SA" sz="1800" b="0">
                          <a:effectLst/>
                          <a:latin typeface="Times New Roman" panose="02020603050405020304" pitchFamily="18" charset="0"/>
                          <a:ea typeface="Calibri" panose="020F0502020204030204" pitchFamily="34" charset="0"/>
                          <a:cs typeface="B Nazanin" panose="00000400000000000000" pitchFamily="2" charset="-78"/>
                        </a:rPr>
                        <a:t>تعویض سنسور فلوی بازدمی</a:t>
                      </a:r>
                      <a:endParaRPr lang="en-US" sz="1800" b="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tc>
                  <a:txBody>
                    <a:bodyPr/>
                    <a:lstStyle/>
                    <a:p>
                      <a:pPr algn="just" rtl="1">
                        <a:lnSpc>
                          <a:spcPct val="115000"/>
                        </a:lnSpc>
                        <a:spcAft>
                          <a:spcPts val="0"/>
                        </a:spcAft>
                      </a:pPr>
                      <a:r>
                        <a:rPr lang="ar-SA" sz="1800">
                          <a:effectLst/>
                          <a:latin typeface="Times New Roman" panose="02020603050405020304" pitchFamily="18" charset="0"/>
                          <a:ea typeface="Calibri" panose="020F0502020204030204" pitchFamily="34" charset="0"/>
                          <a:cs typeface="B Nazanin" panose="00000400000000000000" pitchFamily="2" charset="-78"/>
                        </a:rPr>
                        <a:t>هر یکسال یکبار یا در موارد لزوم</a:t>
                      </a:r>
                      <a:endParaRPr lang="en-US" sz="180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tc>
                  <a:txBody>
                    <a:bodyPr/>
                    <a:lstStyle/>
                    <a:p>
                      <a:pPr algn="r" rtl="1">
                        <a:lnSpc>
                          <a:spcPct val="115000"/>
                        </a:lnSpc>
                        <a:spcAft>
                          <a:spcPts val="0"/>
                        </a:spcAft>
                      </a:pPr>
                      <a:r>
                        <a:rPr lang="ar-SA" sz="1800">
                          <a:effectLst/>
                          <a:latin typeface="Times New Roman" panose="02020603050405020304" pitchFamily="18" charset="0"/>
                          <a:ea typeface="Calibri" panose="020F0502020204030204" pitchFamily="34" charset="0"/>
                          <a:cs typeface="B Nazanin" panose="00000400000000000000" pitchFamily="2" charset="-78"/>
                        </a:rPr>
                        <a:t>کارشناس</a:t>
                      </a:r>
                      <a:endParaRPr lang="en-US" sz="180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extLst>
                  <a:ext uri="{0D108BD9-81ED-4DB2-BD59-A6C34878D82A}">
                    <a16:rowId xmlns:a16="http://schemas.microsoft.com/office/drawing/2014/main" val="3003077965"/>
                  </a:ext>
                </a:extLst>
              </a:tr>
              <a:tr h="313843">
                <a:tc>
                  <a:txBody>
                    <a:bodyPr/>
                    <a:lstStyle/>
                    <a:p>
                      <a:pPr algn="just" rtl="1">
                        <a:lnSpc>
                          <a:spcPct val="115000"/>
                        </a:lnSpc>
                        <a:spcAft>
                          <a:spcPts val="0"/>
                        </a:spcAft>
                      </a:pPr>
                      <a:r>
                        <a:rPr lang="ar-SA" sz="1800" b="0" dirty="0">
                          <a:effectLst/>
                          <a:latin typeface="Times New Roman" panose="02020603050405020304" pitchFamily="18" charset="0"/>
                          <a:ea typeface="Calibri" panose="020F0502020204030204" pitchFamily="34" charset="0"/>
                          <a:cs typeface="B Nazanin" panose="00000400000000000000" pitchFamily="2" charset="-78"/>
                        </a:rPr>
                        <a:t>تعویض باتری</a:t>
                      </a:r>
                      <a:endParaRPr lang="en-US" sz="1800" b="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tc>
                  <a:txBody>
                    <a:bodyPr/>
                    <a:lstStyle/>
                    <a:p>
                      <a:pPr algn="just" rtl="1">
                        <a:lnSpc>
                          <a:spcPct val="115000"/>
                        </a:lnSpc>
                        <a:spcAft>
                          <a:spcPts val="0"/>
                        </a:spcAft>
                      </a:pPr>
                      <a:r>
                        <a:rPr lang="ar-SA" sz="1800">
                          <a:effectLst/>
                          <a:latin typeface="Times New Roman" panose="02020603050405020304" pitchFamily="18" charset="0"/>
                          <a:ea typeface="Calibri" panose="020F0502020204030204" pitchFamily="34" charset="0"/>
                          <a:cs typeface="B Nazanin" panose="00000400000000000000" pitchFamily="2" charset="-78"/>
                        </a:rPr>
                        <a:t>هر دو سال یکبار یا در صورت خرابی</a:t>
                      </a:r>
                      <a:endParaRPr lang="en-US" sz="180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tc>
                  <a:txBody>
                    <a:bodyPr/>
                    <a:lstStyle/>
                    <a:p>
                      <a:pPr algn="r" rtl="1">
                        <a:lnSpc>
                          <a:spcPct val="115000"/>
                        </a:lnSpc>
                        <a:spcAft>
                          <a:spcPts val="0"/>
                        </a:spcAft>
                      </a:pPr>
                      <a:r>
                        <a:rPr lang="ar-SA" sz="1800">
                          <a:effectLst/>
                          <a:latin typeface="Times New Roman" panose="02020603050405020304" pitchFamily="18" charset="0"/>
                          <a:ea typeface="Calibri" panose="020F0502020204030204" pitchFamily="34" charset="0"/>
                          <a:cs typeface="B Nazanin" panose="00000400000000000000" pitchFamily="2" charset="-78"/>
                        </a:rPr>
                        <a:t>کارشناس</a:t>
                      </a:r>
                      <a:endParaRPr lang="en-US" sz="180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extLst>
                  <a:ext uri="{0D108BD9-81ED-4DB2-BD59-A6C34878D82A}">
                    <a16:rowId xmlns:a16="http://schemas.microsoft.com/office/drawing/2014/main" val="2394104476"/>
                  </a:ext>
                </a:extLst>
              </a:tr>
              <a:tr h="655359">
                <a:tc>
                  <a:txBody>
                    <a:bodyPr/>
                    <a:lstStyle/>
                    <a:p>
                      <a:pPr algn="just" rtl="1">
                        <a:lnSpc>
                          <a:spcPct val="115000"/>
                        </a:lnSpc>
                        <a:spcAft>
                          <a:spcPts val="0"/>
                        </a:spcAft>
                      </a:pPr>
                      <a:r>
                        <a:rPr lang="ar-SA" sz="1800" b="0" dirty="0">
                          <a:effectLst/>
                          <a:latin typeface="Times New Roman" panose="02020603050405020304" pitchFamily="18" charset="0"/>
                          <a:ea typeface="Calibri" panose="020F0502020204030204" pitchFamily="34" charset="0"/>
                          <a:cs typeface="B Nazanin" panose="00000400000000000000" pitchFamily="2" charset="-78"/>
                        </a:rPr>
                        <a:t>تعویض واسط شیر و سنسور بازدمی</a:t>
                      </a:r>
                      <a:endParaRPr lang="en-US" sz="1800" b="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tc>
                  <a:txBody>
                    <a:bodyPr/>
                    <a:lstStyle/>
                    <a:p>
                      <a:pPr algn="just" rtl="1">
                        <a:lnSpc>
                          <a:spcPct val="115000"/>
                        </a:lnSpc>
                        <a:spcAft>
                          <a:spcPts val="0"/>
                        </a:spcAft>
                      </a:pPr>
                      <a:r>
                        <a:rPr lang="ar-SA" sz="1800">
                          <a:effectLst/>
                          <a:latin typeface="Times New Roman" panose="02020603050405020304" pitchFamily="18" charset="0"/>
                          <a:ea typeface="Calibri" panose="020F0502020204030204" pitchFamily="34" charset="0"/>
                          <a:cs typeface="B Nazanin" panose="00000400000000000000" pitchFamily="2" charset="-78"/>
                        </a:rPr>
                        <a:t>در صورت خرابی قطعه</a:t>
                      </a:r>
                      <a:endParaRPr lang="en-US" sz="180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tc>
                  <a:txBody>
                    <a:bodyPr/>
                    <a:lstStyle/>
                    <a:p>
                      <a:pPr algn="r" rtl="1">
                        <a:lnSpc>
                          <a:spcPct val="115000"/>
                        </a:lnSpc>
                        <a:spcAft>
                          <a:spcPts val="0"/>
                        </a:spcAft>
                      </a:pPr>
                      <a:r>
                        <a:rPr lang="ar-SA" sz="1800">
                          <a:effectLst/>
                          <a:latin typeface="Times New Roman" panose="02020603050405020304" pitchFamily="18" charset="0"/>
                          <a:ea typeface="Calibri" panose="020F0502020204030204" pitchFamily="34" charset="0"/>
                          <a:cs typeface="B Nazanin" panose="00000400000000000000" pitchFamily="2" charset="-78"/>
                        </a:rPr>
                        <a:t>کارشناس</a:t>
                      </a:r>
                      <a:endParaRPr lang="en-US" sz="180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extLst>
                  <a:ext uri="{0D108BD9-81ED-4DB2-BD59-A6C34878D82A}">
                    <a16:rowId xmlns:a16="http://schemas.microsoft.com/office/drawing/2014/main" val="4163223265"/>
                  </a:ext>
                </a:extLst>
              </a:tr>
              <a:tr h="313843">
                <a:tc>
                  <a:txBody>
                    <a:bodyPr/>
                    <a:lstStyle/>
                    <a:p>
                      <a:pPr algn="just" rtl="1">
                        <a:lnSpc>
                          <a:spcPct val="115000"/>
                        </a:lnSpc>
                        <a:spcAft>
                          <a:spcPts val="0"/>
                        </a:spcAft>
                      </a:pPr>
                      <a:r>
                        <a:rPr lang="ar-SA" sz="1800" b="0" dirty="0">
                          <a:effectLst/>
                          <a:latin typeface="Times New Roman" panose="02020603050405020304" pitchFamily="18" charset="0"/>
                          <a:ea typeface="Calibri" panose="020F0502020204030204" pitchFamily="34" charset="0"/>
                          <a:cs typeface="B Nazanin" panose="00000400000000000000" pitchFamily="2" charset="-78"/>
                        </a:rPr>
                        <a:t>تعویض ممبرن شیر بازدمي</a:t>
                      </a:r>
                      <a:endParaRPr lang="en-US" sz="1800" b="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tc>
                  <a:txBody>
                    <a:bodyPr/>
                    <a:lstStyle/>
                    <a:p>
                      <a:pPr algn="just" rtl="1">
                        <a:lnSpc>
                          <a:spcPct val="115000"/>
                        </a:lnSpc>
                        <a:spcAft>
                          <a:spcPts val="0"/>
                        </a:spcAft>
                      </a:pPr>
                      <a:r>
                        <a:rPr lang="ar-SA" sz="1800">
                          <a:effectLst/>
                          <a:latin typeface="Times New Roman" panose="02020603050405020304" pitchFamily="18" charset="0"/>
                          <a:ea typeface="Calibri" panose="020F0502020204030204" pitchFamily="34" charset="0"/>
                          <a:cs typeface="B Nazanin" panose="00000400000000000000" pitchFamily="2" charset="-78"/>
                        </a:rPr>
                        <a:t>برای هر بیمار جدید یا درصورت خرابی ممبرن</a:t>
                      </a:r>
                      <a:endParaRPr lang="en-US" sz="180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tc>
                  <a:txBody>
                    <a:bodyPr/>
                    <a:lstStyle/>
                    <a:p>
                      <a:pPr algn="r" rtl="1">
                        <a:lnSpc>
                          <a:spcPct val="115000"/>
                        </a:lnSpc>
                        <a:spcAft>
                          <a:spcPts val="0"/>
                        </a:spcAft>
                      </a:pPr>
                      <a:r>
                        <a:rPr lang="ar-SA" sz="1800">
                          <a:effectLst/>
                          <a:latin typeface="Times New Roman" panose="02020603050405020304" pitchFamily="18" charset="0"/>
                          <a:ea typeface="Calibri" panose="020F0502020204030204" pitchFamily="34" charset="0"/>
                          <a:cs typeface="B Nazanin" panose="00000400000000000000" pitchFamily="2" charset="-78"/>
                        </a:rPr>
                        <a:t>کارشناس</a:t>
                      </a:r>
                      <a:endParaRPr lang="en-US" sz="180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extLst>
                  <a:ext uri="{0D108BD9-81ED-4DB2-BD59-A6C34878D82A}">
                    <a16:rowId xmlns:a16="http://schemas.microsoft.com/office/drawing/2014/main" val="2381987312"/>
                  </a:ext>
                </a:extLst>
              </a:tr>
              <a:tr h="313843">
                <a:tc>
                  <a:txBody>
                    <a:bodyPr/>
                    <a:lstStyle/>
                    <a:p>
                      <a:pPr algn="just" rtl="1">
                        <a:lnSpc>
                          <a:spcPct val="115000"/>
                        </a:lnSpc>
                        <a:spcAft>
                          <a:spcPts val="0"/>
                        </a:spcAft>
                      </a:pPr>
                      <a:r>
                        <a:rPr lang="ar-SA" sz="1800" b="0" dirty="0">
                          <a:effectLst/>
                          <a:latin typeface="Times New Roman" panose="02020603050405020304" pitchFamily="18" charset="0"/>
                          <a:ea typeface="Calibri" panose="020F0502020204030204" pitchFamily="34" charset="0"/>
                          <a:cs typeface="B Nazanin" panose="00000400000000000000" pitchFamily="2" charset="-78"/>
                        </a:rPr>
                        <a:t>تعویض ست تنفسي</a:t>
                      </a:r>
                      <a:endParaRPr lang="en-US" sz="1800" b="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tc>
                  <a:txBody>
                    <a:bodyPr/>
                    <a:lstStyle/>
                    <a:p>
                      <a:pPr algn="just" rtl="1">
                        <a:lnSpc>
                          <a:spcPct val="115000"/>
                        </a:lnSpc>
                        <a:spcAft>
                          <a:spcPts val="0"/>
                        </a:spcAft>
                      </a:pPr>
                      <a:r>
                        <a:rPr lang="ar-SA" sz="1800">
                          <a:effectLst/>
                          <a:latin typeface="Times New Roman" panose="02020603050405020304" pitchFamily="18" charset="0"/>
                          <a:ea typeface="Calibri" panose="020F0502020204030204" pitchFamily="34" charset="0"/>
                          <a:cs typeface="B Nazanin" panose="00000400000000000000" pitchFamily="2" charset="-78"/>
                        </a:rPr>
                        <a:t>برای هر بیمار جدید</a:t>
                      </a:r>
                      <a:endParaRPr lang="en-US" sz="180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tc>
                  <a:txBody>
                    <a:bodyPr/>
                    <a:lstStyle/>
                    <a:p>
                      <a:pPr algn="r" rtl="1">
                        <a:lnSpc>
                          <a:spcPct val="115000"/>
                        </a:lnSpc>
                        <a:spcAft>
                          <a:spcPts val="0"/>
                        </a:spcAft>
                      </a:pPr>
                      <a:r>
                        <a:rPr lang="ar-SA" sz="1800">
                          <a:effectLst/>
                          <a:latin typeface="Times New Roman" panose="02020603050405020304" pitchFamily="18" charset="0"/>
                          <a:ea typeface="Calibri" panose="020F0502020204030204" pitchFamily="34" charset="0"/>
                          <a:cs typeface="B Nazanin" panose="00000400000000000000" pitchFamily="2" charset="-78"/>
                        </a:rPr>
                        <a:t>کاربر</a:t>
                      </a:r>
                      <a:endParaRPr lang="en-US" sz="180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extLst>
                  <a:ext uri="{0D108BD9-81ED-4DB2-BD59-A6C34878D82A}">
                    <a16:rowId xmlns:a16="http://schemas.microsoft.com/office/drawing/2014/main" val="3727179981"/>
                  </a:ext>
                </a:extLst>
              </a:tr>
              <a:tr h="655359">
                <a:tc>
                  <a:txBody>
                    <a:bodyPr/>
                    <a:lstStyle/>
                    <a:p>
                      <a:pPr algn="just" rtl="1">
                        <a:lnSpc>
                          <a:spcPct val="115000"/>
                        </a:lnSpc>
                        <a:spcAft>
                          <a:spcPts val="0"/>
                        </a:spcAft>
                      </a:pPr>
                      <a:r>
                        <a:rPr lang="ar-SA" sz="1800" b="0" dirty="0">
                          <a:effectLst/>
                          <a:latin typeface="Times New Roman" panose="02020603050405020304" pitchFamily="18" charset="0"/>
                          <a:ea typeface="Calibri" panose="020F0502020204030204" pitchFamily="34" charset="0"/>
                          <a:cs typeface="B Nazanin" panose="00000400000000000000" pitchFamily="2" charset="-78"/>
                        </a:rPr>
                        <a:t>تعویض </a:t>
                      </a:r>
                      <a:r>
                        <a:rPr lang="en-US" sz="1800" b="0" dirty="0">
                          <a:effectLst/>
                          <a:latin typeface="Times New Roman" panose="02020603050405020304" pitchFamily="18" charset="0"/>
                          <a:ea typeface="Calibri" panose="020F0502020204030204" pitchFamily="34" charset="0"/>
                          <a:cs typeface="Times New Roman" panose="02020603050405020304" pitchFamily="18" charset="0"/>
                        </a:rPr>
                        <a:t>HME</a:t>
                      </a:r>
                      <a:endParaRPr lang="en-US" sz="1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rtl="1">
                        <a:lnSpc>
                          <a:spcPct val="115000"/>
                        </a:lnSpc>
                        <a:spcAft>
                          <a:spcPts val="0"/>
                        </a:spcAft>
                      </a:pPr>
                      <a:r>
                        <a:rPr lang="ar-SA" sz="1800">
                          <a:effectLst/>
                          <a:latin typeface="Times New Roman" panose="02020603050405020304" pitchFamily="18" charset="0"/>
                          <a:ea typeface="Calibri" panose="020F0502020204030204" pitchFamily="34" charset="0"/>
                          <a:cs typeface="B Nazanin" panose="00000400000000000000" pitchFamily="2" charset="-78"/>
                        </a:rPr>
                        <a:t>برای هر بیمار جدید، هر 24 ساعت یا در موارد لزوم</a:t>
                      </a:r>
                      <a:endParaRPr lang="en-US" sz="180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tc>
                  <a:txBody>
                    <a:bodyPr/>
                    <a:lstStyle/>
                    <a:p>
                      <a:pPr algn="r" rtl="1">
                        <a:lnSpc>
                          <a:spcPct val="115000"/>
                        </a:lnSpc>
                        <a:spcAft>
                          <a:spcPts val="0"/>
                        </a:spcAft>
                      </a:pPr>
                      <a:r>
                        <a:rPr lang="ar-SA" sz="1800">
                          <a:effectLst/>
                          <a:latin typeface="Times New Roman" panose="02020603050405020304" pitchFamily="18" charset="0"/>
                          <a:ea typeface="Calibri" panose="020F0502020204030204" pitchFamily="34" charset="0"/>
                          <a:cs typeface="B Nazanin" panose="00000400000000000000" pitchFamily="2" charset="-78"/>
                        </a:rPr>
                        <a:t>کاربر</a:t>
                      </a:r>
                      <a:endParaRPr lang="en-US" sz="180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extLst>
                  <a:ext uri="{0D108BD9-81ED-4DB2-BD59-A6C34878D82A}">
                    <a16:rowId xmlns:a16="http://schemas.microsoft.com/office/drawing/2014/main" val="1203563136"/>
                  </a:ext>
                </a:extLst>
              </a:tr>
              <a:tr h="655359">
                <a:tc>
                  <a:txBody>
                    <a:bodyPr/>
                    <a:lstStyle/>
                    <a:p>
                      <a:pPr algn="just" rtl="1">
                        <a:lnSpc>
                          <a:spcPct val="115000"/>
                        </a:lnSpc>
                        <a:spcAft>
                          <a:spcPts val="0"/>
                        </a:spcAft>
                      </a:pPr>
                      <a:r>
                        <a:rPr lang="ar-SA" sz="1800" b="0" dirty="0">
                          <a:effectLst/>
                          <a:latin typeface="Times New Roman" panose="02020603050405020304" pitchFamily="18" charset="0"/>
                          <a:ea typeface="Calibri" panose="020F0502020204030204" pitchFamily="34" charset="0"/>
                          <a:cs typeface="B Nazanin" panose="00000400000000000000" pitchFamily="2" charset="-78"/>
                        </a:rPr>
                        <a:t>بررسی فیلتر مسیر اکسیژن</a:t>
                      </a:r>
                      <a:endParaRPr lang="en-US" sz="1800" b="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tc>
                  <a:txBody>
                    <a:bodyPr/>
                    <a:lstStyle/>
                    <a:p>
                      <a:pPr algn="just" rtl="1">
                        <a:lnSpc>
                          <a:spcPct val="115000"/>
                        </a:lnSpc>
                        <a:spcAft>
                          <a:spcPts val="0"/>
                        </a:spcAft>
                      </a:pPr>
                      <a:r>
                        <a:rPr lang="ar-SA" sz="1800">
                          <a:effectLst/>
                          <a:latin typeface="Times New Roman" panose="02020603050405020304" pitchFamily="18" charset="0"/>
                          <a:ea typeface="Calibri" panose="020F0502020204030204" pitchFamily="34" charset="0"/>
                          <a:cs typeface="B Nazanin" panose="00000400000000000000" pitchFamily="2" charset="-78"/>
                        </a:rPr>
                        <a:t>سالیانه یا هر 5000 ساعت کار دستگاه (هرکدام زودتر اتفاق افتاد)</a:t>
                      </a:r>
                      <a:endParaRPr lang="en-US" sz="180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tc>
                  <a:txBody>
                    <a:bodyPr/>
                    <a:lstStyle/>
                    <a:p>
                      <a:pPr algn="r" rtl="1">
                        <a:lnSpc>
                          <a:spcPct val="115000"/>
                        </a:lnSpc>
                        <a:spcAft>
                          <a:spcPts val="0"/>
                        </a:spcAft>
                      </a:pPr>
                      <a:r>
                        <a:rPr lang="ar-SA" sz="1800" dirty="0">
                          <a:effectLst/>
                          <a:latin typeface="Times New Roman" panose="02020603050405020304" pitchFamily="18" charset="0"/>
                          <a:ea typeface="Calibri" panose="020F0502020204030204" pitchFamily="34" charset="0"/>
                          <a:cs typeface="B Nazanin" panose="00000400000000000000" pitchFamily="2" charset="-78"/>
                        </a:rPr>
                        <a:t>کارشناس</a:t>
                      </a:r>
                      <a:endParaRPr lang="en-US" sz="18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extLst>
                  <a:ext uri="{0D108BD9-81ED-4DB2-BD59-A6C34878D82A}">
                    <a16:rowId xmlns:a16="http://schemas.microsoft.com/office/drawing/2014/main" val="2567439521"/>
                  </a:ext>
                </a:extLst>
              </a:tr>
            </a:tbl>
          </a:graphicData>
        </a:graphic>
      </p:graphicFrame>
    </p:spTree>
    <p:extLst>
      <p:ext uri="{BB962C8B-B14F-4D97-AF65-F5344CB8AC3E}">
        <p14:creationId xmlns:p14="http://schemas.microsoft.com/office/powerpoint/2010/main" val="755035767"/>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70444" y="152400"/>
            <a:ext cx="4716356" cy="707886"/>
          </a:xfrm>
          <a:prstGeom prst="rect">
            <a:avLst/>
          </a:prstGeom>
        </p:spPr>
        <p:txBody>
          <a:bodyPr wrap="none">
            <a:spAutoFit/>
          </a:bodyPr>
          <a:lstStyle/>
          <a:p>
            <a:pPr algn="r" rtl="1"/>
            <a:r>
              <a:rPr lang="fa-IR" sz="4000" dirty="0" smtClean="0">
                <a:cs typeface="B Nazanin" pitchFamily="2" charset="-78"/>
              </a:rPr>
              <a:t>نگهداشت پیشگیرانه ونتیلاتور</a:t>
            </a:r>
            <a:endParaRPr lang="en-US" sz="4000" dirty="0"/>
          </a:p>
        </p:txBody>
      </p:sp>
      <p:cxnSp>
        <p:nvCxnSpPr>
          <p:cNvPr id="5" name="Straight Connector 4"/>
          <p:cNvCxnSpPr/>
          <p:nvPr/>
        </p:nvCxnSpPr>
        <p:spPr>
          <a:xfrm>
            <a:off x="2361063" y="838200"/>
            <a:ext cx="6400800" cy="1588"/>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 name="Table 1"/>
          <p:cNvGraphicFramePr>
            <a:graphicFrameLocks noGrp="1"/>
          </p:cNvGraphicFramePr>
          <p:nvPr>
            <p:extLst>
              <p:ext uri="{D42A27DB-BD31-4B8C-83A1-F6EECF244321}">
                <p14:modId xmlns:p14="http://schemas.microsoft.com/office/powerpoint/2010/main" val="2498530714"/>
              </p:ext>
            </p:extLst>
          </p:nvPr>
        </p:nvGraphicFramePr>
        <p:xfrm>
          <a:off x="457200" y="908720"/>
          <a:ext cx="8229600" cy="5822758"/>
        </p:xfrm>
        <a:graphic>
          <a:graphicData uri="http://schemas.openxmlformats.org/drawingml/2006/table">
            <a:tbl>
              <a:tblPr rtl="1" firstRow="1" firstCol="1" bandRow="1">
                <a:tableStyleId>{5C22544A-7EE6-4342-B048-85BDC9FD1C3A}</a:tableStyleId>
              </a:tblPr>
              <a:tblGrid>
                <a:gridCol w="2780696">
                  <a:extLst>
                    <a:ext uri="{9D8B030D-6E8A-4147-A177-3AD203B41FA5}">
                      <a16:colId xmlns:a16="http://schemas.microsoft.com/office/drawing/2014/main" val="577827915"/>
                    </a:ext>
                  </a:extLst>
                </a:gridCol>
                <a:gridCol w="4209395">
                  <a:extLst>
                    <a:ext uri="{9D8B030D-6E8A-4147-A177-3AD203B41FA5}">
                      <a16:colId xmlns:a16="http://schemas.microsoft.com/office/drawing/2014/main" val="2663535291"/>
                    </a:ext>
                  </a:extLst>
                </a:gridCol>
                <a:gridCol w="1239509">
                  <a:extLst>
                    <a:ext uri="{9D8B030D-6E8A-4147-A177-3AD203B41FA5}">
                      <a16:colId xmlns:a16="http://schemas.microsoft.com/office/drawing/2014/main" val="3654624160"/>
                    </a:ext>
                  </a:extLst>
                </a:gridCol>
              </a:tblGrid>
              <a:tr h="341569">
                <a:tc>
                  <a:txBody>
                    <a:bodyPr/>
                    <a:lstStyle/>
                    <a:p>
                      <a:pPr algn="ctr" rtl="1">
                        <a:lnSpc>
                          <a:spcPct val="115000"/>
                        </a:lnSpc>
                        <a:spcBef>
                          <a:spcPts val="120"/>
                        </a:spcBef>
                        <a:spcAft>
                          <a:spcPts val="0"/>
                        </a:spcAft>
                      </a:pPr>
                      <a:r>
                        <a:rPr lang="fa-IR" sz="2000">
                          <a:effectLst/>
                          <a:cs typeface="B Nazanin" panose="00000400000000000000" pitchFamily="2" charset="-78"/>
                        </a:rPr>
                        <a:t>شرح عملیات</a:t>
                      </a:r>
                      <a:endParaRPr lang="en-US" sz="180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Bef>
                          <a:spcPts val="120"/>
                        </a:spcBef>
                        <a:spcAft>
                          <a:spcPts val="0"/>
                        </a:spcAft>
                      </a:pPr>
                      <a:r>
                        <a:rPr lang="fa-IR" sz="2000">
                          <a:effectLst/>
                          <a:cs typeface="B Nazanin" panose="00000400000000000000" pitchFamily="2" charset="-78"/>
                        </a:rPr>
                        <a:t>دوره های زمانی</a:t>
                      </a:r>
                      <a:endParaRPr lang="en-US" sz="180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Bef>
                          <a:spcPts val="120"/>
                        </a:spcBef>
                        <a:spcAft>
                          <a:spcPts val="0"/>
                        </a:spcAft>
                      </a:pPr>
                      <a:r>
                        <a:rPr lang="fa-IR" sz="2000" dirty="0">
                          <a:effectLst/>
                          <a:cs typeface="B Nazanin" panose="00000400000000000000" pitchFamily="2" charset="-78"/>
                        </a:rPr>
                        <a:t>فرد مسئول</a:t>
                      </a:r>
                      <a:endParaRPr lang="en-US" sz="18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extLst>
                  <a:ext uri="{0D108BD9-81ED-4DB2-BD59-A6C34878D82A}">
                    <a16:rowId xmlns:a16="http://schemas.microsoft.com/office/drawing/2014/main" val="2027078495"/>
                  </a:ext>
                </a:extLst>
              </a:tr>
              <a:tr h="638623">
                <a:tc>
                  <a:txBody>
                    <a:bodyPr/>
                    <a:lstStyle/>
                    <a:p>
                      <a:pPr algn="just" rtl="1">
                        <a:lnSpc>
                          <a:spcPct val="115000"/>
                        </a:lnSpc>
                        <a:spcAft>
                          <a:spcPts val="0"/>
                        </a:spcAft>
                      </a:pPr>
                      <a:r>
                        <a:rPr lang="ar-SA" sz="1800" b="0" dirty="0">
                          <a:effectLst/>
                          <a:latin typeface="Times New Roman" panose="02020603050405020304" pitchFamily="18" charset="0"/>
                          <a:ea typeface="Calibri" panose="020F0502020204030204" pitchFamily="34" charset="0"/>
                          <a:cs typeface="B Nazanin" panose="00000400000000000000" pitchFamily="2" charset="-78"/>
                        </a:rPr>
                        <a:t>تعویض فيلتر بازدمي</a:t>
                      </a:r>
                      <a:endParaRPr lang="en-US" sz="1800" b="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tc>
                  <a:txBody>
                    <a:bodyPr/>
                    <a:lstStyle/>
                    <a:p>
                      <a:pPr algn="just" rtl="1">
                        <a:lnSpc>
                          <a:spcPct val="115000"/>
                        </a:lnSpc>
                        <a:spcAft>
                          <a:spcPts val="0"/>
                        </a:spcAft>
                      </a:pPr>
                      <a:r>
                        <a:rPr lang="ar-SA" sz="1800">
                          <a:effectLst/>
                          <a:latin typeface="Times New Roman" panose="02020603050405020304" pitchFamily="18" charset="0"/>
                          <a:ea typeface="Calibri" panose="020F0502020204030204" pitchFamily="34" charset="0"/>
                          <a:cs typeface="B Nazanin" panose="00000400000000000000" pitchFamily="2" charset="-78"/>
                        </a:rPr>
                        <a:t>برای هر بیمار جدید، هر 24 ساعت یا در موارد لزوم</a:t>
                      </a:r>
                      <a:endParaRPr lang="en-US" sz="180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tc>
                  <a:txBody>
                    <a:bodyPr/>
                    <a:lstStyle/>
                    <a:p>
                      <a:pPr algn="r" rtl="1">
                        <a:lnSpc>
                          <a:spcPct val="115000"/>
                        </a:lnSpc>
                        <a:spcAft>
                          <a:spcPts val="0"/>
                        </a:spcAft>
                      </a:pPr>
                      <a:r>
                        <a:rPr lang="ar-SA" sz="1800">
                          <a:effectLst/>
                          <a:latin typeface="Times New Roman" panose="02020603050405020304" pitchFamily="18" charset="0"/>
                          <a:ea typeface="Calibri" panose="020F0502020204030204" pitchFamily="34" charset="0"/>
                          <a:cs typeface="B Nazanin" panose="00000400000000000000" pitchFamily="2" charset="-78"/>
                        </a:rPr>
                        <a:t>کاربر</a:t>
                      </a:r>
                      <a:endParaRPr lang="en-US" sz="180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extLst>
                  <a:ext uri="{0D108BD9-81ED-4DB2-BD59-A6C34878D82A}">
                    <a16:rowId xmlns:a16="http://schemas.microsoft.com/office/drawing/2014/main" val="140572477"/>
                  </a:ext>
                </a:extLst>
              </a:tr>
              <a:tr h="971418">
                <a:tc>
                  <a:txBody>
                    <a:bodyPr/>
                    <a:lstStyle/>
                    <a:p>
                      <a:pPr algn="just" rtl="1">
                        <a:lnSpc>
                          <a:spcPct val="115000"/>
                        </a:lnSpc>
                        <a:spcAft>
                          <a:spcPts val="0"/>
                        </a:spcAft>
                      </a:pPr>
                      <a:r>
                        <a:rPr lang="ar-SA" sz="1800" b="0" dirty="0">
                          <a:effectLst/>
                          <a:latin typeface="Times New Roman" panose="02020603050405020304" pitchFamily="18" charset="0"/>
                          <a:ea typeface="Calibri" panose="020F0502020204030204" pitchFamily="34" charset="0"/>
                          <a:cs typeface="B Nazanin" panose="00000400000000000000" pitchFamily="2" charset="-78"/>
                        </a:rPr>
                        <a:t>تعویض شلنگ هوا از سانترال بیمارستان به کمپرسور</a:t>
                      </a:r>
                      <a:endParaRPr lang="en-US" sz="1800" b="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tc>
                  <a:txBody>
                    <a:bodyPr/>
                    <a:lstStyle/>
                    <a:p>
                      <a:pPr algn="just" rtl="1">
                        <a:lnSpc>
                          <a:spcPct val="115000"/>
                        </a:lnSpc>
                        <a:spcAft>
                          <a:spcPts val="0"/>
                        </a:spcAft>
                      </a:pPr>
                      <a:r>
                        <a:rPr lang="ar-SA" sz="1800">
                          <a:effectLst/>
                          <a:latin typeface="Times New Roman" panose="02020603050405020304" pitchFamily="18" charset="0"/>
                          <a:ea typeface="Calibri" panose="020F0502020204030204" pitchFamily="34" charset="0"/>
                          <a:cs typeface="B Nazanin" panose="00000400000000000000" pitchFamily="2" charset="-78"/>
                        </a:rPr>
                        <a:t>درصورت خرابی قطعه</a:t>
                      </a:r>
                      <a:endParaRPr lang="en-US" sz="180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tc>
                  <a:txBody>
                    <a:bodyPr/>
                    <a:lstStyle/>
                    <a:p>
                      <a:pPr algn="r" rtl="1">
                        <a:lnSpc>
                          <a:spcPct val="115000"/>
                        </a:lnSpc>
                        <a:spcAft>
                          <a:spcPts val="0"/>
                        </a:spcAft>
                      </a:pPr>
                      <a:r>
                        <a:rPr lang="ar-SA" sz="1800">
                          <a:effectLst/>
                          <a:latin typeface="Times New Roman" panose="02020603050405020304" pitchFamily="18" charset="0"/>
                          <a:ea typeface="Calibri" panose="020F0502020204030204" pitchFamily="34" charset="0"/>
                          <a:cs typeface="B Nazanin" panose="00000400000000000000" pitchFamily="2" charset="-78"/>
                        </a:rPr>
                        <a:t>کارشناس</a:t>
                      </a:r>
                      <a:endParaRPr lang="en-US" sz="180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extLst>
                  <a:ext uri="{0D108BD9-81ED-4DB2-BD59-A6C34878D82A}">
                    <a16:rowId xmlns:a16="http://schemas.microsoft.com/office/drawing/2014/main" val="2229444935"/>
                  </a:ext>
                </a:extLst>
              </a:tr>
              <a:tr h="638623">
                <a:tc>
                  <a:txBody>
                    <a:bodyPr/>
                    <a:lstStyle/>
                    <a:p>
                      <a:pPr algn="just" rtl="1">
                        <a:lnSpc>
                          <a:spcPct val="115000"/>
                        </a:lnSpc>
                        <a:spcAft>
                          <a:spcPts val="0"/>
                        </a:spcAft>
                      </a:pPr>
                      <a:r>
                        <a:rPr lang="ar-SA" sz="1800" b="0" dirty="0">
                          <a:effectLst/>
                          <a:latin typeface="Times New Roman" panose="02020603050405020304" pitchFamily="18" charset="0"/>
                          <a:ea typeface="Calibri" panose="020F0502020204030204" pitchFamily="34" charset="0"/>
                          <a:cs typeface="B Nazanin" panose="00000400000000000000" pitchFamily="2" charset="-78"/>
                        </a:rPr>
                        <a:t>تعویض شلنگ هوا از کمپرسور به ونتیلاتور</a:t>
                      </a:r>
                      <a:endParaRPr lang="en-US" sz="1800" b="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tc>
                  <a:txBody>
                    <a:bodyPr/>
                    <a:lstStyle/>
                    <a:p>
                      <a:pPr algn="just" rtl="1">
                        <a:lnSpc>
                          <a:spcPct val="115000"/>
                        </a:lnSpc>
                        <a:spcAft>
                          <a:spcPts val="0"/>
                        </a:spcAft>
                      </a:pPr>
                      <a:r>
                        <a:rPr lang="ar-SA" sz="1800">
                          <a:effectLst/>
                          <a:latin typeface="Times New Roman" panose="02020603050405020304" pitchFamily="18" charset="0"/>
                          <a:ea typeface="Calibri" panose="020F0502020204030204" pitchFamily="34" charset="0"/>
                          <a:cs typeface="B Nazanin" panose="00000400000000000000" pitchFamily="2" charset="-78"/>
                        </a:rPr>
                        <a:t>درصورت خرابی قطعه</a:t>
                      </a:r>
                      <a:endParaRPr lang="en-US" sz="180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tc>
                  <a:txBody>
                    <a:bodyPr/>
                    <a:lstStyle/>
                    <a:p>
                      <a:pPr algn="r" rtl="1">
                        <a:lnSpc>
                          <a:spcPct val="115000"/>
                        </a:lnSpc>
                        <a:spcAft>
                          <a:spcPts val="0"/>
                        </a:spcAft>
                      </a:pPr>
                      <a:r>
                        <a:rPr lang="ar-SA" sz="1800">
                          <a:effectLst/>
                          <a:latin typeface="Times New Roman" panose="02020603050405020304" pitchFamily="18" charset="0"/>
                          <a:ea typeface="Calibri" panose="020F0502020204030204" pitchFamily="34" charset="0"/>
                          <a:cs typeface="B Nazanin" panose="00000400000000000000" pitchFamily="2" charset="-78"/>
                        </a:rPr>
                        <a:t>کارشناس</a:t>
                      </a:r>
                      <a:endParaRPr lang="en-US" sz="180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extLst>
                  <a:ext uri="{0D108BD9-81ED-4DB2-BD59-A6C34878D82A}">
                    <a16:rowId xmlns:a16="http://schemas.microsoft.com/office/drawing/2014/main" val="3003077965"/>
                  </a:ext>
                </a:extLst>
              </a:tr>
              <a:tr h="614824">
                <a:tc>
                  <a:txBody>
                    <a:bodyPr/>
                    <a:lstStyle/>
                    <a:p>
                      <a:pPr algn="just" rtl="1">
                        <a:lnSpc>
                          <a:spcPct val="115000"/>
                        </a:lnSpc>
                        <a:spcAft>
                          <a:spcPts val="0"/>
                        </a:spcAft>
                      </a:pPr>
                      <a:r>
                        <a:rPr lang="ar-SA" sz="1800" b="0">
                          <a:effectLst/>
                          <a:latin typeface="Times New Roman" panose="02020603050405020304" pitchFamily="18" charset="0"/>
                          <a:ea typeface="Calibri" panose="020F0502020204030204" pitchFamily="34" charset="0"/>
                          <a:cs typeface="B Nazanin" panose="00000400000000000000" pitchFamily="2" charset="-78"/>
                        </a:rPr>
                        <a:t>تعویض شلنگ اکسیژن از سانترال بیمارستان به ونتیلاتور</a:t>
                      </a:r>
                      <a:endParaRPr lang="en-US" sz="1800" b="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tc>
                  <a:txBody>
                    <a:bodyPr/>
                    <a:lstStyle/>
                    <a:p>
                      <a:pPr algn="just" rtl="1">
                        <a:lnSpc>
                          <a:spcPct val="115000"/>
                        </a:lnSpc>
                        <a:spcAft>
                          <a:spcPts val="0"/>
                        </a:spcAft>
                      </a:pPr>
                      <a:r>
                        <a:rPr lang="ar-SA" sz="1800">
                          <a:effectLst/>
                          <a:latin typeface="Times New Roman" panose="02020603050405020304" pitchFamily="18" charset="0"/>
                          <a:ea typeface="Calibri" panose="020F0502020204030204" pitchFamily="34" charset="0"/>
                          <a:cs typeface="B Nazanin" panose="00000400000000000000" pitchFamily="2" charset="-78"/>
                        </a:rPr>
                        <a:t>درصورت خرابی قطعه</a:t>
                      </a:r>
                      <a:endParaRPr lang="en-US" sz="180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tc>
                  <a:txBody>
                    <a:bodyPr/>
                    <a:lstStyle/>
                    <a:p>
                      <a:pPr algn="r" rtl="1">
                        <a:lnSpc>
                          <a:spcPct val="115000"/>
                        </a:lnSpc>
                        <a:spcAft>
                          <a:spcPts val="0"/>
                        </a:spcAft>
                      </a:pPr>
                      <a:r>
                        <a:rPr lang="ar-SA" sz="1800">
                          <a:effectLst/>
                          <a:latin typeface="Times New Roman" panose="02020603050405020304" pitchFamily="18" charset="0"/>
                          <a:ea typeface="Calibri" panose="020F0502020204030204" pitchFamily="34" charset="0"/>
                          <a:cs typeface="B Nazanin" panose="00000400000000000000" pitchFamily="2" charset="-78"/>
                        </a:rPr>
                        <a:t>کارشناس</a:t>
                      </a:r>
                      <a:endParaRPr lang="en-US" sz="180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extLst>
                  <a:ext uri="{0D108BD9-81ED-4DB2-BD59-A6C34878D82A}">
                    <a16:rowId xmlns:a16="http://schemas.microsoft.com/office/drawing/2014/main" val="2394104476"/>
                  </a:ext>
                </a:extLst>
              </a:tr>
              <a:tr h="638623">
                <a:tc>
                  <a:txBody>
                    <a:bodyPr/>
                    <a:lstStyle/>
                    <a:p>
                      <a:pPr algn="just" rtl="1">
                        <a:lnSpc>
                          <a:spcPct val="115000"/>
                        </a:lnSpc>
                        <a:spcAft>
                          <a:spcPts val="0"/>
                        </a:spcAft>
                      </a:pPr>
                      <a:r>
                        <a:rPr lang="ar-SA" sz="1800" b="0" dirty="0">
                          <a:effectLst/>
                          <a:latin typeface="Times New Roman" panose="02020603050405020304" pitchFamily="18" charset="0"/>
                          <a:ea typeface="Calibri" panose="020F0502020204030204" pitchFamily="34" charset="0"/>
                          <a:cs typeface="B Nazanin" panose="00000400000000000000" pitchFamily="2" charset="-78"/>
                        </a:rPr>
                        <a:t>تعویض محفظه </a:t>
                      </a:r>
                      <a:r>
                        <a:rPr lang="en-US" sz="1800" b="0" dirty="0">
                          <a:effectLst/>
                          <a:latin typeface="Times New Roman" panose="02020603050405020304" pitchFamily="18" charset="0"/>
                          <a:ea typeface="Calibri" panose="020F0502020204030204" pitchFamily="34" charset="0"/>
                          <a:cs typeface="B Nazanin" panose="00000400000000000000" pitchFamily="2" charset="-78"/>
                        </a:rPr>
                        <a:t>Humidifier</a:t>
                      </a:r>
                      <a:endParaRPr lang="en-US" sz="1800" b="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tc>
                  <a:txBody>
                    <a:bodyPr/>
                    <a:lstStyle/>
                    <a:p>
                      <a:pPr algn="just" rtl="1">
                        <a:lnSpc>
                          <a:spcPct val="115000"/>
                        </a:lnSpc>
                        <a:spcAft>
                          <a:spcPts val="0"/>
                        </a:spcAft>
                      </a:pPr>
                      <a:r>
                        <a:rPr lang="ar-SA" sz="1800">
                          <a:effectLst/>
                          <a:latin typeface="Times New Roman" panose="02020603050405020304" pitchFamily="18" charset="0"/>
                          <a:ea typeface="Calibri" panose="020F0502020204030204" pitchFamily="34" charset="0"/>
                          <a:cs typeface="B Nazanin" panose="00000400000000000000" pitchFamily="2" charset="-78"/>
                        </a:rPr>
                        <a:t>برای هر بیمار جدید</a:t>
                      </a:r>
                      <a:endParaRPr lang="en-US" sz="180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tc>
                  <a:txBody>
                    <a:bodyPr/>
                    <a:lstStyle/>
                    <a:p>
                      <a:pPr algn="r" rtl="1">
                        <a:lnSpc>
                          <a:spcPct val="115000"/>
                        </a:lnSpc>
                        <a:spcAft>
                          <a:spcPts val="0"/>
                        </a:spcAft>
                      </a:pPr>
                      <a:r>
                        <a:rPr lang="ar-SA" sz="1800">
                          <a:effectLst/>
                          <a:latin typeface="Times New Roman" panose="02020603050405020304" pitchFamily="18" charset="0"/>
                          <a:ea typeface="Calibri" panose="020F0502020204030204" pitchFamily="34" charset="0"/>
                          <a:cs typeface="B Nazanin" panose="00000400000000000000" pitchFamily="2" charset="-78"/>
                        </a:rPr>
                        <a:t>کاربر</a:t>
                      </a:r>
                      <a:endParaRPr lang="en-US" sz="180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extLst>
                  <a:ext uri="{0D108BD9-81ED-4DB2-BD59-A6C34878D82A}">
                    <a16:rowId xmlns:a16="http://schemas.microsoft.com/office/drawing/2014/main" val="4163223265"/>
                  </a:ext>
                </a:extLst>
              </a:tr>
              <a:tr h="614824">
                <a:tc>
                  <a:txBody>
                    <a:bodyPr/>
                    <a:lstStyle/>
                    <a:p>
                      <a:pPr algn="just" rtl="1">
                        <a:lnSpc>
                          <a:spcPct val="115000"/>
                        </a:lnSpc>
                        <a:spcAft>
                          <a:spcPts val="0"/>
                        </a:spcAft>
                      </a:pPr>
                      <a:r>
                        <a:rPr lang="ar-SA" sz="1800" b="0" dirty="0">
                          <a:effectLst/>
                          <a:latin typeface="Times New Roman" panose="02020603050405020304" pitchFamily="18" charset="0"/>
                          <a:ea typeface="Calibri" panose="020F0502020204030204" pitchFamily="34" charset="0"/>
                          <a:cs typeface="B Nazanin" panose="00000400000000000000" pitchFamily="2" charset="-78"/>
                        </a:rPr>
                        <a:t>تعویض </a:t>
                      </a:r>
                      <a:r>
                        <a:rPr lang="en-US" sz="1800" b="0" dirty="0">
                          <a:effectLst/>
                          <a:latin typeface="Times New Roman" panose="02020603050405020304" pitchFamily="18" charset="0"/>
                          <a:ea typeface="Calibri" panose="020F0502020204030204" pitchFamily="34" charset="0"/>
                          <a:cs typeface="B Nazanin" panose="00000400000000000000" pitchFamily="2" charset="-78"/>
                        </a:rPr>
                        <a:t>Humidifier temperature probe</a:t>
                      </a:r>
                      <a:endParaRPr lang="en-US" sz="1800" b="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tc>
                  <a:txBody>
                    <a:bodyPr/>
                    <a:lstStyle/>
                    <a:p>
                      <a:pPr algn="just" rtl="1">
                        <a:lnSpc>
                          <a:spcPct val="115000"/>
                        </a:lnSpc>
                        <a:spcAft>
                          <a:spcPts val="0"/>
                        </a:spcAft>
                      </a:pPr>
                      <a:r>
                        <a:rPr lang="ar-SA" sz="1800">
                          <a:effectLst/>
                          <a:latin typeface="Times New Roman" panose="02020603050405020304" pitchFamily="18" charset="0"/>
                          <a:ea typeface="Calibri" panose="020F0502020204030204" pitchFamily="34" charset="0"/>
                          <a:cs typeface="B Nazanin" panose="00000400000000000000" pitchFamily="2" charset="-78"/>
                        </a:rPr>
                        <a:t>طبق دستورالعمل همراه قطعه</a:t>
                      </a:r>
                      <a:endParaRPr lang="en-US" sz="180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tc>
                  <a:txBody>
                    <a:bodyPr/>
                    <a:lstStyle/>
                    <a:p>
                      <a:pPr algn="r" rtl="1">
                        <a:lnSpc>
                          <a:spcPct val="115000"/>
                        </a:lnSpc>
                        <a:spcAft>
                          <a:spcPts val="0"/>
                        </a:spcAft>
                      </a:pPr>
                      <a:r>
                        <a:rPr lang="ar-SA" sz="1800">
                          <a:effectLst/>
                          <a:latin typeface="Times New Roman" panose="02020603050405020304" pitchFamily="18" charset="0"/>
                          <a:ea typeface="Calibri" panose="020F0502020204030204" pitchFamily="34" charset="0"/>
                          <a:cs typeface="B Nazanin" panose="00000400000000000000" pitchFamily="2" charset="-78"/>
                        </a:rPr>
                        <a:t>کارشناس</a:t>
                      </a:r>
                      <a:endParaRPr lang="en-US" sz="180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extLst>
                  <a:ext uri="{0D108BD9-81ED-4DB2-BD59-A6C34878D82A}">
                    <a16:rowId xmlns:a16="http://schemas.microsoft.com/office/drawing/2014/main" val="2381987312"/>
                  </a:ext>
                </a:extLst>
              </a:tr>
              <a:tr h="307412">
                <a:tc>
                  <a:txBody>
                    <a:bodyPr/>
                    <a:lstStyle/>
                    <a:p>
                      <a:pPr algn="just" rtl="1">
                        <a:lnSpc>
                          <a:spcPct val="115000"/>
                        </a:lnSpc>
                        <a:spcAft>
                          <a:spcPts val="0"/>
                        </a:spcAft>
                      </a:pPr>
                      <a:r>
                        <a:rPr lang="ar-SA" sz="1800" b="0" dirty="0">
                          <a:effectLst/>
                          <a:latin typeface="Times New Roman" panose="02020603050405020304" pitchFamily="18" charset="0"/>
                          <a:ea typeface="Calibri" panose="020F0502020204030204" pitchFamily="34" charset="0"/>
                          <a:cs typeface="B Nazanin" panose="00000400000000000000" pitchFamily="2" charset="-78"/>
                        </a:rPr>
                        <a:t>تعویض ماسک </a:t>
                      </a:r>
                      <a:r>
                        <a:rPr lang="en-US" sz="1600" b="0" dirty="0">
                          <a:effectLst/>
                          <a:latin typeface="Times New Roman" panose="02020603050405020304" pitchFamily="18" charset="0"/>
                          <a:ea typeface="Calibri" panose="020F0502020204030204" pitchFamily="34" charset="0"/>
                          <a:cs typeface="B Nazanin" panose="00000400000000000000" pitchFamily="2" charset="-78"/>
                        </a:rPr>
                        <a:t>NIV</a:t>
                      </a:r>
                      <a:endParaRPr lang="en-US" sz="1800" b="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tc>
                  <a:txBody>
                    <a:bodyPr/>
                    <a:lstStyle/>
                    <a:p>
                      <a:pPr algn="just" rtl="1">
                        <a:lnSpc>
                          <a:spcPct val="115000"/>
                        </a:lnSpc>
                        <a:spcAft>
                          <a:spcPts val="0"/>
                        </a:spcAft>
                      </a:pPr>
                      <a:r>
                        <a:rPr lang="ar-SA" sz="1800">
                          <a:effectLst/>
                          <a:latin typeface="Times New Roman" panose="02020603050405020304" pitchFamily="18" charset="0"/>
                          <a:ea typeface="Calibri" panose="020F0502020204030204" pitchFamily="34" charset="0"/>
                          <a:cs typeface="B Nazanin" panose="00000400000000000000" pitchFamily="2" charset="-78"/>
                        </a:rPr>
                        <a:t>طبق دستورالعمل همراه قطعه</a:t>
                      </a:r>
                      <a:endParaRPr lang="en-US" sz="180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tc>
                  <a:txBody>
                    <a:bodyPr/>
                    <a:lstStyle/>
                    <a:p>
                      <a:pPr algn="r" rtl="1">
                        <a:lnSpc>
                          <a:spcPct val="115000"/>
                        </a:lnSpc>
                        <a:spcAft>
                          <a:spcPts val="0"/>
                        </a:spcAft>
                      </a:pPr>
                      <a:r>
                        <a:rPr lang="ar-SA" sz="1800">
                          <a:effectLst/>
                          <a:latin typeface="Times New Roman" panose="02020603050405020304" pitchFamily="18" charset="0"/>
                          <a:ea typeface="Calibri" panose="020F0502020204030204" pitchFamily="34" charset="0"/>
                          <a:cs typeface="B Nazanin" panose="00000400000000000000" pitchFamily="2" charset="-78"/>
                        </a:rPr>
                        <a:t>کاربر</a:t>
                      </a:r>
                      <a:endParaRPr lang="en-US" sz="180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extLst>
                  <a:ext uri="{0D108BD9-81ED-4DB2-BD59-A6C34878D82A}">
                    <a16:rowId xmlns:a16="http://schemas.microsoft.com/office/drawing/2014/main" val="3727179981"/>
                  </a:ext>
                </a:extLst>
              </a:tr>
              <a:tr h="368988">
                <a:tc>
                  <a:txBody>
                    <a:bodyPr/>
                    <a:lstStyle/>
                    <a:p>
                      <a:pPr algn="just" rtl="1">
                        <a:lnSpc>
                          <a:spcPct val="115000"/>
                        </a:lnSpc>
                        <a:spcAft>
                          <a:spcPts val="0"/>
                        </a:spcAft>
                      </a:pPr>
                      <a:r>
                        <a:rPr lang="ar-SA" sz="1800" b="0" dirty="0">
                          <a:effectLst/>
                          <a:latin typeface="Times New Roman" panose="02020603050405020304" pitchFamily="18" charset="0"/>
                          <a:ea typeface="Calibri" panose="020F0502020204030204" pitchFamily="34" charset="0"/>
                          <a:cs typeface="B Nazanin" panose="00000400000000000000" pitchFamily="2" charset="-78"/>
                        </a:rPr>
                        <a:t>تعویض نبولايزر</a:t>
                      </a:r>
                      <a:endParaRPr lang="en-US" sz="1800" b="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tc>
                  <a:txBody>
                    <a:bodyPr/>
                    <a:lstStyle/>
                    <a:p>
                      <a:pPr algn="just" rtl="1">
                        <a:lnSpc>
                          <a:spcPct val="115000"/>
                        </a:lnSpc>
                        <a:spcAft>
                          <a:spcPts val="0"/>
                        </a:spcAft>
                      </a:pPr>
                      <a:r>
                        <a:rPr lang="ar-SA" sz="1800">
                          <a:effectLst/>
                          <a:latin typeface="Times New Roman" panose="02020603050405020304" pitchFamily="18" charset="0"/>
                          <a:ea typeface="Calibri" panose="020F0502020204030204" pitchFamily="34" charset="0"/>
                          <a:cs typeface="B Nazanin" panose="00000400000000000000" pitchFamily="2" charset="-78"/>
                        </a:rPr>
                        <a:t>برای هر بیمار جدید</a:t>
                      </a:r>
                      <a:endParaRPr lang="en-US" sz="180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tc>
                  <a:txBody>
                    <a:bodyPr/>
                    <a:lstStyle/>
                    <a:p>
                      <a:pPr algn="r" rtl="1">
                        <a:lnSpc>
                          <a:spcPct val="115000"/>
                        </a:lnSpc>
                        <a:spcAft>
                          <a:spcPts val="0"/>
                        </a:spcAft>
                      </a:pPr>
                      <a:r>
                        <a:rPr lang="ar-SA" sz="1800">
                          <a:effectLst/>
                          <a:latin typeface="Times New Roman" panose="02020603050405020304" pitchFamily="18" charset="0"/>
                          <a:ea typeface="Calibri" panose="020F0502020204030204" pitchFamily="34" charset="0"/>
                          <a:cs typeface="B Nazanin" panose="00000400000000000000" pitchFamily="2" charset="-78"/>
                        </a:rPr>
                        <a:t>کاربر</a:t>
                      </a:r>
                      <a:endParaRPr lang="en-US" sz="180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extLst>
                  <a:ext uri="{0D108BD9-81ED-4DB2-BD59-A6C34878D82A}">
                    <a16:rowId xmlns:a16="http://schemas.microsoft.com/office/drawing/2014/main" val="1203563136"/>
                  </a:ext>
                </a:extLst>
              </a:tr>
              <a:tr h="638623">
                <a:tc>
                  <a:txBody>
                    <a:bodyPr/>
                    <a:lstStyle/>
                    <a:p>
                      <a:pPr algn="just" rtl="1">
                        <a:lnSpc>
                          <a:spcPct val="115000"/>
                        </a:lnSpc>
                        <a:spcAft>
                          <a:spcPts val="0"/>
                        </a:spcAft>
                      </a:pPr>
                      <a:r>
                        <a:rPr lang="ar-SA" sz="1800" b="0" dirty="0">
                          <a:effectLst/>
                          <a:latin typeface="Times New Roman" panose="02020603050405020304" pitchFamily="18" charset="0"/>
                          <a:ea typeface="Calibri" panose="020F0502020204030204" pitchFamily="34" charset="0"/>
                          <a:cs typeface="B Nazanin" panose="00000400000000000000" pitchFamily="2" charset="-78"/>
                        </a:rPr>
                        <a:t>تعویض فيلتر بازدمي</a:t>
                      </a:r>
                      <a:endParaRPr lang="en-US" sz="1800" b="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tc>
                  <a:txBody>
                    <a:bodyPr/>
                    <a:lstStyle/>
                    <a:p>
                      <a:pPr algn="just" rtl="1">
                        <a:lnSpc>
                          <a:spcPct val="115000"/>
                        </a:lnSpc>
                        <a:spcAft>
                          <a:spcPts val="0"/>
                        </a:spcAft>
                      </a:pPr>
                      <a:r>
                        <a:rPr lang="ar-SA" sz="1800">
                          <a:effectLst/>
                          <a:latin typeface="Times New Roman" panose="02020603050405020304" pitchFamily="18" charset="0"/>
                          <a:ea typeface="Calibri" panose="020F0502020204030204" pitchFamily="34" charset="0"/>
                          <a:cs typeface="B Nazanin" panose="00000400000000000000" pitchFamily="2" charset="-78"/>
                        </a:rPr>
                        <a:t>برای هر بیمار جدید، هر 24 ساعت یا در موارد لزوم</a:t>
                      </a:r>
                      <a:endParaRPr lang="en-US" sz="180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tc>
                  <a:txBody>
                    <a:bodyPr/>
                    <a:lstStyle/>
                    <a:p>
                      <a:pPr algn="r" rtl="1">
                        <a:lnSpc>
                          <a:spcPct val="115000"/>
                        </a:lnSpc>
                        <a:spcAft>
                          <a:spcPts val="0"/>
                        </a:spcAft>
                      </a:pPr>
                      <a:r>
                        <a:rPr lang="ar-SA" sz="1800" dirty="0">
                          <a:effectLst/>
                          <a:latin typeface="Times New Roman" panose="02020603050405020304" pitchFamily="18" charset="0"/>
                          <a:ea typeface="Calibri" panose="020F0502020204030204" pitchFamily="34" charset="0"/>
                          <a:cs typeface="B Nazanin" panose="00000400000000000000" pitchFamily="2" charset="-78"/>
                        </a:rPr>
                        <a:t>کاربر</a:t>
                      </a:r>
                      <a:endParaRPr lang="en-US" sz="18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extLst>
                  <a:ext uri="{0D108BD9-81ED-4DB2-BD59-A6C34878D82A}">
                    <a16:rowId xmlns:a16="http://schemas.microsoft.com/office/drawing/2014/main" val="2567439521"/>
                  </a:ext>
                </a:extLst>
              </a:tr>
            </a:tbl>
          </a:graphicData>
        </a:graphic>
      </p:graphicFrame>
    </p:spTree>
    <p:extLst>
      <p:ext uri="{BB962C8B-B14F-4D97-AF65-F5344CB8AC3E}">
        <p14:creationId xmlns:p14="http://schemas.microsoft.com/office/powerpoint/2010/main" val="3210041744"/>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878291" y="435114"/>
            <a:ext cx="3781805" cy="707886"/>
          </a:xfrm>
          <a:prstGeom prst="rect">
            <a:avLst/>
          </a:prstGeom>
        </p:spPr>
        <p:txBody>
          <a:bodyPr wrap="none">
            <a:spAutoFit/>
          </a:bodyPr>
          <a:lstStyle/>
          <a:p>
            <a:pPr algn="r" rtl="1"/>
            <a:r>
              <a:rPr lang="fa-IR" sz="4000" dirty="0" smtClean="0">
                <a:cs typeface="B Nazanin" pitchFamily="2" charset="-78"/>
              </a:rPr>
              <a:t>تعویض سنسور اکسیژن</a:t>
            </a:r>
            <a:endParaRPr lang="en-US" sz="4000" dirty="0"/>
          </a:p>
        </p:txBody>
      </p:sp>
      <p:cxnSp>
        <p:nvCxnSpPr>
          <p:cNvPr id="10" name="Straight Connector 9"/>
          <p:cNvCxnSpPr/>
          <p:nvPr/>
        </p:nvCxnSpPr>
        <p:spPr>
          <a:xfrm>
            <a:off x="2361063" y="1109246"/>
            <a:ext cx="64008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10" descr="E:\Ventilator\User Manual Pictures\Test3-O2 Sensor.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0" y="1836726"/>
            <a:ext cx="4877935" cy="4126468"/>
          </a:xfrm>
          <a:prstGeom prst="rect">
            <a:avLst/>
          </a:prstGeom>
          <a:noFill/>
          <a:ln>
            <a:noFill/>
          </a:ln>
        </p:spPr>
      </p:pic>
    </p:spTree>
    <p:extLst>
      <p:ext uri="{BB962C8B-B14F-4D97-AF65-F5344CB8AC3E}">
        <p14:creationId xmlns:p14="http://schemas.microsoft.com/office/powerpoint/2010/main" val="3726429605"/>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258301" y="381000"/>
            <a:ext cx="4533613" cy="707886"/>
          </a:xfrm>
          <a:prstGeom prst="rect">
            <a:avLst/>
          </a:prstGeom>
        </p:spPr>
        <p:txBody>
          <a:bodyPr wrap="none">
            <a:spAutoFit/>
          </a:bodyPr>
          <a:lstStyle/>
          <a:p>
            <a:pPr algn="r" rtl="1"/>
            <a:r>
              <a:rPr lang="fa-IR" sz="4000" dirty="0" smtClean="0">
                <a:cs typeface="B Nazanin" pitchFamily="2" charset="-78"/>
              </a:rPr>
              <a:t>تعویض سنسور فلوی بازدمی</a:t>
            </a:r>
            <a:endParaRPr lang="en-US" sz="4000" dirty="0"/>
          </a:p>
        </p:txBody>
      </p:sp>
      <p:cxnSp>
        <p:nvCxnSpPr>
          <p:cNvPr id="6" name="Straight Connector 5"/>
          <p:cNvCxnSpPr/>
          <p:nvPr/>
        </p:nvCxnSpPr>
        <p:spPr>
          <a:xfrm>
            <a:off x="2361063" y="1141412"/>
            <a:ext cx="64008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7" descr="Y:\Ventilator\Personel\Rahmati\Pictures\3.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1752600"/>
            <a:ext cx="5638800" cy="4572000"/>
          </a:xfrm>
          <a:prstGeom prst="rect">
            <a:avLst/>
          </a:prstGeom>
          <a:noFill/>
          <a:ln>
            <a:noFill/>
          </a:ln>
        </p:spPr>
      </p:pic>
      <p:pic>
        <p:nvPicPr>
          <p:cNvPr id="9" name="Picture 8" descr="Y:\Ventilator\Personel\Rahmati\Pictures\4.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1752600"/>
            <a:ext cx="5943600" cy="4572000"/>
          </a:xfrm>
          <a:prstGeom prst="rect">
            <a:avLst/>
          </a:prstGeom>
          <a:noFill/>
          <a:ln>
            <a:noFill/>
          </a:ln>
        </p:spPr>
      </p:pic>
    </p:spTree>
    <p:extLst>
      <p:ext uri="{BB962C8B-B14F-4D97-AF65-F5344CB8AC3E}">
        <p14:creationId xmlns:p14="http://schemas.microsoft.com/office/powerpoint/2010/main" val="1687593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2361063" y="902732"/>
            <a:ext cx="6400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1" name="Content Placeholder 2"/>
          <p:cNvSpPr txBox="1">
            <a:spLocks/>
          </p:cNvSpPr>
          <p:nvPr/>
        </p:nvSpPr>
        <p:spPr>
          <a:xfrm>
            <a:off x="5257800" y="1375414"/>
            <a:ext cx="3763923" cy="4110986"/>
          </a:xfrm>
          <a:prstGeom prst="rect">
            <a:avLst/>
          </a:prstGeom>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457200" lvl="1" indent="0" algn="r" rtl="1">
              <a:buNone/>
            </a:pPr>
            <a:endParaRPr lang="fa-IR" sz="1800" dirty="0">
              <a:latin typeface="Times New Roman" panose="02020603050405020304" pitchFamily="18" charset="0"/>
              <a:cs typeface="Times New Roman" panose="02020603050405020304" pitchFamily="18" charset="0"/>
            </a:endParaRPr>
          </a:p>
          <a:p>
            <a:pPr algn="r" rtl="1"/>
            <a:r>
              <a:rPr lang="fa-IR" sz="3600" b="1" dirty="0">
                <a:cs typeface="B Nazanin" panose="00000400000000000000" pitchFamily="2" charset="-78"/>
              </a:rPr>
              <a:t>مسیر هوایی </a:t>
            </a:r>
            <a:r>
              <a:rPr lang="fa-IR" sz="3600" b="1" dirty="0" smtClean="0">
                <a:cs typeface="B Nazanin" panose="00000400000000000000" pitchFamily="2" charset="-78"/>
              </a:rPr>
              <a:t>بیمار</a:t>
            </a:r>
            <a:endParaRPr lang="fa-IR" sz="3600" dirty="0">
              <a:cs typeface="B Nazanin" panose="00000400000000000000" pitchFamily="2" charset="-78"/>
            </a:endParaRPr>
          </a:p>
          <a:p>
            <a:pPr marL="91440" indent="0" algn="r" rtl="1">
              <a:buNone/>
            </a:pPr>
            <a:endParaRPr lang="fa-IR" sz="1200" dirty="0" smtClean="0">
              <a:cs typeface="B Nazanin" panose="00000400000000000000" pitchFamily="2" charset="-78"/>
            </a:endParaRPr>
          </a:p>
          <a:p>
            <a:pPr marL="91440" indent="0" algn="r" rtl="1">
              <a:buNone/>
            </a:pPr>
            <a:r>
              <a:rPr lang="fa-IR" sz="3000" dirty="0" smtClean="0">
                <a:cs typeface="B Nazanin" panose="00000400000000000000" pitchFamily="2" charset="-78"/>
              </a:rPr>
              <a:t>يکبار </a:t>
            </a:r>
            <a:r>
              <a:rPr lang="fa-IR" sz="3000" dirty="0">
                <a:cs typeface="B Nazanin" panose="00000400000000000000" pitchFamily="2" charset="-78"/>
              </a:rPr>
              <a:t>مصرف و </a:t>
            </a:r>
            <a:r>
              <a:rPr lang="fa-IR" sz="3000" dirty="0" smtClean="0">
                <a:cs typeface="B Nazanin" panose="00000400000000000000" pitchFamily="2" charset="-78"/>
              </a:rPr>
              <a:t>تميز</a:t>
            </a:r>
          </a:p>
          <a:p>
            <a:pPr marL="91440" indent="0" algn="r" rtl="1">
              <a:buNone/>
            </a:pPr>
            <a:endParaRPr lang="fa-IR" sz="2000" dirty="0">
              <a:cs typeface="B Nazanin" panose="00000400000000000000" pitchFamily="2" charset="-78"/>
            </a:endParaRPr>
          </a:p>
          <a:p>
            <a:pPr marL="91440" indent="0" algn="r" rtl="1">
              <a:buNone/>
            </a:pPr>
            <a:r>
              <a:rPr lang="fa-IR" sz="3000" dirty="0">
                <a:cs typeface="B Nazanin" panose="00000400000000000000" pitchFamily="2" charset="-78"/>
              </a:rPr>
              <a:t>اطمینان از عدم استفاده از تیوب های آنتی استاتیک یا هادی جریان برق</a:t>
            </a:r>
          </a:p>
          <a:p>
            <a:pPr marL="0" indent="0" algn="r" rtl="1">
              <a:buNone/>
            </a:pPr>
            <a:endParaRPr lang="fa-IR" sz="2000" dirty="0" smtClean="0">
              <a:cs typeface="B Nazanin" panose="00000400000000000000" pitchFamily="2" charset="-78"/>
            </a:endParaRPr>
          </a:p>
        </p:txBody>
      </p:sp>
      <p:pic>
        <p:nvPicPr>
          <p:cNvPr id="6" name="Picture 5"/>
          <p:cNvPicPr>
            <a:picLocks noChangeAspect="1"/>
          </p:cNvPicPr>
          <p:nvPr/>
        </p:nvPicPr>
        <p:blipFill>
          <a:blip r:embed="rId2"/>
          <a:stretch>
            <a:fillRect/>
          </a:stretch>
        </p:blipFill>
        <p:spPr>
          <a:xfrm>
            <a:off x="33270" y="1905000"/>
            <a:ext cx="5529330" cy="4005176"/>
          </a:xfrm>
          <a:prstGeom prst="rect">
            <a:avLst/>
          </a:prstGeom>
        </p:spPr>
      </p:pic>
      <p:sp>
        <p:nvSpPr>
          <p:cNvPr id="7" name="Rectangle 6"/>
          <p:cNvSpPr/>
          <p:nvPr/>
        </p:nvSpPr>
        <p:spPr>
          <a:xfrm>
            <a:off x="3535848" y="228600"/>
            <a:ext cx="5248553" cy="707886"/>
          </a:xfrm>
          <a:prstGeom prst="rect">
            <a:avLst/>
          </a:prstGeom>
        </p:spPr>
        <p:txBody>
          <a:bodyPr wrap="none">
            <a:spAutoFit/>
          </a:bodyPr>
          <a:lstStyle/>
          <a:p>
            <a:pPr algn="r" rtl="1"/>
            <a:r>
              <a:rPr lang="fa-IR" sz="4000" dirty="0">
                <a:cs typeface="B Nazanin" panose="00000400000000000000" pitchFamily="2" charset="-78"/>
              </a:rPr>
              <a:t>آماده سازی و نحوه کار با دستگاه</a:t>
            </a:r>
          </a:p>
        </p:txBody>
      </p:sp>
    </p:spTree>
    <p:extLst>
      <p:ext uri="{BB962C8B-B14F-4D97-AF65-F5344CB8AC3E}">
        <p14:creationId xmlns:p14="http://schemas.microsoft.com/office/powerpoint/2010/main" val="1685700641"/>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260569" y="304800"/>
            <a:ext cx="4589718" cy="707886"/>
          </a:xfrm>
          <a:prstGeom prst="rect">
            <a:avLst/>
          </a:prstGeom>
        </p:spPr>
        <p:txBody>
          <a:bodyPr wrap="none">
            <a:spAutoFit/>
          </a:bodyPr>
          <a:lstStyle/>
          <a:p>
            <a:pPr algn="r" rtl="1"/>
            <a:r>
              <a:rPr lang="fa-IR" sz="4000" dirty="0" smtClean="0">
                <a:cs typeface="B Nazanin" pitchFamily="2" charset="-78"/>
              </a:rPr>
              <a:t>تعویض شیر و ممبرن بازدمی</a:t>
            </a:r>
            <a:endParaRPr lang="en-US" sz="4000" dirty="0"/>
          </a:p>
        </p:txBody>
      </p:sp>
      <p:cxnSp>
        <p:nvCxnSpPr>
          <p:cNvPr id="11" name="Straight Connector 10"/>
          <p:cNvCxnSpPr/>
          <p:nvPr/>
        </p:nvCxnSpPr>
        <p:spPr>
          <a:xfrm>
            <a:off x="2361063" y="1065212"/>
            <a:ext cx="64008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descr="Y:\Ventilator\Personel\Rahmati\Pictures\3.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1905000"/>
            <a:ext cx="5334000" cy="4267202"/>
          </a:xfrm>
          <a:prstGeom prst="rect">
            <a:avLst/>
          </a:prstGeom>
          <a:noFill/>
          <a:ln>
            <a:noFill/>
          </a:ln>
        </p:spPr>
      </p:pic>
      <p:pic>
        <p:nvPicPr>
          <p:cNvPr id="10" name="Picture 9" descr="Y:\Ventilator\Personel\Rahmati\Pictures\5.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2003289"/>
            <a:ext cx="5334000" cy="4168913"/>
          </a:xfrm>
          <a:prstGeom prst="rect">
            <a:avLst/>
          </a:prstGeom>
          <a:noFill/>
          <a:ln>
            <a:noFill/>
          </a:ln>
        </p:spPr>
      </p:pic>
      <p:pic>
        <p:nvPicPr>
          <p:cNvPr id="12" name="Picture 11" descr="Y:\Ventilator\Personel\Rahmati\Pictures\7.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00200" y="1600198"/>
            <a:ext cx="5791200" cy="4572004"/>
          </a:xfrm>
          <a:prstGeom prst="rect">
            <a:avLst/>
          </a:prstGeom>
          <a:noFill/>
          <a:ln>
            <a:noFill/>
          </a:ln>
        </p:spPr>
      </p:pic>
    </p:spTree>
    <p:extLst>
      <p:ext uri="{BB962C8B-B14F-4D97-AF65-F5344CB8AC3E}">
        <p14:creationId xmlns:p14="http://schemas.microsoft.com/office/powerpoint/2010/main" val="192237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507094" y="304800"/>
            <a:ext cx="2233304" cy="707886"/>
          </a:xfrm>
          <a:prstGeom prst="rect">
            <a:avLst/>
          </a:prstGeom>
        </p:spPr>
        <p:txBody>
          <a:bodyPr wrap="none">
            <a:spAutoFit/>
          </a:bodyPr>
          <a:lstStyle/>
          <a:p>
            <a:pPr algn="r" rtl="1"/>
            <a:r>
              <a:rPr lang="fa-IR" sz="4000" dirty="0" smtClean="0">
                <a:cs typeface="B Nazanin" pitchFamily="2" charset="-78"/>
              </a:rPr>
              <a:t>تعویض باتری</a:t>
            </a:r>
            <a:endParaRPr lang="en-US" sz="4000" dirty="0"/>
          </a:p>
        </p:txBody>
      </p:sp>
      <p:cxnSp>
        <p:nvCxnSpPr>
          <p:cNvPr id="6" name="Straight Connector 5"/>
          <p:cNvCxnSpPr/>
          <p:nvPr/>
        </p:nvCxnSpPr>
        <p:spPr>
          <a:xfrm>
            <a:off x="2361063" y="989012"/>
            <a:ext cx="64008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1905000"/>
            <a:ext cx="5181602" cy="3962402"/>
          </a:xfrm>
          <a:prstGeom prst="rect">
            <a:avLst/>
          </a:prstGeom>
          <a:noFill/>
          <a:ln>
            <a:noFill/>
          </a:ln>
        </p:spPr>
      </p:pic>
      <p:pic>
        <p:nvPicPr>
          <p:cNvPr id="9" name="Picture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1905000"/>
            <a:ext cx="5029198" cy="3962402"/>
          </a:xfrm>
          <a:prstGeom prst="rect">
            <a:avLst/>
          </a:prstGeom>
          <a:noFill/>
          <a:ln>
            <a:noFill/>
          </a:ln>
        </p:spPr>
      </p:pic>
    </p:spTree>
    <p:extLst>
      <p:ext uri="{BB962C8B-B14F-4D97-AF65-F5344CB8AC3E}">
        <p14:creationId xmlns:p14="http://schemas.microsoft.com/office/powerpoint/2010/main" val="3903241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533400" y="1066800"/>
            <a:ext cx="8001000" cy="5147819"/>
          </a:xfrm>
          <a:prstGeom prst="rect">
            <a:avLst/>
          </a:prstGeom>
          <a:noFill/>
        </p:spPr>
        <p:txBody>
          <a:bodyPr wrap="square" rtlCol="0">
            <a:spAutoFit/>
          </a:bodyPr>
          <a:lstStyle/>
          <a:p>
            <a:pPr marL="342900" indent="-342900" algn="r" rtl="1">
              <a:spcBef>
                <a:spcPts val="600"/>
              </a:spcBef>
              <a:buFont typeface="Wingdings" panose="05000000000000000000" pitchFamily="2" charset="2"/>
              <a:buChar char="ü"/>
            </a:pPr>
            <a:r>
              <a:rPr lang="fa-IR" sz="2800" dirty="0" smtClean="0">
                <a:cs typeface="B Nazanin" panose="00000400000000000000" pitchFamily="2" charset="-78"/>
              </a:rPr>
              <a:t>مقدمه </a:t>
            </a:r>
            <a:r>
              <a:rPr lang="fa-IR" sz="2800" dirty="0">
                <a:cs typeface="B Nazanin" panose="00000400000000000000" pitchFamily="2" charset="-78"/>
              </a:rPr>
              <a:t>(نگاه کلی به </a:t>
            </a:r>
            <a:r>
              <a:rPr lang="fa-IR" sz="2800" dirty="0" smtClean="0">
                <a:cs typeface="B Nazanin" panose="00000400000000000000" pitchFamily="2" charset="-78"/>
              </a:rPr>
              <a:t>دستگاه)</a:t>
            </a:r>
            <a:endParaRPr lang="fa-IR" sz="2800" dirty="0">
              <a:cs typeface="B Nazanin" panose="00000400000000000000" pitchFamily="2" charset="-78"/>
            </a:endParaRPr>
          </a:p>
          <a:p>
            <a:pPr marL="342900" indent="-342900" algn="r" rtl="1">
              <a:spcBef>
                <a:spcPts val="600"/>
              </a:spcBef>
              <a:buFont typeface="Wingdings" panose="05000000000000000000" pitchFamily="2" charset="2"/>
              <a:buChar char="ü"/>
            </a:pPr>
            <a:r>
              <a:rPr lang="fa-IR" sz="2800" dirty="0" smtClean="0">
                <a:cs typeface="B Nazanin" panose="00000400000000000000" pitchFamily="2" charset="-78"/>
              </a:rPr>
              <a:t>آماده </a:t>
            </a:r>
            <a:r>
              <a:rPr lang="fa-IR" sz="2800" dirty="0">
                <a:cs typeface="B Nazanin" panose="00000400000000000000" pitchFamily="2" charset="-78"/>
              </a:rPr>
              <a:t>سازی و نحوه کار با </a:t>
            </a:r>
            <a:r>
              <a:rPr lang="fa-IR" sz="2800" dirty="0" smtClean="0">
                <a:cs typeface="B Nazanin" panose="00000400000000000000" pitchFamily="2" charset="-78"/>
              </a:rPr>
              <a:t>دستگاه</a:t>
            </a:r>
            <a:endParaRPr lang="fa-IR" sz="2800" dirty="0">
              <a:cs typeface="B Nazanin" panose="00000400000000000000" pitchFamily="2" charset="-78"/>
            </a:endParaRPr>
          </a:p>
          <a:p>
            <a:pPr marL="342900" indent="-342900" algn="r" rtl="1">
              <a:spcBef>
                <a:spcPts val="600"/>
              </a:spcBef>
              <a:buFont typeface="Wingdings" panose="05000000000000000000" pitchFamily="2" charset="2"/>
              <a:buChar char="ü"/>
            </a:pPr>
            <a:r>
              <a:rPr lang="fa-IR" sz="2800" dirty="0" smtClean="0">
                <a:cs typeface="B Nazanin" panose="00000400000000000000" pitchFamily="2" charset="-78"/>
              </a:rPr>
              <a:t>تنظیمات دستگاه</a:t>
            </a:r>
          </a:p>
          <a:p>
            <a:pPr marL="342900" indent="-342900" algn="r" rtl="1">
              <a:spcBef>
                <a:spcPts val="600"/>
              </a:spcBef>
              <a:buFont typeface="Wingdings" panose="05000000000000000000" pitchFamily="2" charset="2"/>
              <a:buChar char="ü"/>
            </a:pPr>
            <a:r>
              <a:rPr lang="fa-IR" sz="2800" dirty="0" smtClean="0">
                <a:cs typeface="B Nazanin" panose="00000400000000000000" pitchFamily="2" charset="-78"/>
              </a:rPr>
              <a:t>اصول </a:t>
            </a:r>
            <a:r>
              <a:rPr lang="fa-IR" sz="2800" dirty="0">
                <a:cs typeface="B Nazanin" panose="00000400000000000000" pitchFamily="2" charset="-78"/>
              </a:rPr>
              <a:t>تنفس دهی</a:t>
            </a:r>
          </a:p>
          <a:p>
            <a:pPr marL="342900" indent="-342900" algn="r" rtl="1">
              <a:spcBef>
                <a:spcPts val="600"/>
              </a:spcBef>
              <a:buFont typeface="Wingdings" panose="05000000000000000000" pitchFamily="2" charset="2"/>
              <a:buChar char="ü"/>
            </a:pPr>
            <a:r>
              <a:rPr lang="fa-IR" sz="2800" dirty="0" smtClean="0">
                <a:cs typeface="B Nazanin" panose="00000400000000000000" pitchFamily="2" charset="-78"/>
              </a:rPr>
              <a:t>پارامترهای </a:t>
            </a:r>
            <a:r>
              <a:rPr lang="fa-IR" sz="2800" dirty="0">
                <a:cs typeface="B Nazanin" panose="00000400000000000000" pitchFamily="2" charset="-78"/>
              </a:rPr>
              <a:t>اندازه گیری </a:t>
            </a:r>
            <a:r>
              <a:rPr lang="fa-IR" sz="2800" dirty="0" smtClean="0">
                <a:cs typeface="B Nazanin" panose="00000400000000000000" pitchFamily="2" charset="-78"/>
              </a:rPr>
              <a:t>شده</a:t>
            </a:r>
            <a:endParaRPr lang="en-US" sz="2800" dirty="0" smtClean="0">
              <a:cs typeface="B Nazanin" panose="00000400000000000000" pitchFamily="2" charset="-78"/>
            </a:endParaRPr>
          </a:p>
          <a:p>
            <a:pPr marL="342900" indent="-342900" algn="r" rtl="1">
              <a:spcBef>
                <a:spcPts val="600"/>
              </a:spcBef>
              <a:buFont typeface="Wingdings" panose="05000000000000000000" pitchFamily="2" charset="2"/>
              <a:buChar char="ü"/>
            </a:pPr>
            <a:r>
              <a:rPr lang="fa-IR" sz="2800" dirty="0" smtClean="0">
                <a:cs typeface="B Nazanin" panose="00000400000000000000" pitchFamily="2" charset="-78"/>
              </a:rPr>
              <a:t>مانورهای تنفسی</a:t>
            </a:r>
            <a:endParaRPr lang="en-US" sz="2800" dirty="0">
              <a:cs typeface="B Nazanin" panose="00000400000000000000" pitchFamily="2" charset="-78"/>
            </a:endParaRPr>
          </a:p>
          <a:p>
            <a:pPr marL="342900" indent="-342900" algn="r" rtl="1">
              <a:spcBef>
                <a:spcPts val="600"/>
              </a:spcBef>
              <a:buFont typeface="Wingdings" panose="05000000000000000000" pitchFamily="2" charset="2"/>
              <a:buChar char="ü"/>
            </a:pPr>
            <a:r>
              <a:rPr lang="fa-IR" sz="2800" dirty="0" smtClean="0">
                <a:cs typeface="B Nazanin" panose="00000400000000000000" pitchFamily="2" charset="-78"/>
              </a:rPr>
              <a:t>آلارم های دستگاه</a:t>
            </a:r>
            <a:endParaRPr lang="fa-IR" sz="2800" dirty="0">
              <a:cs typeface="B Nazanin" panose="00000400000000000000" pitchFamily="2" charset="-78"/>
            </a:endParaRPr>
          </a:p>
          <a:p>
            <a:pPr marL="342900" indent="-342900" algn="r" rtl="1">
              <a:spcBef>
                <a:spcPts val="600"/>
              </a:spcBef>
              <a:buFont typeface="Wingdings" panose="05000000000000000000" pitchFamily="2" charset="2"/>
              <a:buChar char="ü"/>
            </a:pPr>
            <a:r>
              <a:rPr lang="fa-IR" sz="2800" dirty="0" smtClean="0">
                <a:cs typeface="B Nazanin" panose="00000400000000000000" pitchFamily="2" charset="-78"/>
              </a:rPr>
              <a:t>نگهداری </a:t>
            </a:r>
            <a:r>
              <a:rPr lang="fa-IR" sz="2800" dirty="0">
                <a:cs typeface="B Nazanin" panose="00000400000000000000" pitchFamily="2" charset="-78"/>
              </a:rPr>
              <a:t>دستگاه</a:t>
            </a:r>
            <a:endParaRPr lang="en-US" sz="2800" dirty="0">
              <a:cs typeface="B Nazanin" panose="00000400000000000000" pitchFamily="2" charset="-78"/>
            </a:endParaRPr>
          </a:p>
          <a:p>
            <a:pPr marL="342900" indent="-342900" algn="r" rtl="1">
              <a:spcBef>
                <a:spcPts val="600"/>
              </a:spcBef>
              <a:buFont typeface="Wingdings" panose="05000000000000000000" pitchFamily="2" charset="2"/>
              <a:buChar char="ü"/>
            </a:pPr>
            <a:r>
              <a:rPr lang="fa-IR" sz="3200" b="1" dirty="0" smtClean="0">
                <a:solidFill>
                  <a:srgbClr val="C00000"/>
                </a:solidFill>
                <a:cs typeface="B Nazanin" pitchFamily="2" charset="-78"/>
              </a:rPr>
              <a:t>عیب یابی</a:t>
            </a:r>
          </a:p>
          <a:p>
            <a:pPr algn="r">
              <a:lnSpc>
                <a:spcPct val="200000"/>
              </a:lnSpc>
              <a:spcBef>
                <a:spcPts val="600"/>
              </a:spcBef>
              <a:buFont typeface="Wingdings" pitchFamily="2" charset="2"/>
              <a:buChar char="q"/>
            </a:pPr>
            <a:endParaRPr lang="en-US" sz="1600" b="1" dirty="0">
              <a:cs typeface="B Nazanin" pitchFamily="2" charset="-78"/>
            </a:endParaRPr>
          </a:p>
        </p:txBody>
      </p:sp>
      <p:cxnSp>
        <p:nvCxnSpPr>
          <p:cNvPr id="3" name="Straight Connector 2"/>
          <p:cNvCxnSpPr/>
          <p:nvPr/>
        </p:nvCxnSpPr>
        <p:spPr>
          <a:xfrm>
            <a:off x="2286000" y="914400"/>
            <a:ext cx="6400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6200222" y="206514"/>
            <a:ext cx="2486578" cy="707886"/>
          </a:xfrm>
          <a:prstGeom prst="rect">
            <a:avLst/>
          </a:prstGeom>
        </p:spPr>
        <p:txBody>
          <a:bodyPr wrap="none">
            <a:spAutoFit/>
          </a:bodyPr>
          <a:lstStyle/>
          <a:p>
            <a:r>
              <a:rPr lang="fa-IR" sz="4000" dirty="0" smtClean="0">
                <a:cs typeface="B Nazanin" pitchFamily="2" charset="-78"/>
              </a:rPr>
              <a:t>فهرست مطالب</a:t>
            </a:r>
            <a:endParaRPr lang="en-US" sz="4000" dirty="0"/>
          </a:p>
        </p:txBody>
      </p:sp>
    </p:spTree>
    <p:extLst>
      <p:ext uri="{BB962C8B-B14F-4D97-AF65-F5344CB8AC3E}">
        <p14:creationId xmlns:p14="http://schemas.microsoft.com/office/powerpoint/2010/main" val="4280530681"/>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423865593"/>
              </p:ext>
            </p:extLst>
          </p:nvPr>
        </p:nvGraphicFramePr>
        <p:xfrm>
          <a:off x="457198" y="1066800"/>
          <a:ext cx="8229602" cy="5563807"/>
        </p:xfrm>
        <a:graphic>
          <a:graphicData uri="http://schemas.openxmlformats.org/drawingml/2006/table">
            <a:tbl>
              <a:tblPr rtl="1">
                <a:tableStyleId>{5940675A-B579-460E-94D1-54222C63F5DA}</a:tableStyleId>
              </a:tblPr>
              <a:tblGrid>
                <a:gridCol w="1344770">
                  <a:extLst>
                    <a:ext uri="{9D8B030D-6E8A-4147-A177-3AD203B41FA5}">
                      <a16:colId xmlns:a16="http://schemas.microsoft.com/office/drawing/2014/main" val="20000"/>
                    </a:ext>
                  </a:extLst>
                </a:gridCol>
                <a:gridCol w="3442416">
                  <a:extLst>
                    <a:ext uri="{9D8B030D-6E8A-4147-A177-3AD203B41FA5}">
                      <a16:colId xmlns:a16="http://schemas.microsoft.com/office/drawing/2014/main" val="20001"/>
                    </a:ext>
                  </a:extLst>
                </a:gridCol>
                <a:gridCol w="3442416">
                  <a:extLst>
                    <a:ext uri="{9D8B030D-6E8A-4147-A177-3AD203B41FA5}">
                      <a16:colId xmlns:a16="http://schemas.microsoft.com/office/drawing/2014/main" val="20002"/>
                    </a:ext>
                  </a:extLst>
                </a:gridCol>
              </a:tblGrid>
              <a:tr h="533401">
                <a:tc>
                  <a:txBody>
                    <a:bodyPr/>
                    <a:lstStyle/>
                    <a:p>
                      <a:pPr marL="0" marR="0" indent="0" algn="ctr" defTabSz="914400" rtl="1" eaLnBrk="1" fontAlgn="auto" latinLnBrk="0" hangingPunct="1">
                        <a:lnSpc>
                          <a:spcPct val="115000"/>
                        </a:lnSpc>
                        <a:spcBef>
                          <a:spcPts val="0"/>
                        </a:spcBef>
                        <a:spcAft>
                          <a:spcPts val="1000"/>
                        </a:spcAft>
                        <a:buClrTx/>
                        <a:buSzTx/>
                        <a:buFontTx/>
                        <a:buNone/>
                        <a:tabLst/>
                        <a:defRPr/>
                      </a:pPr>
                      <a:r>
                        <a:rPr lang="fa-IR" sz="2400" b="1" dirty="0" smtClean="0">
                          <a:effectLst/>
                          <a:latin typeface="Times New Roman" panose="02020603050405020304" pitchFamily="18" charset="0"/>
                          <a:ea typeface="Calibri" panose="020F0502020204030204" pitchFamily="34" charset="0"/>
                          <a:cs typeface="B Nazanin" panose="00000400000000000000" pitchFamily="2" charset="-78"/>
                        </a:rPr>
                        <a:t>پيغام آلارم</a:t>
                      </a:r>
                      <a:endParaRPr lang="en-US" sz="2400" dirty="0" smtClean="0">
                        <a:effectLst/>
                        <a:latin typeface="Times New Roman" panose="02020603050405020304" pitchFamily="18" charset="0"/>
                        <a:ea typeface="Times New Roman" panose="02020603050405020304" pitchFamily="18" charset="0"/>
                        <a:cs typeface="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indent="0" algn="ctr" defTabSz="914400" rtl="1" eaLnBrk="1" fontAlgn="auto" latinLnBrk="0" hangingPunct="1">
                        <a:lnSpc>
                          <a:spcPct val="115000"/>
                        </a:lnSpc>
                        <a:spcBef>
                          <a:spcPts val="0"/>
                        </a:spcBef>
                        <a:spcAft>
                          <a:spcPts val="1000"/>
                        </a:spcAft>
                        <a:buClrTx/>
                        <a:buSzTx/>
                        <a:buFontTx/>
                        <a:buNone/>
                        <a:tabLst/>
                        <a:defRPr/>
                      </a:pPr>
                      <a:r>
                        <a:rPr lang="fa-IR" sz="2400" b="1" dirty="0" smtClean="0">
                          <a:effectLst/>
                          <a:latin typeface="Times New Roman" panose="02020603050405020304" pitchFamily="18" charset="0"/>
                          <a:ea typeface="Calibri" panose="020F0502020204030204" pitchFamily="34" charset="0"/>
                          <a:cs typeface="B Nazanin" panose="00000400000000000000" pitchFamily="2" charset="-78"/>
                        </a:rPr>
                        <a:t>دلايل ايجاد آلارم</a:t>
                      </a:r>
                      <a:endParaRPr lang="en-US" sz="2400" dirty="0" smtClean="0">
                        <a:effectLst/>
                        <a:latin typeface="Times New Roman" panose="02020603050405020304" pitchFamily="18" charset="0"/>
                        <a:ea typeface="Times New Roman" panose="02020603050405020304" pitchFamily="18" charset="0"/>
                        <a:cs typeface="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indent="0" algn="ctr" defTabSz="914400" rtl="1" eaLnBrk="1" fontAlgn="auto" latinLnBrk="0" hangingPunct="1">
                        <a:lnSpc>
                          <a:spcPct val="115000"/>
                        </a:lnSpc>
                        <a:spcBef>
                          <a:spcPts val="0"/>
                        </a:spcBef>
                        <a:spcAft>
                          <a:spcPts val="1000"/>
                        </a:spcAft>
                        <a:buClrTx/>
                        <a:buSzTx/>
                        <a:buFontTx/>
                        <a:buNone/>
                        <a:tabLst/>
                        <a:defRPr/>
                      </a:pPr>
                      <a:r>
                        <a:rPr lang="fa-IR" sz="2400" b="1" dirty="0" smtClean="0">
                          <a:effectLst/>
                          <a:latin typeface="Times New Roman" panose="02020603050405020304" pitchFamily="18" charset="0"/>
                          <a:ea typeface="Calibri" panose="020F0502020204030204" pitchFamily="34" charset="0"/>
                          <a:cs typeface="B Nazanin" panose="00000400000000000000" pitchFamily="2" charset="-78"/>
                        </a:rPr>
                        <a:t>اقدامات لازم</a:t>
                      </a:r>
                      <a:endParaRPr lang="en-US" sz="2400" dirty="0" smtClean="0">
                        <a:effectLst/>
                        <a:latin typeface="Times New Roman" panose="02020603050405020304" pitchFamily="18" charset="0"/>
                        <a:ea typeface="Times New Roman" panose="02020603050405020304" pitchFamily="18" charset="0"/>
                        <a:cs typeface="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0"/>
                  </a:ext>
                </a:extLst>
              </a:tr>
              <a:tr h="1418526">
                <a:tc>
                  <a:txBody>
                    <a:bodyPr/>
                    <a:lstStyle/>
                    <a:p>
                      <a:pPr marL="0" marR="0" indent="0" algn="ctr" defTabSz="914400" rtl="1" eaLnBrk="1" fontAlgn="auto" latinLnBrk="0" hangingPunct="1">
                        <a:lnSpc>
                          <a:spcPct val="115000"/>
                        </a:lnSpc>
                        <a:spcBef>
                          <a:spcPts val="0"/>
                        </a:spcBef>
                        <a:spcAft>
                          <a:spcPts val="1000"/>
                        </a:spcAft>
                        <a:buClrTx/>
                        <a:buSzTx/>
                        <a:buFontTx/>
                        <a:buNone/>
                        <a:tabLst/>
                        <a:defRPr/>
                      </a:pPr>
                      <a:r>
                        <a:rPr lang="en-US" sz="1800" b="1" dirty="0" smtClean="0">
                          <a:effectLst/>
                          <a:latin typeface="Times New Roman" panose="02020603050405020304" pitchFamily="18" charset="0"/>
                          <a:ea typeface="Calibri" panose="020F0502020204030204" pitchFamily="34" charset="0"/>
                          <a:cs typeface="B Nazanin" panose="00000400000000000000" pitchFamily="2" charset="-78"/>
                        </a:rPr>
                        <a:t>High </a:t>
                      </a:r>
                      <a:r>
                        <a:rPr lang="en-US" sz="1800" b="1" dirty="0" err="1" smtClean="0">
                          <a:effectLst/>
                          <a:latin typeface="Times New Roman" panose="02020603050405020304" pitchFamily="18" charset="0"/>
                          <a:ea typeface="Calibri" panose="020F0502020204030204" pitchFamily="34" charset="0"/>
                          <a:cs typeface="B Nazanin" panose="00000400000000000000" pitchFamily="2" charset="-78"/>
                        </a:rPr>
                        <a:t>Inh</a:t>
                      </a:r>
                      <a:r>
                        <a:rPr lang="en-US" sz="1800" b="1" dirty="0" smtClean="0">
                          <a:effectLst/>
                          <a:latin typeface="Times New Roman" panose="02020603050405020304" pitchFamily="18" charset="0"/>
                          <a:ea typeface="Calibri" panose="020F0502020204030204" pitchFamily="34" charset="0"/>
                          <a:cs typeface="B Nazanin" panose="00000400000000000000" pitchFamily="2" charset="-78"/>
                        </a:rPr>
                        <a:t> Pressure</a:t>
                      </a:r>
                      <a:endParaRPr lang="en-US" sz="1800" b="1" dirty="0" smtClean="0">
                        <a:effectLst/>
                        <a:latin typeface="Times New Roman" panose="02020603050405020304" pitchFamily="18" charset="0"/>
                        <a:ea typeface="Times New Roman" panose="02020603050405020304" pitchFamily="18" charset="0"/>
                        <a:cs typeface="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rtl="1">
                        <a:lnSpc>
                          <a:spcPct val="115000"/>
                        </a:lnSpc>
                        <a:spcBef>
                          <a:spcPts val="0"/>
                        </a:spcBef>
                        <a:spcAft>
                          <a:spcPts val="1000"/>
                        </a:spcAft>
                      </a:pPr>
                      <a:r>
                        <a:rPr lang="fa-IR" sz="2000" dirty="0">
                          <a:effectLst/>
                          <a:latin typeface="Times New Roman" panose="02020603050405020304" pitchFamily="18" charset="0"/>
                          <a:ea typeface="Calibri" panose="020F0502020204030204" pitchFamily="34" charset="0"/>
                          <a:cs typeface="B Nazanin" panose="00000400000000000000" pitchFamily="2" charset="-78"/>
                        </a:rPr>
                        <a:t>بيشينه ي فشار در طي همان سيکل تنفسي از حد بالاي تعريف شده براي آن فراتر رفته است.</a:t>
                      </a:r>
                      <a:endParaRPr lang="en-US" sz="2000" dirty="0">
                        <a:effectLst/>
                        <a:latin typeface="Times New Roman" panose="02020603050405020304" pitchFamily="18" charset="0"/>
                        <a:ea typeface="Times New Roman" panose="02020603050405020304" pitchFamily="18" charset="0"/>
                        <a:cs typeface="B Nazanin" panose="00000400000000000000" pitchFamily="2" charset="-78"/>
                      </a:endParaRPr>
                    </a:p>
                    <a:p>
                      <a:pPr marL="0" marR="0" algn="r" rtl="1">
                        <a:lnSpc>
                          <a:spcPct val="115000"/>
                        </a:lnSpc>
                        <a:spcBef>
                          <a:spcPts val="0"/>
                        </a:spcBef>
                        <a:spcAft>
                          <a:spcPts val="1000"/>
                        </a:spcAft>
                      </a:pPr>
                      <a:r>
                        <a:rPr lang="fa-IR" sz="2000" dirty="0">
                          <a:effectLst/>
                          <a:latin typeface="Times New Roman" panose="02020603050405020304" pitchFamily="18" charset="0"/>
                          <a:ea typeface="Calibri" panose="020F0502020204030204" pitchFamily="34" charset="0"/>
                          <a:cs typeface="B Nazanin" panose="00000400000000000000" pitchFamily="2" charset="-78"/>
                        </a:rPr>
                        <a:t>انسداد نسبي مسير هوايي رخ داده است.</a:t>
                      </a:r>
                      <a:endParaRPr lang="en-US" sz="20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rtl="1">
                        <a:lnSpc>
                          <a:spcPct val="100000"/>
                        </a:lnSpc>
                        <a:spcBef>
                          <a:spcPts val="0"/>
                        </a:spcBef>
                        <a:spcAft>
                          <a:spcPts val="1000"/>
                        </a:spcAft>
                      </a:pPr>
                      <a:r>
                        <a:rPr lang="fa-IR" sz="2000" dirty="0" smtClean="0">
                          <a:effectLst/>
                          <a:latin typeface="Times New Roman" panose="02020603050405020304" pitchFamily="18" charset="0"/>
                          <a:ea typeface="Calibri" panose="020F0502020204030204" pitchFamily="34" charset="0"/>
                          <a:cs typeface="B Nazanin" panose="00000400000000000000" pitchFamily="2" charset="-78"/>
                        </a:rPr>
                        <a:t>وضعيت بيمار را چک کنيد.</a:t>
                      </a:r>
                      <a:endParaRPr lang="en-US" sz="2000" dirty="0" smtClean="0">
                        <a:effectLst/>
                        <a:latin typeface="Times New Roman" panose="02020603050405020304" pitchFamily="18" charset="0"/>
                        <a:ea typeface="Times New Roman" panose="02020603050405020304" pitchFamily="18" charset="0"/>
                        <a:cs typeface="B Nazanin" panose="00000400000000000000" pitchFamily="2" charset="-78"/>
                      </a:endParaRPr>
                    </a:p>
                    <a:p>
                      <a:pPr marL="0" marR="0" algn="r" rtl="1">
                        <a:lnSpc>
                          <a:spcPct val="100000"/>
                        </a:lnSpc>
                        <a:spcBef>
                          <a:spcPts val="0"/>
                        </a:spcBef>
                        <a:spcAft>
                          <a:spcPts val="1000"/>
                        </a:spcAft>
                      </a:pPr>
                      <a:r>
                        <a:rPr lang="fa-IR" sz="2000" dirty="0" smtClean="0">
                          <a:effectLst/>
                          <a:latin typeface="Times New Roman" panose="02020603050405020304" pitchFamily="18" charset="0"/>
                          <a:ea typeface="Calibri" panose="020F0502020204030204" pitchFamily="34" charset="0"/>
                          <a:cs typeface="B Nazanin" panose="00000400000000000000" pitchFamily="2" charset="-78"/>
                        </a:rPr>
                        <a:t>تنظيمات دستگاه را چک کنيد.</a:t>
                      </a:r>
                      <a:endParaRPr lang="en-US" sz="2000" dirty="0" smtClean="0">
                        <a:effectLst/>
                        <a:latin typeface="Times New Roman" panose="02020603050405020304" pitchFamily="18" charset="0"/>
                        <a:ea typeface="Times New Roman" panose="02020603050405020304" pitchFamily="18" charset="0"/>
                        <a:cs typeface="B Nazanin" panose="00000400000000000000" pitchFamily="2" charset="-78"/>
                      </a:endParaRPr>
                    </a:p>
                    <a:p>
                      <a:pPr marL="0" marR="0" algn="r" rtl="1">
                        <a:lnSpc>
                          <a:spcPct val="100000"/>
                        </a:lnSpc>
                        <a:spcBef>
                          <a:spcPts val="0"/>
                        </a:spcBef>
                        <a:spcAft>
                          <a:spcPts val="1000"/>
                        </a:spcAft>
                      </a:pPr>
                      <a:r>
                        <a:rPr lang="fa-IR" sz="2000" dirty="0" smtClean="0">
                          <a:effectLst/>
                          <a:latin typeface="Times New Roman" panose="02020603050405020304" pitchFamily="18" charset="0"/>
                          <a:ea typeface="Calibri" panose="020F0502020204030204" pitchFamily="34" charset="0"/>
                          <a:cs typeface="B Nazanin" panose="00000400000000000000" pitchFamily="2" charset="-78"/>
                        </a:rPr>
                        <a:t>محدوده آلارم را چک کنيد.</a:t>
                      </a:r>
                      <a:endParaRPr lang="en-US" sz="2000" dirty="0" smtClean="0">
                        <a:effectLst/>
                        <a:latin typeface="Times New Roman" panose="02020603050405020304" pitchFamily="18" charset="0"/>
                        <a:ea typeface="Times New Roman" panose="02020603050405020304" pitchFamily="18" charset="0"/>
                        <a:cs typeface="B Nazanin" panose="00000400000000000000" pitchFamily="2" charset="-78"/>
                      </a:endParaRPr>
                    </a:p>
                    <a:p>
                      <a:pPr marL="0" marR="0" algn="r" rtl="1">
                        <a:lnSpc>
                          <a:spcPct val="100000"/>
                        </a:lnSpc>
                        <a:spcBef>
                          <a:spcPts val="0"/>
                        </a:spcBef>
                        <a:spcAft>
                          <a:spcPts val="1000"/>
                        </a:spcAft>
                      </a:pPr>
                      <a:r>
                        <a:rPr lang="fa-IR" sz="2000" dirty="0" smtClean="0">
                          <a:effectLst/>
                          <a:latin typeface="Times New Roman" panose="02020603050405020304" pitchFamily="18" charset="0"/>
                          <a:ea typeface="Calibri" panose="020F0502020204030204" pitchFamily="34" charset="0"/>
                          <a:cs typeface="B Nazanin" panose="00000400000000000000" pitchFamily="2" charset="-78"/>
                        </a:rPr>
                        <a:t>وضعيت مسير هوايي بيمار را چک کنيد.</a:t>
                      </a:r>
                      <a:endParaRPr lang="en-US" sz="2000" dirty="0" smtClean="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066800">
                <a:tc>
                  <a:txBody>
                    <a:bodyPr/>
                    <a:lstStyle/>
                    <a:p>
                      <a:pPr marL="0" marR="0" algn="ctr" rtl="1">
                        <a:lnSpc>
                          <a:spcPct val="115000"/>
                        </a:lnSpc>
                        <a:spcBef>
                          <a:spcPts val="0"/>
                        </a:spcBef>
                        <a:spcAft>
                          <a:spcPts val="1000"/>
                        </a:spcAft>
                      </a:pPr>
                      <a:r>
                        <a:rPr lang="en-US" sz="1800" b="1" dirty="0">
                          <a:effectLst/>
                          <a:latin typeface="Times New Roman" panose="02020603050405020304" pitchFamily="18" charset="0"/>
                          <a:ea typeface="Calibri" panose="020F0502020204030204" pitchFamily="34" charset="0"/>
                          <a:cs typeface="B Nazanin" panose="00000400000000000000" pitchFamily="2" charset="-78"/>
                        </a:rPr>
                        <a:t>High PEEP</a:t>
                      </a:r>
                      <a:r>
                        <a:rPr lang="en-US" sz="1800" b="1" dirty="0">
                          <a:effectLst/>
                          <a:latin typeface="B Nazanin" panose="00000400000000000000" pitchFamily="2" charset="-78"/>
                          <a:ea typeface="Calibri" panose="020F0502020204030204" pitchFamily="34" charset="0"/>
                          <a:cs typeface="Nazanin" panose="00000400000000000000" pitchFamily="2" charset="-78"/>
                        </a:rPr>
                        <a:t> </a:t>
                      </a:r>
                      <a:endParaRPr lang="en-US" sz="1800" b="1" dirty="0">
                        <a:effectLst/>
                        <a:latin typeface="Times New Roman" panose="02020603050405020304" pitchFamily="18" charset="0"/>
                        <a:ea typeface="Times New Roman" panose="02020603050405020304" pitchFamily="18" charset="0"/>
                        <a:cs typeface="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rtl="1">
                        <a:lnSpc>
                          <a:spcPct val="115000"/>
                        </a:lnSpc>
                        <a:spcBef>
                          <a:spcPts val="0"/>
                        </a:spcBef>
                        <a:spcAft>
                          <a:spcPts val="1000"/>
                        </a:spcAft>
                      </a:pPr>
                      <a:r>
                        <a:rPr lang="fa-IR" sz="2000" dirty="0">
                          <a:effectLst/>
                          <a:latin typeface="Times New Roman" panose="02020603050405020304" pitchFamily="18" charset="0"/>
                          <a:ea typeface="Calibri" panose="020F0502020204030204" pitchFamily="34" charset="0"/>
                          <a:cs typeface="B Nazanin" panose="00000400000000000000" pitchFamily="2" charset="-78"/>
                        </a:rPr>
                        <a:t>مقدار فشار </a:t>
                      </a:r>
                      <a:r>
                        <a:rPr lang="en-US" sz="1800" dirty="0">
                          <a:effectLst/>
                          <a:latin typeface="Times New Roman" panose="02020603050405020304" pitchFamily="18" charset="0"/>
                          <a:ea typeface="Calibri" panose="020F0502020204030204" pitchFamily="34" charset="0"/>
                          <a:cs typeface="B Nazanin" panose="00000400000000000000" pitchFamily="2" charset="-78"/>
                        </a:rPr>
                        <a:t>PEEP</a:t>
                      </a:r>
                      <a:r>
                        <a:rPr lang="fa-IR" sz="1800" dirty="0">
                          <a:effectLst/>
                          <a:latin typeface="Times New Roman" panose="02020603050405020304" pitchFamily="18" charset="0"/>
                          <a:ea typeface="Calibri" panose="020F0502020204030204" pitchFamily="34" charset="0"/>
                          <a:cs typeface="B Nazanin" panose="00000400000000000000" pitchFamily="2" charset="-78"/>
                        </a:rPr>
                        <a:t> </a:t>
                      </a:r>
                      <a:r>
                        <a:rPr lang="fa-IR" sz="2000" dirty="0">
                          <a:effectLst/>
                          <a:latin typeface="Times New Roman" panose="02020603050405020304" pitchFamily="18" charset="0"/>
                          <a:ea typeface="Calibri" panose="020F0502020204030204" pitchFamily="34" charset="0"/>
                          <a:cs typeface="B Nazanin" panose="00000400000000000000" pitchFamily="2" charset="-78"/>
                        </a:rPr>
                        <a:t>از حد بالاي تعريف شده براي آن فراتر رفته است.</a:t>
                      </a:r>
                      <a:endParaRPr lang="en-US" sz="20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r>
                        <a:rPr kumimoji="0" lang="ar-SA" sz="2000" kern="1200" dirty="0" smtClean="0">
                          <a:solidFill>
                            <a:schemeClr val="tx1"/>
                          </a:solidFill>
                          <a:effectLst/>
                          <a:latin typeface="+mn-lt"/>
                          <a:ea typeface="+mn-ea"/>
                          <a:cs typeface="B Nazanin" panose="00000400000000000000" pitchFamily="2" charset="-78"/>
                        </a:rPr>
                        <a:t>تنظيمات دستگاه را چک کنيد.</a:t>
                      </a:r>
                      <a:endParaRPr kumimoji="0" lang="en-US" sz="2000" kern="1200" dirty="0" smtClean="0">
                        <a:solidFill>
                          <a:schemeClr val="tx1"/>
                        </a:solidFill>
                        <a:effectLst/>
                        <a:latin typeface="+mn-lt"/>
                        <a:ea typeface="+mn-ea"/>
                        <a:cs typeface="B Nazanin" panose="00000400000000000000" pitchFamily="2" charset="-78"/>
                      </a:endParaRPr>
                    </a:p>
                    <a:p>
                      <a:pPr algn="r" rtl="1"/>
                      <a:r>
                        <a:rPr kumimoji="0" lang="ar-SA" sz="2000" kern="1200" dirty="0" smtClean="0">
                          <a:solidFill>
                            <a:schemeClr val="tx1"/>
                          </a:solidFill>
                          <a:effectLst/>
                          <a:latin typeface="+mn-lt"/>
                          <a:ea typeface="+mn-ea"/>
                          <a:cs typeface="B Nazanin" panose="00000400000000000000" pitchFamily="2" charset="-78"/>
                        </a:rPr>
                        <a:t>محدوده آلارم را چک کنيد.</a:t>
                      </a:r>
                      <a:endParaRPr kumimoji="0" lang="en-US" sz="2000" kern="1200" dirty="0" smtClean="0">
                        <a:solidFill>
                          <a:schemeClr val="tx1"/>
                        </a:solidFill>
                        <a:effectLst/>
                        <a:latin typeface="+mn-lt"/>
                        <a:ea typeface="+mn-ea"/>
                        <a:cs typeface="B Nazanin" panose="00000400000000000000" pitchFamily="2" charset="-78"/>
                      </a:endParaRPr>
                    </a:p>
                    <a:p>
                      <a:pPr algn="r" rtl="1"/>
                      <a:r>
                        <a:rPr kumimoji="0" lang="ar-SA" sz="2000" kern="1200" dirty="0" smtClean="0">
                          <a:solidFill>
                            <a:schemeClr val="tx1"/>
                          </a:solidFill>
                          <a:effectLst/>
                          <a:latin typeface="+mn-lt"/>
                          <a:ea typeface="+mn-ea"/>
                          <a:cs typeface="B Nazanin" panose="00000400000000000000" pitchFamily="2" charset="-78"/>
                        </a:rPr>
                        <a:t>وضعيت مسير هوايي بيمار را چک کنيد.</a:t>
                      </a:r>
                      <a:endParaRPr lang="en-US" sz="2000" dirty="0" smtClean="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839406">
                <a:tc>
                  <a:txBody>
                    <a:bodyPr/>
                    <a:lstStyle/>
                    <a:p>
                      <a:pPr marL="0" marR="0" algn="ctr" rtl="1">
                        <a:lnSpc>
                          <a:spcPct val="115000"/>
                        </a:lnSpc>
                        <a:spcBef>
                          <a:spcPts val="0"/>
                        </a:spcBef>
                        <a:spcAft>
                          <a:spcPts val="1000"/>
                        </a:spcAft>
                      </a:pPr>
                      <a:r>
                        <a:rPr lang="en-US" sz="1800" b="1" dirty="0">
                          <a:effectLst/>
                          <a:latin typeface="Times New Roman" panose="02020603050405020304" pitchFamily="18" charset="0"/>
                          <a:ea typeface="Calibri" panose="020F0502020204030204" pitchFamily="34" charset="0"/>
                          <a:cs typeface="B Nazanin" panose="00000400000000000000" pitchFamily="2" charset="-78"/>
                        </a:rPr>
                        <a:t>Low PEEP</a:t>
                      </a:r>
                      <a:r>
                        <a:rPr lang="en-US" sz="1800" b="1" dirty="0">
                          <a:effectLst/>
                          <a:latin typeface="B Nazanin" panose="00000400000000000000" pitchFamily="2" charset="-78"/>
                          <a:ea typeface="Calibri" panose="020F0502020204030204" pitchFamily="34" charset="0"/>
                          <a:cs typeface="Nazanin" panose="00000400000000000000" pitchFamily="2" charset="-78"/>
                        </a:rPr>
                        <a:t> </a:t>
                      </a:r>
                      <a:endParaRPr lang="en-US" sz="1800" b="1" dirty="0">
                        <a:effectLst/>
                        <a:latin typeface="Times New Roman" panose="02020603050405020304" pitchFamily="18" charset="0"/>
                        <a:ea typeface="Times New Roman" panose="02020603050405020304" pitchFamily="18" charset="0"/>
                        <a:cs typeface="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rtl="1">
                        <a:lnSpc>
                          <a:spcPct val="115000"/>
                        </a:lnSpc>
                        <a:spcBef>
                          <a:spcPts val="0"/>
                        </a:spcBef>
                        <a:spcAft>
                          <a:spcPts val="1000"/>
                        </a:spcAft>
                      </a:pPr>
                      <a:r>
                        <a:rPr lang="fa-IR" sz="2000" dirty="0">
                          <a:effectLst/>
                          <a:latin typeface="Times New Roman" panose="02020603050405020304" pitchFamily="18" charset="0"/>
                          <a:ea typeface="Calibri" panose="020F0502020204030204" pitchFamily="34" charset="0"/>
                          <a:cs typeface="B Nazanin" panose="00000400000000000000" pitchFamily="2" charset="-78"/>
                        </a:rPr>
                        <a:t>مقدار فشار </a:t>
                      </a:r>
                      <a:r>
                        <a:rPr lang="en-US" sz="1800" dirty="0">
                          <a:effectLst/>
                          <a:latin typeface="Times New Roman" panose="02020603050405020304" pitchFamily="18" charset="0"/>
                          <a:ea typeface="Calibri" panose="020F0502020204030204" pitchFamily="34" charset="0"/>
                          <a:cs typeface="B Nazanin" panose="00000400000000000000" pitchFamily="2" charset="-78"/>
                        </a:rPr>
                        <a:t>PEEP</a:t>
                      </a:r>
                      <a:r>
                        <a:rPr lang="fa-IR" sz="1800" dirty="0">
                          <a:effectLst/>
                          <a:latin typeface="Times New Roman" panose="02020603050405020304" pitchFamily="18" charset="0"/>
                          <a:ea typeface="Calibri" panose="020F0502020204030204" pitchFamily="34" charset="0"/>
                          <a:cs typeface="B Nazanin" panose="00000400000000000000" pitchFamily="2" charset="-78"/>
                        </a:rPr>
                        <a:t> </a:t>
                      </a:r>
                      <a:r>
                        <a:rPr lang="fa-IR" sz="2000" dirty="0">
                          <a:effectLst/>
                          <a:latin typeface="Times New Roman" panose="02020603050405020304" pitchFamily="18" charset="0"/>
                          <a:ea typeface="Calibri" panose="020F0502020204030204" pitchFamily="34" charset="0"/>
                          <a:cs typeface="B Nazanin" panose="00000400000000000000" pitchFamily="2" charset="-78"/>
                        </a:rPr>
                        <a:t>از حد پايين تعريف شده براي آن پايين­تر آمده است.</a:t>
                      </a:r>
                      <a:endParaRPr lang="en-US" sz="20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rtl="1">
                        <a:lnSpc>
                          <a:spcPct val="100000"/>
                        </a:lnSpc>
                        <a:spcBef>
                          <a:spcPts val="0"/>
                        </a:spcBef>
                        <a:spcAft>
                          <a:spcPts val="1000"/>
                        </a:spcAft>
                      </a:pPr>
                      <a:r>
                        <a:rPr lang="fa-IR" sz="2000" dirty="0">
                          <a:effectLst/>
                          <a:latin typeface="Times New Roman" panose="02020603050405020304" pitchFamily="18" charset="0"/>
                          <a:ea typeface="Calibri" panose="020F0502020204030204" pitchFamily="34" charset="0"/>
                          <a:cs typeface="B Nazanin" panose="00000400000000000000" pitchFamily="2" charset="-78"/>
                        </a:rPr>
                        <a:t>تنظيمات دستگاه را چک کنيد.</a:t>
                      </a:r>
                      <a:endParaRPr lang="en-US" sz="2000" dirty="0">
                        <a:effectLst/>
                        <a:latin typeface="Times New Roman" panose="02020603050405020304" pitchFamily="18" charset="0"/>
                        <a:ea typeface="Times New Roman" panose="02020603050405020304" pitchFamily="18" charset="0"/>
                        <a:cs typeface="B Nazanin" panose="00000400000000000000" pitchFamily="2" charset="-78"/>
                      </a:endParaRPr>
                    </a:p>
                    <a:p>
                      <a:pPr marL="0" marR="0" algn="r" rtl="1">
                        <a:lnSpc>
                          <a:spcPct val="100000"/>
                        </a:lnSpc>
                        <a:spcBef>
                          <a:spcPts val="0"/>
                        </a:spcBef>
                        <a:spcAft>
                          <a:spcPts val="1000"/>
                        </a:spcAft>
                      </a:pPr>
                      <a:r>
                        <a:rPr lang="fa-IR" sz="2000" dirty="0">
                          <a:effectLst/>
                          <a:latin typeface="Times New Roman" panose="02020603050405020304" pitchFamily="18" charset="0"/>
                          <a:ea typeface="Calibri" panose="020F0502020204030204" pitchFamily="34" charset="0"/>
                          <a:cs typeface="B Nazanin" panose="00000400000000000000" pitchFamily="2" charset="-78"/>
                        </a:rPr>
                        <a:t>محدوده آلارم را چک کنيد.</a:t>
                      </a:r>
                      <a:endParaRPr lang="en-US" sz="20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141794">
                <a:tc>
                  <a:txBody>
                    <a:bodyPr/>
                    <a:lstStyle/>
                    <a:p>
                      <a:pPr marL="0" marR="0" algn="ctr" rtl="1" eaLnBrk="1" latinLnBrk="0" hangingPunct="1">
                        <a:lnSpc>
                          <a:spcPct val="115000"/>
                        </a:lnSpc>
                        <a:spcBef>
                          <a:spcPts val="0"/>
                        </a:spcBef>
                        <a:spcAft>
                          <a:spcPts val="1000"/>
                        </a:spcAft>
                      </a:pPr>
                      <a:r>
                        <a:rPr kumimoji="0" lang="en-US" sz="1800" b="1" kern="1200" dirty="0">
                          <a:solidFill>
                            <a:schemeClr val="tx1"/>
                          </a:solidFill>
                          <a:effectLst/>
                          <a:latin typeface="Times New Roman" panose="02020603050405020304" pitchFamily="18" charset="0"/>
                          <a:ea typeface="Calibri" panose="020F0502020204030204" pitchFamily="34" charset="0"/>
                          <a:cs typeface="B Nazanin" panose="00000400000000000000" pitchFamily="2" charset="-78"/>
                        </a:rPr>
                        <a:t>High MV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rtl="1">
                        <a:lnSpc>
                          <a:spcPct val="115000"/>
                        </a:lnSpc>
                        <a:spcBef>
                          <a:spcPts val="0"/>
                        </a:spcBef>
                        <a:spcAft>
                          <a:spcPts val="1000"/>
                        </a:spcAft>
                      </a:pPr>
                      <a:r>
                        <a:rPr lang="fa-IR" sz="2000" dirty="0">
                          <a:effectLst/>
                          <a:latin typeface="Times New Roman" panose="02020603050405020304" pitchFamily="18" charset="0"/>
                          <a:ea typeface="Calibri" panose="020F0502020204030204" pitchFamily="34" charset="0"/>
                          <a:cs typeface="B Nazanin" panose="00000400000000000000" pitchFamily="2" charset="-78"/>
                        </a:rPr>
                        <a:t>مقدار حجم دقيقه­اي بازدمي از حد بالاي تعيين شده براي آن فراتر رفته است.</a:t>
                      </a:r>
                      <a:endParaRPr lang="en-US" sz="20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r>
                        <a:rPr kumimoji="0" lang="ar-SA" sz="2000" kern="1200" dirty="0" smtClean="0">
                          <a:solidFill>
                            <a:schemeClr val="tx1"/>
                          </a:solidFill>
                          <a:effectLst/>
                          <a:latin typeface="+mn-lt"/>
                          <a:ea typeface="+mn-ea"/>
                          <a:cs typeface="B Nazanin" panose="00000400000000000000" pitchFamily="2" charset="-78"/>
                        </a:rPr>
                        <a:t>وضعيت بيمار را چک کنيد.</a:t>
                      </a:r>
                      <a:endParaRPr kumimoji="0" lang="en-US" sz="2000" kern="1200" dirty="0" smtClean="0">
                        <a:solidFill>
                          <a:schemeClr val="tx1"/>
                        </a:solidFill>
                        <a:effectLst/>
                        <a:latin typeface="+mn-lt"/>
                        <a:ea typeface="+mn-ea"/>
                        <a:cs typeface="B Nazanin" panose="00000400000000000000" pitchFamily="2" charset="-78"/>
                      </a:endParaRPr>
                    </a:p>
                    <a:p>
                      <a:pPr algn="r" rtl="1"/>
                      <a:r>
                        <a:rPr kumimoji="0" lang="ar-SA" sz="2000" kern="1200" dirty="0" smtClean="0">
                          <a:solidFill>
                            <a:schemeClr val="tx1"/>
                          </a:solidFill>
                          <a:effectLst/>
                          <a:latin typeface="+mn-lt"/>
                          <a:ea typeface="+mn-ea"/>
                          <a:cs typeface="B Nazanin" panose="00000400000000000000" pitchFamily="2" charset="-78"/>
                        </a:rPr>
                        <a:t>تنظيمات دستگاه را چک کنيد.</a:t>
                      </a:r>
                      <a:endParaRPr kumimoji="0" lang="en-US" sz="2000" kern="1200" dirty="0" smtClean="0">
                        <a:solidFill>
                          <a:schemeClr val="tx1"/>
                        </a:solidFill>
                        <a:effectLst/>
                        <a:latin typeface="+mn-lt"/>
                        <a:ea typeface="+mn-ea"/>
                        <a:cs typeface="B Nazanin" panose="00000400000000000000" pitchFamily="2" charset="-78"/>
                      </a:endParaRPr>
                    </a:p>
                    <a:p>
                      <a:pPr algn="r" rtl="1"/>
                      <a:r>
                        <a:rPr kumimoji="0" lang="ar-SA" sz="2000" kern="1200" dirty="0" smtClean="0">
                          <a:solidFill>
                            <a:schemeClr val="tx1"/>
                          </a:solidFill>
                          <a:effectLst/>
                          <a:latin typeface="+mn-lt"/>
                          <a:ea typeface="+mn-ea"/>
                          <a:cs typeface="B Nazanin" panose="00000400000000000000" pitchFamily="2" charset="-78"/>
                        </a:rPr>
                        <a:t>محدوده آلارم را چک کنيد.</a:t>
                      </a:r>
                      <a:endParaRPr kumimoji="0" lang="en-US" sz="2000" kern="1200" dirty="0" smtClean="0">
                        <a:solidFill>
                          <a:schemeClr val="tx1"/>
                        </a:solidFill>
                        <a:effectLst/>
                        <a:latin typeface="+mn-lt"/>
                        <a:ea typeface="+mn-ea"/>
                        <a:cs typeface="B Nazanin" panose="00000400000000000000" pitchFamily="2" charset="-78"/>
                      </a:endParaRPr>
                    </a:p>
                    <a:p>
                      <a:pPr algn="r"/>
                      <a:r>
                        <a:rPr kumimoji="0" lang="ar-SA" sz="2000" kern="1200" dirty="0" smtClean="0">
                          <a:solidFill>
                            <a:schemeClr val="tx1"/>
                          </a:solidFill>
                          <a:effectLst/>
                          <a:latin typeface="+mn-lt"/>
                          <a:ea typeface="+mn-ea"/>
                          <a:cs typeface="B Nazanin" panose="00000400000000000000" pitchFamily="2" charset="-78"/>
                        </a:rPr>
                        <a:t>از سالم و کاليبره بودن سنسور فلوي بازدمي اطمينان حاصل کنيد.</a:t>
                      </a:r>
                      <a:endParaRPr lang="en-US" sz="20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cxnSp>
        <p:nvCxnSpPr>
          <p:cNvPr id="7" name="Straight Connector 6"/>
          <p:cNvCxnSpPr/>
          <p:nvPr/>
        </p:nvCxnSpPr>
        <p:spPr>
          <a:xfrm>
            <a:off x="2361063" y="902732"/>
            <a:ext cx="6400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6999349" y="228600"/>
            <a:ext cx="1659429" cy="707886"/>
          </a:xfrm>
          <a:prstGeom prst="rect">
            <a:avLst/>
          </a:prstGeom>
        </p:spPr>
        <p:txBody>
          <a:bodyPr wrap="none">
            <a:spAutoFit/>
          </a:bodyPr>
          <a:lstStyle/>
          <a:p>
            <a:pPr algn="r" rtl="1"/>
            <a:r>
              <a:rPr lang="fa-IR" sz="4000" dirty="0" smtClean="0">
                <a:cs typeface="B Nazanin" panose="00000400000000000000" pitchFamily="2" charset="-78"/>
              </a:rPr>
              <a:t>عیب یابی</a:t>
            </a:r>
            <a:endParaRPr lang="en-US" sz="4000" dirty="0">
              <a:cs typeface="B Nazanin" panose="00000400000000000000" pitchFamily="2" charset="-78"/>
            </a:endParaRPr>
          </a:p>
        </p:txBody>
      </p:sp>
    </p:spTree>
    <p:extLst>
      <p:ext uri="{BB962C8B-B14F-4D97-AF65-F5344CB8AC3E}">
        <p14:creationId xmlns:p14="http://schemas.microsoft.com/office/powerpoint/2010/main" val="1447754287"/>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828436288"/>
              </p:ext>
            </p:extLst>
          </p:nvPr>
        </p:nvGraphicFramePr>
        <p:xfrm>
          <a:off x="457198" y="1066799"/>
          <a:ext cx="8229602" cy="5410201"/>
        </p:xfrm>
        <a:graphic>
          <a:graphicData uri="http://schemas.openxmlformats.org/drawingml/2006/table">
            <a:tbl>
              <a:tblPr rtl="1">
                <a:tableStyleId>{5940675A-B579-460E-94D1-54222C63F5DA}</a:tableStyleId>
              </a:tblPr>
              <a:tblGrid>
                <a:gridCol w="1344770">
                  <a:extLst>
                    <a:ext uri="{9D8B030D-6E8A-4147-A177-3AD203B41FA5}">
                      <a16:colId xmlns:a16="http://schemas.microsoft.com/office/drawing/2014/main" val="20000"/>
                    </a:ext>
                  </a:extLst>
                </a:gridCol>
                <a:gridCol w="3442416">
                  <a:extLst>
                    <a:ext uri="{9D8B030D-6E8A-4147-A177-3AD203B41FA5}">
                      <a16:colId xmlns:a16="http://schemas.microsoft.com/office/drawing/2014/main" val="20001"/>
                    </a:ext>
                  </a:extLst>
                </a:gridCol>
                <a:gridCol w="3442416">
                  <a:extLst>
                    <a:ext uri="{9D8B030D-6E8A-4147-A177-3AD203B41FA5}">
                      <a16:colId xmlns:a16="http://schemas.microsoft.com/office/drawing/2014/main" val="20002"/>
                    </a:ext>
                  </a:extLst>
                </a:gridCol>
              </a:tblGrid>
              <a:tr h="565246">
                <a:tc>
                  <a:txBody>
                    <a:bodyPr/>
                    <a:lstStyle/>
                    <a:p>
                      <a:pPr marL="0" marR="0" indent="0" algn="ctr" defTabSz="914400" rtl="1" eaLnBrk="1" fontAlgn="auto" latinLnBrk="0" hangingPunct="1">
                        <a:lnSpc>
                          <a:spcPct val="115000"/>
                        </a:lnSpc>
                        <a:spcBef>
                          <a:spcPts val="0"/>
                        </a:spcBef>
                        <a:spcAft>
                          <a:spcPts val="1000"/>
                        </a:spcAft>
                        <a:buClrTx/>
                        <a:buSzTx/>
                        <a:buFontTx/>
                        <a:buNone/>
                        <a:tabLst/>
                        <a:defRPr/>
                      </a:pPr>
                      <a:r>
                        <a:rPr lang="fa-IR" sz="2400" b="1" dirty="0" smtClean="0">
                          <a:effectLst/>
                          <a:latin typeface="Times New Roman" panose="02020603050405020304" pitchFamily="18" charset="0"/>
                          <a:ea typeface="Calibri" panose="020F0502020204030204" pitchFamily="34" charset="0"/>
                          <a:cs typeface="B Nazanin" panose="00000400000000000000" pitchFamily="2" charset="-78"/>
                        </a:rPr>
                        <a:t>پيغام آلارم</a:t>
                      </a:r>
                      <a:endParaRPr lang="en-US" sz="2400" dirty="0" smtClean="0">
                        <a:effectLst/>
                        <a:latin typeface="Times New Roman" panose="02020603050405020304" pitchFamily="18" charset="0"/>
                        <a:ea typeface="Times New Roman" panose="02020603050405020304" pitchFamily="18" charset="0"/>
                        <a:cs typeface="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indent="0" algn="ctr" defTabSz="914400" rtl="1" eaLnBrk="1" fontAlgn="auto" latinLnBrk="0" hangingPunct="1">
                        <a:lnSpc>
                          <a:spcPct val="115000"/>
                        </a:lnSpc>
                        <a:spcBef>
                          <a:spcPts val="0"/>
                        </a:spcBef>
                        <a:spcAft>
                          <a:spcPts val="1000"/>
                        </a:spcAft>
                        <a:buClrTx/>
                        <a:buSzTx/>
                        <a:buFontTx/>
                        <a:buNone/>
                        <a:tabLst/>
                        <a:defRPr/>
                      </a:pPr>
                      <a:r>
                        <a:rPr lang="fa-IR" sz="2400" b="1" dirty="0" smtClean="0">
                          <a:effectLst/>
                          <a:latin typeface="Times New Roman" panose="02020603050405020304" pitchFamily="18" charset="0"/>
                          <a:ea typeface="Calibri" panose="020F0502020204030204" pitchFamily="34" charset="0"/>
                          <a:cs typeface="B Nazanin" panose="00000400000000000000" pitchFamily="2" charset="-78"/>
                        </a:rPr>
                        <a:t>دلايل ايجاد آلارم</a:t>
                      </a:r>
                      <a:endParaRPr lang="en-US" sz="2400" dirty="0" smtClean="0">
                        <a:effectLst/>
                        <a:latin typeface="Times New Roman" panose="02020603050405020304" pitchFamily="18" charset="0"/>
                        <a:ea typeface="Times New Roman" panose="02020603050405020304" pitchFamily="18" charset="0"/>
                        <a:cs typeface="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indent="0" algn="ctr" defTabSz="914400" rtl="1" eaLnBrk="1" fontAlgn="auto" latinLnBrk="0" hangingPunct="1">
                        <a:lnSpc>
                          <a:spcPct val="115000"/>
                        </a:lnSpc>
                        <a:spcBef>
                          <a:spcPts val="0"/>
                        </a:spcBef>
                        <a:spcAft>
                          <a:spcPts val="1000"/>
                        </a:spcAft>
                        <a:buClrTx/>
                        <a:buSzTx/>
                        <a:buFontTx/>
                        <a:buNone/>
                        <a:tabLst/>
                        <a:defRPr/>
                      </a:pPr>
                      <a:r>
                        <a:rPr lang="fa-IR" sz="2400" b="1" dirty="0" smtClean="0">
                          <a:effectLst/>
                          <a:latin typeface="Times New Roman" panose="02020603050405020304" pitchFamily="18" charset="0"/>
                          <a:ea typeface="Calibri" panose="020F0502020204030204" pitchFamily="34" charset="0"/>
                          <a:cs typeface="B Nazanin" panose="00000400000000000000" pitchFamily="2" charset="-78"/>
                        </a:rPr>
                        <a:t>اقدامات لازم</a:t>
                      </a:r>
                      <a:endParaRPr lang="en-US" sz="2400" dirty="0" smtClean="0">
                        <a:effectLst/>
                        <a:latin typeface="Times New Roman" panose="02020603050405020304" pitchFamily="18" charset="0"/>
                        <a:ea typeface="Times New Roman" panose="02020603050405020304" pitchFamily="18" charset="0"/>
                        <a:cs typeface="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0"/>
                  </a:ext>
                </a:extLst>
              </a:tr>
              <a:tr h="1614985">
                <a:tc>
                  <a:txBody>
                    <a:bodyPr/>
                    <a:lstStyle/>
                    <a:p>
                      <a:pPr marL="0" marR="0" algn="ctr" rtl="1">
                        <a:lnSpc>
                          <a:spcPct val="100000"/>
                        </a:lnSpc>
                        <a:spcBef>
                          <a:spcPts val="0"/>
                        </a:spcBef>
                        <a:spcAft>
                          <a:spcPts val="1000"/>
                        </a:spcAft>
                      </a:pPr>
                      <a:r>
                        <a:rPr lang="en-US" sz="1800" b="1" dirty="0">
                          <a:effectLst/>
                          <a:latin typeface="Times New Roman" panose="02020603050405020304" pitchFamily="18" charset="0"/>
                          <a:ea typeface="Calibri" panose="020F0502020204030204" pitchFamily="34" charset="0"/>
                          <a:cs typeface="B Nazanin" panose="00000400000000000000" pitchFamily="2" charset="-78"/>
                        </a:rPr>
                        <a:t>Low MV</a:t>
                      </a:r>
                      <a:r>
                        <a:rPr lang="en-US" sz="1800" b="1" dirty="0">
                          <a:effectLst/>
                          <a:latin typeface="B Nazanin" panose="00000400000000000000" pitchFamily="2" charset="-78"/>
                          <a:ea typeface="Calibri" panose="020F0502020204030204" pitchFamily="34" charset="0"/>
                          <a:cs typeface="Nazanin" panose="00000400000000000000" pitchFamily="2" charset="-78"/>
                        </a:rPr>
                        <a:t> </a:t>
                      </a:r>
                      <a:endParaRPr lang="en-US" sz="1800" b="1" dirty="0">
                        <a:effectLst/>
                        <a:latin typeface="Times New Roman" panose="02020603050405020304" pitchFamily="18" charset="0"/>
                        <a:ea typeface="Times New Roman" panose="02020603050405020304" pitchFamily="18" charset="0"/>
                        <a:cs typeface="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rtl="1">
                        <a:lnSpc>
                          <a:spcPct val="100000"/>
                        </a:lnSpc>
                        <a:spcBef>
                          <a:spcPts val="0"/>
                        </a:spcBef>
                        <a:spcAft>
                          <a:spcPts val="1000"/>
                        </a:spcAft>
                      </a:pPr>
                      <a:r>
                        <a:rPr kumimoji="0" lang="ar-SA" sz="2000" kern="1200" dirty="0" smtClean="0">
                          <a:solidFill>
                            <a:schemeClr val="tx1"/>
                          </a:solidFill>
                          <a:effectLst/>
                          <a:latin typeface="+mn-lt"/>
                          <a:ea typeface="+mn-ea"/>
                          <a:cs typeface="B Nazanin" panose="00000400000000000000" pitchFamily="2" charset="-78"/>
                        </a:rPr>
                        <a:t>مقدار حجم دقيقه­اي بازدمي از حد پايين تعيين شده براي آن پايين­تر آمده است.</a:t>
                      </a:r>
                      <a:endParaRPr kumimoji="0" lang="en-US" sz="2000" kern="1200" dirty="0">
                        <a:solidFill>
                          <a:schemeClr val="tx1"/>
                        </a:solidFill>
                        <a:effectLst/>
                        <a:latin typeface="+mn-lt"/>
                        <a:ea typeface="+mn-ea"/>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lnSpc>
                          <a:spcPct val="100000"/>
                        </a:lnSpc>
                      </a:pPr>
                      <a:r>
                        <a:rPr kumimoji="0" lang="ar-SA" sz="2000" kern="1200" dirty="0" smtClean="0">
                          <a:solidFill>
                            <a:schemeClr val="tx1"/>
                          </a:solidFill>
                          <a:effectLst/>
                          <a:latin typeface="+mn-lt"/>
                          <a:ea typeface="+mn-ea"/>
                          <a:cs typeface="B Nazanin" panose="00000400000000000000" pitchFamily="2" charset="-78"/>
                        </a:rPr>
                        <a:t>وضعيت بيمار را چک کنيد.</a:t>
                      </a:r>
                      <a:endParaRPr kumimoji="0" lang="en-US" sz="2000" kern="1200" dirty="0" smtClean="0">
                        <a:solidFill>
                          <a:schemeClr val="tx1"/>
                        </a:solidFill>
                        <a:effectLst/>
                        <a:latin typeface="+mn-lt"/>
                        <a:ea typeface="+mn-ea"/>
                        <a:cs typeface="B Nazanin" panose="00000400000000000000" pitchFamily="2" charset="-78"/>
                      </a:endParaRPr>
                    </a:p>
                    <a:p>
                      <a:pPr algn="r" rtl="1">
                        <a:lnSpc>
                          <a:spcPct val="100000"/>
                        </a:lnSpc>
                      </a:pPr>
                      <a:r>
                        <a:rPr kumimoji="0" lang="ar-SA" sz="2000" kern="1200" dirty="0" smtClean="0">
                          <a:solidFill>
                            <a:schemeClr val="tx1"/>
                          </a:solidFill>
                          <a:effectLst/>
                          <a:latin typeface="+mn-lt"/>
                          <a:ea typeface="+mn-ea"/>
                          <a:cs typeface="B Nazanin" panose="00000400000000000000" pitchFamily="2" charset="-78"/>
                        </a:rPr>
                        <a:t>تنظيمات دستگاه را چک کنيد.</a:t>
                      </a:r>
                      <a:endParaRPr kumimoji="0" lang="en-US" sz="2000" kern="1200" dirty="0" smtClean="0">
                        <a:solidFill>
                          <a:schemeClr val="tx1"/>
                        </a:solidFill>
                        <a:effectLst/>
                        <a:latin typeface="+mn-lt"/>
                        <a:ea typeface="+mn-ea"/>
                        <a:cs typeface="B Nazanin" panose="00000400000000000000" pitchFamily="2" charset="-78"/>
                      </a:endParaRPr>
                    </a:p>
                    <a:p>
                      <a:pPr algn="r" rtl="1">
                        <a:lnSpc>
                          <a:spcPct val="100000"/>
                        </a:lnSpc>
                      </a:pPr>
                      <a:r>
                        <a:rPr kumimoji="0" lang="ar-SA" sz="2000" kern="1200" dirty="0" smtClean="0">
                          <a:solidFill>
                            <a:schemeClr val="tx1"/>
                          </a:solidFill>
                          <a:effectLst/>
                          <a:latin typeface="+mn-lt"/>
                          <a:ea typeface="+mn-ea"/>
                          <a:cs typeface="B Nazanin" panose="00000400000000000000" pitchFamily="2" charset="-78"/>
                        </a:rPr>
                        <a:t>محدوده آلارم را چک کنيد.</a:t>
                      </a:r>
                      <a:endParaRPr kumimoji="0" lang="en-US" sz="2000" kern="1200" dirty="0" smtClean="0">
                        <a:solidFill>
                          <a:schemeClr val="tx1"/>
                        </a:solidFill>
                        <a:effectLst/>
                        <a:latin typeface="+mn-lt"/>
                        <a:ea typeface="+mn-ea"/>
                        <a:cs typeface="B Nazanin" panose="00000400000000000000" pitchFamily="2" charset="-78"/>
                      </a:endParaRPr>
                    </a:p>
                    <a:p>
                      <a:pPr algn="r">
                        <a:lnSpc>
                          <a:spcPct val="100000"/>
                        </a:lnSpc>
                      </a:pPr>
                      <a:r>
                        <a:rPr kumimoji="0" lang="ar-SA" sz="2000" kern="1200" dirty="0" smtClean="0">
                          <a:solidFill>
                            <a:schemeClr val="tx1"/>
                          </a:solidFill>
                          <a:effectLst/>
                          <a:latin typeface="+mn-lt"/>
                          <a:ea typeface="+mn-ea"/>
                          <a:cs typeface="B Nazanin" panose="00000400000000000000" pitchFamily="2" charset="-78"/>
                        </a:rPr>
                        <a:t>از سالم و کاليبره بودن سنسور فلوي بازدمي اطمينان حاصل کنيد.</a:t>
                      </a:r>
                      <a:endParaRPr kumimoji="0" lang="en-US" sz="2000" kern="1200" dirty="0" smtClean="0">
                        <a:solidFill>
                          <a:schemeClr val="tx1"/>
                        </a:solidFill>
                        <a:effectLst/>
                        <a:latin typeface="+mn-lt"/>
                        <a:ea typeface="+mn-ea"/>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614985">
                <a:tc>
                  <a:txBody>
                    <a:bodyPr/>
                    <a:lstStyle/>
                    <a:p>
                      <a:pPr marL="0" marR="0" algn="ctr" rtl="1" eaLnBrk="1" latinLnBrk="0" hangingPunct="1">
                        <a:lnSpc>
                          <a:spcPct val="100000"/>
                        </a:lnSpc>
                        <a:spcBef>
                          <a:spcPts val="0"/>
                        </a:spcBef>
                        <a:spcAft>
                          <a:spcPts val="1000"/>
                        </a:spcAft>
                      </a:pPr>
                      <a:r>
                        <a:rPr kumimoji="0" lang="en-US" sz="1800" b="1" kern="1200" dirty="0">
                          <a:solidFill>
                            <a:schemeClr val="tx1"/>
                          </a:solidFill>
                          <a:effectLst/>
                          <a:latin typeface="Times New Roman" panose="02020603050405020304" pitchFamily="18" charset="0"/>
                          <a:ea typeface="Calibri" panose="020F0502020204030204" pitchFamily="34" charset="0"/>
                          <a:cs typeface="B Nazanin" panose="00000400000000000000" pitchFamily="2" charset="-78"/>
                        </a:rPr>
                        <a:t>High </a:t>
                      </a:r>
                      <a:r>
                        <a:rPr kumimoji="0" lang="en-US" sz="1800" b="1" kern="1200" dirty="0" err="1" smtClean="0">
                          <a:solidFill>
                            <a:schemeClr val="tx1"/>
                          </a:solidFill>
                          <a:effectLst/>
                          <a:latin typeface="Times New Roman" panose="02020603050405020304" pitchFamily="18" charset="0"/>
                          <a:ea typeface="Calibri" panose="020F0502020204030204" pitchFamily="34" charset="0"/>
                          <a:cs typeface="B Nazanin" panose="00000400000000000000" pitchFamily="2" charset="-78"/>
                        </a:rPr>
                        <a:t>Vte</a:t>
                      </a:r>
                      <a:r>
                        <a:rPr kumimoji="0" lang="en-US" sz="1800" b="1" kern="1200" dirty="0" smtClean="0">
                          <a:solidFill>
                            <a:schemeClr val="tx1"/>
                          </a:solidFill>
                          <a:effectLst/>
                          <a:latin typeface="Times New Roman" panose="02020603050405020304" pitchFamily="18" charset="0"/>
                          <a:ea typeface="Calibri" panose="020F0502020204030204" pitchFamily="34" charset="0"/>
                          <a:cs typeface="B Nazanin" panose="00000400000000000000" pitchFamily="2" charset="-78"/>
                        </a:rPr>
                        <a:t> </a:t>
                      </a:r>
                      <a:endParaRPr kumimoji="0" lang="en-US" sz="1800" b="1" kern="1200" dirty="0">
                        <a:solidFill>
                          <a:schemeClr val="tx1"/>
                        </a:solidFill>
                        <a:effectLst/>
                        <a:latin typeface="Times New Roman" panose="02020603050405020304" pitchFamily="18" charset="0"/>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rtl="1" eaLnBrk="1" latinLnBrk="0" hangingPunct="1">
                        <a:lnSpc>
                          <a:spcPct val="100000"/>
                        </a:lnSpc>
                        <a:spcBef>
                          <a:spcPts val="0"/>
                        </a:spcBef>
                        <a:spcAft>
                          <a:spcPts val="1000"/>
                        </a:spcAft>
                      </a:pPr>
                      <a:r>
                        <a:rPr kumimoji="0" lang="fa-IR" sz="2000" kern="1200" dirty="0">
                          <a:solidFill>
                            <a:schemeClr val="tx1"/>
                          </a:solidFill>
                          <a:effectLst/>
                          <a:latin typeface="+mn-lt"/>
                          <a:ea typeface="+mn-ea"/>
                          <a:cs typeface="B Nazanin" panose="00000400000000000000" pitchFamily="2" charset="-78"/>
                        </a:rPr>
                        <a:t>مقدار حجم جاري بازدمي از حد بالاي تعيين شده براي آن فراتر رفته است. </a:t>
                      </a:r>
                      <a:endParaRPr kumimoji="0" lang="en-US" sz="2000" kern="1200" dirty="0">
                        <a:solidFill>
                          <a:schemeClr val="tx1"/>
                        </a:solidFill>
                        <a:effectLst/>
                        <a:latin typeface="+mn-lt"/>
                        <a:ea typeface="+mn-ea"/>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rtl="1" eaLnBrk="1" latinLnBrk="0" hangingPunct="1">
                        <a:lnSpc>
                          <a:spcPct val="100000"/>
                        </a:lnSpc>
                        <a:spcBef>
                          <a:spcPts val="0"/>
                        </a:spcBef>
                        <a:spcAft>
                          <a:spcPts val="1000"/>
                        </a:spcAft>
                      </a:pPr>
                      <a:r>
                        <a:rPr kumimoji="0" lang="fa-IR" sz="2000" kern="1200" dirty="0">
                          <a:solidFill>
                            <a:schemeClr val="tx1"/>
                          </a:solidFill>
                          <a:effectLst/>
                          <a:latin typeface="+mn-lt"/>
                          <a:ea typeface="+mn-ea"/>
                          <a:cs typeface="B Nazanin" panose="00000400000000000000" pitchFamily="2" charset="-78"/>
                        </a:rPr>
                        <a:t>تنظيمات دستگاه را چک کنيد.</a:t>
                      </a:r>
                      <a:endParaRPr kumimoji="0" lang="en-US" sz="2000" kern="1200" dirty="0">
                        <a:solidFill>
                          <a:schemeClr val="tx1"/>
                        </a:solidFill>
                        <a:effectLst/>
                        <a:latin typeface="+mn-lt"/>
                        <a:ea typeface="+mn-ea"/>
                        <a:cs typeface="B Nazanin" panose="00000400000000000000" pitchFamily="2" charset="-78"/>
                      </a:endParaRPr>
                    </a:p>
                    <a:p>
                      <a:pPr marL="0" marR="0" algn="r" rtl="1" eaLnBrk="1" latinLnBrk="0" hangingPunct="1">
                        <a:lnSpc>
                          <a:spcPct val="100000"/>
                        </a:lnSpc>
                        <a:spcBef>
                          <a:spcPts val="0"/>
                        </a:spcBef>
                        <a:spcAft>
                          <a:spcPts val="1000"/>
                        </a:spcAft>
                      </a:pPr>
                      <a:r>
                        <a:rPr kumimoji="0" lang="fa-IR" sz="2000" kern="1200" dirty="0">
                          <a:solidFill>
                            <a:schemeClr val="tx1"/>
                          </a:solidFill>
                          <a:effectLst/>
                          <a:latin typeface="+mn-lt"/>
                          <a:ea typeface="+mn-ea"/>
                          <a:cs typeface="B Nazanin" panose="00000400000000000000" pitchFamily="2" charset="-78"/>
                        </a:rPr>
                        <a:t>محدوده آلارم را چک کنيد.</a:t>
                      </a:r>
                      <a:endParaRPr kumimoji="0" lang="en-US" sz="2000" kern="1200" dirty="0">
                        <a:solidFill>
                          <a:schemeClr val="tx1"/>
                        </a:solidFill>
                        <a:effectLst/>
                        <a:latin typeface="+mn-lt"/>
                        <a:ea typeface="+mn-ea"/>
                        <a:cs typeface="B Nazanin" panose="00000400000000000000" pitchFamily="2" charset="-78"/>
                      </a:endParaRPr>
                    </a:p>
                    <a:p>
                      <a:pPr marL="0" marR="0" algn="r" rtl="1" eaLnBrk="1" latinLnBrk="0" hangingPunct="1">
                        <a:lnSpc>
                          <a:spcPct val="100000"/>
                        </a:lnSpc>
                        <a:spcBef>
                          <a:spcPts val="0"/>
                        </a:spcBef>
                        <a:spcAft>
                          <a:spcPts val="1000"/>
                        </a:spcAft>
                      </a:pPr>
                      <a:r>
                        <a:rPr kumimoji="0" lang="fa-IR" sz="2000" kern="1200" dirty="0">
                          <a:solidFill>
                            <a:schemeClr val="tx1"/>
                          </a:solidFill>
                          <a:effectLst/>
                          <a:latin typeface="+mn-lt"/>
                          <a:ea typeface="+mn-ea"/>
                          <a:cs typeface="B Nazanin" panose="00000400000000000000" pitchFamily="2" charset="-78"/>
                        </a:rPr>
                        <a:t>از سالم و کاليبره بودن سنسور فلوي بازدمي اطمينان حاصل کنيد.</a:t>
                      </a:r>
                      <a:endParaRPr kumimoji="0" lang="en-US" sz="2000" kern="1200" dirty="0">
                        <a:solidFill>
                          <a:schemeClr val="tx1"/>
                        </a:solidFill>
                        <a:effectLst/>
                        <a:latin typeface="+mn-lt"/>
                        <a:ea typeface="+mn-ea"/>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614985">
                <a:tc>
                  <a:txBody>
                    <a:bodyPr/>
                    <a:lstStyle/>
                    <a:p>
                      <a:pPr marL="0" marR="0" algn="ctr" rtl="1" eaLnBrk="1" latinLnBrk="0" hangingPunct="1">
                        <a:lnSpc>
                          <a:spcPct val="100000"/>
                        </a:lnSpc>
                        <a:spcBef>
                          <a:spcPts val="0"/>
                        </a:spcBef>
                        <a:spcAft>
                          <a:spcPts val="1000"/>
                        </a:spcAft>
                      </a:pPr>
                      <a:r>
                        <a:rPr kumimoji="0" lang="en-US" sz="1800" b="1" kern="1200" dirty="0">
                          <a:solidFill>
                            <a:schemeClr val="tx1"/>
                          </a:solidFill>
                          <a:effectLst/>
                          <a:latin typeface="Times New Roman" panose="02020603050405020304" pitchFamily="18" charset="0"/>
                          <a:ea typeface="Calibri" panose="020F0502020204030204" pitchFamily="34" charset="0"/>
                          <a:cs typeface="B Nazanin" panose="00000400000000000000" pitchFamily="2" charset="-78"/>
                        </a:rPr>
                        <a:t>Low </a:t>
                      </a:r>
                      <a:r>
                        <a:rPr kumimoji="0" lang="en-US" sz="1800" b="1" kern="1200" dirty="0" err="1" smtClean="0">
                          <a:solidFill>
                            <a:schemeClr val="tx1"/>
                          </a:solidFill>
                          <a:effectLst/>
                          <a:latin typeface="Times New Roman" panose="02020603050405020304" pitchFamily="18" charset="0"/>
                          <a:ea typeface="Calibri" panose="020F0502020204030204" pitchFamily="34" charset="0"/>
                          <a:cs typeface="B Nazanin" panose="00000400000000000000" pitchFamily="2" charset="-78"/>
                        </a:rPr>
                        <a:t>Vte</a:t>
                      </a:r>
                      <a:r>
                        <a:rPr kumimoji="0" lang="en-US" sz="1800" b="1" kern="1200" dirty="0" smtClean="0">
                          <a:solidFill>
                            <a:schemeClr val="tx1"/>
                          </a:solidFill>
                          <a:effectLst/>
                          <a:latin typeface="Times New Roman" panose="02020603050405020304" pitchFamily="18" charset="0"/>
                          <a:ea typeface="Calibri" panose="020F0502020204030204" pitchFamily="34" charset="0"/>
                          <a:cs typeface="B Nazanin" panose="00000400000000000000" pitchFamily="2" charset="-78"/>
                        </a:rPr>
                        <a:t> </a:t>
                      </a:r>
                      <a:endParaRPr kumimoji="0" lang="en-US" sz="1800" b="1" kern="1200" dirty="0">
                        <a:solidFill>
                          <a:schemeClr val="tx1"/>
                        </a:solidFill>
                        <a:effectLst/>
                        <a:latin typeface="Times New Roman" panose="02020603050405020304" pitchFamily="18" charset="0"/>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rtl="1" eaLnBrk="1" latinLnBrk="0" hangingPunct="1">
                        <a:lnSpc>
                          <a:spcPct val="100000"/>
                        </a:lnSpc>
                        <a:spcBef>
                          <a:spcPts val="0"/>
                        </a:spcBef>
                        <a:spcAft>
                          <a:spcPts val="1000"/>
                        </a:spcAft>
                      </a:pPr>
                      <a:r>
                        <a:rPr kumimoji="0" lang="fa-IR" sz="2000" kern="1200" dirty="0">
                          <a:solidFill>
                            <a:schemeClr val="tx1"/>
                          </a:solidFill>
                          <a:effectLst/>
                          <a:latin typeface="+mn-lt"/>
                          <a:ea typeface="+mn-ea"/>
                          <a:cs typeface="B Nazanin" panose="00000400000000000000" pitchFamily="2" charset="-78"/>
                        </a:rPr>
                        <a:t>مقدار حجم جاري بازدمي از حد پايين تعيين شده براي آن پايين­تر آمده است. </a:t>
                      </a:r>
                      <a:endParaRPr kumimoji="0" lang="en-US" sz="2000" kern="1200" dirty="0">
                        <a:solidFill>
                          <a:schemeClr val="tx1"/>
                        </a:solidFill>
                        <a:effectLst/>
                        <a:latin typeface="+mn-lt"/>
                        <a:ea typeface="+mn-ea"/>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rtl="1" eaLnBrk="1" latinLnBrk="0" hangingPunct="1">
                        <a:lnSpc>
                          <a:spcPct val="100000"/>
                        </a:lnSpc>
                        <a:spcBef>
                          <a:spcPts val="0"/>
                        </a:spcBef>
                        <a:spcAft>
                          <a:spcPts val="1000"/>
                        </a:spcAft>
                        <a:tabLst>
                          <a:tab pos="4210050" algn="l"/>
                        </a:tabLst>
                      </a:pPr>
                      <a:r>
                        <a:rPr kumimoji="0" lang="fa-IR" sz="2000" kern="1200" dirty="0">
                          <a:solidFill>
                            <a:schemeClr val="tx1"/>
                          </a:solidFill>
                          <a:effectLst/>
                          <a:latin typeface="+mn-lt"/>
                          <a:ea typeface="+mn-ea"/>
                          <a:cs typeface="B Nazanin" panose="00000400000000000000" pitchFamily="2" charset="-78"/>
                        </a:rPr>
                        <a:t>تنظيمات دستگاه را چک کنيد.</a:t>
                      </a:r>
                      <a:endParaRPr kumimoji="0" lang="en-US" sz="2000" kern="1200" dirty="0">
                        <a:solidFill>
                          <a:schemeClr val="tx1"/>
                        </a:solidFill>
                        <a:effectLst/>
                        <a:latin typeface="+mn-lt"/>
                        <a:ea typeface="+mn-ea"/>
                        <a:cs typeface="B Nazanin" panose="00000400000000000000" pitchFamily="2" charset="-78"/>
                      </a:endParaRPr>
                    </a:p>
                    <a:p>
                      <a:pPr marL="0" marR="0" algn="r" rtl="1" eaLnBrk="1" latinLnBrk="0" hangingPunct="1">
                        <a:lnSpc>
                          <a:spcPct val="100000"/>
                        </a:lnSpc>
                        <a:spcBef>
                          <a:spcPts val="0"/>
                        </a:spcBef>
                        <a:spcAft>
                          <a:spcPts val="1000"/>
                        </a:spcAft>
                        <a:tabLst>
                          <a:tab pos="4210050" algn="l"/>
                        </a:tabLst>
                      </a:pPr>
                      <a:r>
                        <a:rPr kumimoji="0" lang="fa-IR" sz="2000" kern="1200" dirty="0">
                          <a:solidFill>
                            <a:schemeClr val="tx1"/>
                          </a:solidFill>
                          <a:effectLst/>
                          <a:latin typeface="+mn-lt"/>
                          <a:ea typeface="+mn-ea"/>
                          <a:cs typeface="B Nazanin" panose="00000400000000000000" pitchFamily="2" charset="-78"/>
                        </a:rPr>
                        <a:t>محدوده آلارم را چک کنيد.</a:t>
                      </a:r>
                      <a:endParaRPr kumimoji="0" lang="en-US" sz="2000" kern="1200" dirty="0">
                        <a:solidFill>
                          <a:schemeClr val="tx1"/>
                        </a:solidFill>
                        <a:effectLst/>
                        <a:latin typeface="+mn-lt"/>
                        <a:ea typeface="+mn-ea"/>
                        <a:cs typeface="B Nazanin" panose="00000400000000000000" pitchFamily="2" charset="-78"/>
                      </a:endParaRPr>
                    </a:p>
                    <a:p>
                      <a:pPr marL="0" marR="0" algn="r" rtl="1" eaLnBrk="1" latinLnBrk="0" hangingPunct="1">
                        <a:lnSpc>
                          <a:spcPct val="100000"/>
                        </a:lnSpc>
                        <a:spcBef>
                          <a:spcPts val="0"/>
                        </a:spcBef>
                        <a:spcAft>
                          <a:spcPts val="1000"/>
                        </a:spcAft>
                        <a:tabLst>
                          <a:tab pos="4210050" algn="l"/>
                        </a:tabLst>
                      </a:pPr>
                      <a:r>
                        <a:rPr kumimoji="0" lang="fa-IR" sz="2000" kern="1200" dirty="0">
                          <a:solidFill>
                            <a:schemeClr val="tx1"/>
                          </a:solidFill>
                          <a:effectLst/>
                          <a:latin typeface="+mn-lt"/>
                          <a:ea typeface="+mn-ea"/>
                          <a:cs typeface="B Nazanin" panose="00000400000000000000" pitchFamily="2" charset="-78"/>
                        </a:rPr>
                        <a:t>از سالم و کاليبره بودن سنسور فلوي بازدمي اطمينان حاصل کنيد.</a:t>
                      </a:r>
                      <a:endParaRPr kumimoji="0" lang="en-US" sz="2000" kern="1200" dirty="0">
                        <a:solidFill>
                          <a:schemeClr val="tx1"/>
                        </a:solidFill>
                        <a:effectLst/>
                        <a:latin typeface="+mn-lt"/>
                        <a:ea typeface="+mn-ea"/>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cxnSp>
        <p:nvCxnSpPr>
          <p:cNvPr id="7" name="Straight Connector 6"/>
          <p:cNvCxnSpPr/>
          <p:nvPr/>
        </p:nvCxnSpPr>
        <p:spPr>
          <a:xfrm>
            <a:off x="2361063" y="902732"/>
            <a:ext cx="6400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6999349" y="228600"/>
            <a:ext cx="1659429" cy="707886"/>
          </a:xfrm>
          <a:prstGeom prst="rect">
            <a:avLst/>
          </a:prstGeom>
        </p:spPr>
        <p:txBody>
          <a:bodyPr wrap="none">
            <a:spAutoFit/>
          </a:bodyPr>
          <a:lstStyle/>
          <a:p>
            <a:pPr algn="r" rtl="1"/>
            <a:r>
              <a:rPr lang="fa-IR" sz="4000" dirty="0" smtClean="0">
                <a:cs typeface="B Nazanin" panose="00000400000000000000" pitchFamily="2" charset="-78"/>
              </a:rPr>
              <a:t>عیب یابی</a:t>
            </a:r>
            <a:endParaRPr lang="en-US" sz="4000" dirty="0">
              <a:cs typeface="B Nazanin" panose="00000400000000000000" pitchFamily="2" charset="-78"/>
            </a:endParaRPr>
          </a:p>
        </p:txBody>
      </p:sp>
    </p:spTree>
    <p:extLst>
      <p:ext uri="{BB962C8B-B14F-4D97-AF65-F5344CB8AC3E}">
        <p14:creationId xmlns:p14="http://schemas.microsoft.com/office/powerpoint/2010/main" val="2006024514"/>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547884445"/>
              </p:ext>
            </p:extLst>
          </p:nvPr>
        </p:nvGraphicFramePr>
        <p:xfrm>
          <a:off x="457198" y="1172273"/>
          <a:ext cx="8229602" cy="4695127"/>
        </p:xfrm>
        <a:graphic>
          <a:graphicData uri="http://schemas.openxmlformats.org/drawingml/2006/table">
            <a:tbl>
              <a:tblPr rtl="1">
                <a:tableStyleId>{5940675A-B579-460E-94D1-54222C63F5DA}</a:tableStyleId>
              </a:tblPr>
              <a:tblGrid>
                <a:gridCol w="1344770">
                  <a:extLst>
                    <a:ext uri="{9D8B030D-6E8A-4147-A177-3AD203B41FA5}">
                      <a16:colId xmlns:a16="http://schemas.microsoft.com/office/drawing/2014/main" val="20000"/>
                    </a:ext>
                  </a:extLst>
                </a:gridCol>
                <a:gridCol w="3442416">
                  <a:extLst>
                    <a:ext uri="{9D8B030D-6E8A-4147-A177-3AD203B41FA5}">
                      <a16:colId xmlns:a16="http://schemas.microsoft.com/office/drawing/2014/main" val="20001"/>
                    </a:ext>
                  </a:extLst>
                </a:gridCol>
                <a:gridCol w="3442416">
                  <a:extLst>
                    <a:ext uri="{9D8B030D-6E8A-4147-A177-3AD203B41FA5}">
                      <a16:colId xmlns:a16="http://schemas.microsoft.com/office/drawing/2014/main" val="20002"/>
                    </a:ext>
                  </a:extLst>
                </a:gridCol>
              </a:tblGrid>
              <a:tr h="533401">
                <a:tc>
                  <a:txBody>
                    <a:bodyPr/>
                    <a:lstStyle/>
                    <a:p>
                      <a:pPr marL="0" marR="0" indent="0" algn="ctr" defTabSz="914400" rtl="1" eaLnBrk="1" fontAlgn="auto" latinLnBrk="0" hangingPunct="1">
                        <a:lnSpc>
                          <a:spcPct val="115000"/>
                        </a:lnSpc>
                        <a:spcBef>
                          <a:spcPts val="0"/>
                        </a:spcBef>
                        <a:spcAft>
                          <a:spcPts val="1000"/>
                        </a:spcAft>
                        <a:buClrTx/>
                        <a:buSzTx/>
                        <a:buFontTx/>
                        <a:buNone/>
                        <a:tabLst/>
                        <a:defRPr/>
                      </a:pPr>
                      <a:r>
                        <a:rPr lang="fa-IR" sz="2400" b="1" dirty="0" smtClean="0">
                          <a:effectLst/>
                          <a:latin typeface="Times New Roman" panose="02020603050405020304" pitchFamily="18" charset="0"/>
                          <a:ea typeface="Calibri" panose="020F0502020204030204" pitchFamily="34" charset="0"/>
                          <a:cs typeface="B Nazanin" panose="00000400000000000000" pitchFamily="2" charset="-78"/>
                        </a:rPr>
                        <a:t>پيغام آلارم</a:t>
                      </a:r>
                      <a:endParaRPr lang="en-US" sz="2400" dirty="0" smtClean="0">
                        <a:effectLst/>
                        <a:latin typeface="Times New Roman" panose="02020603050405020304" pitchFamily="18" charset="0"/>
                        <a:ea typeface="Times New Roman" panose="02020603050405020304" pitchFamily="18" charset="0"/>
                        <a:cs typeface="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indent="0" algn="ctr" defTabSz="914400" rtl="1" eaLnBrk="1" fontAlgn="auto" latinLnBrk="0" hangingPunct="1">
                        <a:lnSpc>
                          <a:spcPct val="115000"/>
                        </a:lnSpc>
                        <a:spcBef>
                          <a:spcPts val="0"/>
                        </a:spcBef>
                        <a:spcAft>
                          <a:spcPts val="1000"/>
                        </a:spcAft>
                        <a:buClrTx/>
                        <a:buSzTx/>
                        <a:buFontTx/>
                        <a:buNone/>
                        <a:tabLst/>
                        <a:defRPr/>
                      </a:pPr>
                      <a:r>
                        <a:rPr lang="fa-IR" sz="2400" b="1" dirty="0" smtClean="0">
                          <a:effectLst/>
                          <a:latin typeface="Times New Roman" panose="02020603050405020304" pitchFamily="18" charset="0"/>
                          <a:ea typeface="Calibri" panose="020F0502020204030204" pitchFamily="34" charset="0"/>
                          <a:cs typeface="B Nazanin" panose="00000400000000000000" pitchFamily="2" charset="-78"/>
                        </a:rPr>
                        <a:t>دلايل ايجاد آلارم</a:t>
                      </a:r>
                      <a:endParaRPr lang="en-US" sz="2400" dirty="0" smtClean="0">
                        <a:effectLst/>
                        <a:latin typeface="Times New Roman" panose="02020603050405020304" pitchFamily="18" charset="0"/>
                        <a:ea typeface="Times New Roman" panose="02020603050405020304" pitchFamily="18" charset="0"/>
                        <a:cs typeface="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indent="0" algn="ctr" defTabSz="914400" rtl="1" eaLnBrk="1" fontAlgn="auto" latinLnBrk="0" hangingPunct="1">
                        <a:lnSpc>
                          <a:spcPct val="115000"/>
                        </a:lnSpc>
                        <a:spcBef>
                          <a:spcPts val="0"/>
                        </a:spcBef>
                        <a:spcAft>
                          <a:spcPts val="1000"/>
                        </a:spcAft>
                        <a:buClrTx/>
                        <a:buSzTx/>
                        <a:buFontTx/>
                        <a:buNone/>
                        <a:tabLst/>
                        <a:defRPr/>
                      </a:pPr>
                      <a:r>
                        <a:rPr lang="fa-IR" sz="2400" b="1" dirty="0" smtClean="0">
                          <a:effectLst/>
                          <a:latin typeface="Times New Roman" panose="02020603050405020304" pitchFamily="18" charset="0"/>
                          <a:ea typeface="Calibri" panose="020F0502020204030204" pitchFamily="34" charset="0"/>
                          <a:cs typeface="B Nazanin" panose="00000400000000000000" pitchFamily="2" charset="-78"/>
                        </a:rPr>
                        <a:t>اقدامات لازم</a:t>
                      </a:r>
                      <a:endParaRPr lang="en-US" sz="2400" dirty="0" smtClean="0">
                        <a:effectLst/>
                        <a:latin typeface="Times New Roman" panose="02020603050405020304" pitchFamily="18" charset="0"/>
                        <a:ea typeface="Times New Roman" panose="02020603050405020304" pitchFamily="18" charset="0"/>
                        <a:cs typeface="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0"/>
                  </a:ext>
                </a:extLst>
              </a:tr>
              <a:tr h="1647126">
                <a:tc>
                  <a:txBody>
                    <a:bodyPr/>
                    <a:lstStyle/>
                    <a:p>
                      <a:pPr marL="0" marR="0" indent="0" algn="ctr" defTabSz="914400" rtl="1" eaLnBrk="1" fontAlgn="auto" latinLnBrk="0" hangingPunct="1">
                        <a:lnSpc>
                          <a:spcPct val="115000"/>
                        </a:lnSpc>
                        <a:spcBef>
                          <a:spcPts val="0"/>
                        </a:spcBef>
                        <a:spcAft>
                          <a:spcPts val="1000"/>
                        </a:spcAft>
                        <a:buClrTx/>
                        <a:buSzTx/>
                        <a:buFontTx/>
                        <a:buNone/>
                        <a:tabLst/>
                        <a:defRPr/>
                      </a:pPr>
                      <a:r>
                        <a:rPr kumimoji="0" lang="en-US" sz="1800" b="1" kern="1200" dirty="0" err="1" smtClean="0">
                          <a:solidFill>
                            <a:schemeClr val="tx1"/>
                          </a:solidFill>
                          <a:effectLst/>
                          <a:latin typeface="Times New Roman" panose="02020603050405020304" pitchFamily="18" charset="0"/>
                          <a:ea typeface="Calibri" panose="020F0502020204030204" pitchFamily="34" charset="0"/>
                          <a:cs typeface="B Nazanin" panose="00000400000000000000" pitchFamily="2" charset="-78"/>
                        </a:rPr>
                        <a:t>Vti</a:t>
                      </a:r>
                      <a:r>
                        <a:rPr kumimoji="0" lang="en-US" sz="1800" b="1" kern="1200" dirty="0" smtClean="0">
                          <a:solidFill>
                            <a:schemeClr val="tx1"/>
                          </a:solidFill>
                          <a:effectLst/>
                          <a:latin typeface="Times New Roman" panose="02020603050405020304" pitchFamily="18" charset="0"/>
                          <a:ea typeface="Calibri" panose="020F0502020204030204" pitchFamily="34" charset="0"/>
                          <a:cs typeface="B Nazanin" panose="00000400000000000000" pitchFamily="2" charset="-78"/>
                        </a:rPr>
                        <a:t> Limit Reached </a:t>
                      </a:r>
                    </a:p>
                    <a:p>
                      <a:pPr marL="0" marR="0" algn="ctr" rtl="1">
                        <a:lnSpc>
                          <a:spcPct val="115000"/>
                        </a:lnSpc>
                        <a:spcBef>
                          <a:spcPts val="0"/>
                        </a:spcBef>
                        <a:spcAft>
                          <a:spcPts val="1000"/>
                        </a:spcAft>
                      </a:pPr>
                      <a:endParaRPr lang="en-US" sz="11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rtl="1" eaLnBrk="1" latinLnBrk="0" hangingPunct="1">
                        <a:lnSpc>
                          <a:spcPct val="100000"/>
                        </a:lnSpc>
                        <a:spcBef>
                          <a:spcPts val="0"/>
                        </a:spcBef>
                        <a:spcAft>
                          <a:spcPts val="1000"/>
                        </a:spcAft>
                        <a:tabLst>
                          <a:tab pos="4210050" algn="l"/>
                        </a:tabLst>
                      </a:pPr>
                      <a:r>
                        <a:rPr kumimoji="0" lang="fa-IR" sz="2000" kern="1200" dirty="0">
                          <a:solidFill>
                            <a:schemeClr val="tx1"/>
                          </a:solidFill>
                          <a:effectLst/>
                          <a:latin typeface="+mn-lt"/>
                          <a:ea typeface="+mn-ea"/>
                          <a:cs typeface="B Nazanin" panose="00000400000000000000" pitchFamily="2" charset="-78"/>
                        </a:rPr>
                        <a:t>مقدار حجم جاري در زمان دم، از حد بالاي تعيين شده براي آن فراتر رفته است.</a:t>
                      </a:r>
                      <a:endParaRPr kumimoji="0" lang="en-US" sz="2000" kern="1200" dirty="0">
                        <a:solidFill>
                          <a:schemeClr val="tx1"/>
                        </a:solidFill>
                        <a:effectLst/>
                        <a:latin typeface="+mn-lt"/>
                        <a:ea typeface="+mn-ea"/>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rtl="1" eaLnBrk="1" latinLnBrk="0" hangingPunct="1">
                        <a:lnSpc>
                          <a:spcPct val="100000"/>
                        </a:lnSpc>
                        <a:spcBef>
                          <a:spcPts val="0"/>
                        </a:spcBef>
                        <a:spcAft>
                          <a:spcPts val="1000"/>
                        </a:spcAft>
                        <a:tabLst>
                          <a:tab pos="4210050" algn="l"/>
                        </a:tabLst>
                      </a:pPr>
                      <a:r>
                        <a:rPr kumimoji="0" lang="ar-SA" sz="2000" kern="1200" dirty="0" smtClean="0">
                          <a:solidFill>
                            <a:schemeClr val="tx1"/>
                          </a:solidFill>
                          <a:effectLst/>
                          <a:latin typeface="+mn-lt"/>
                          <a:ea typeface="+mn-ea"/>
                          <a:cs typeface="B Nazanin" panose="00000400000000000000" pitchFamily="2" charset="-78"/>
                        </a:rPr>
                        <a:t>تنظيمات دستگاه را چک کنيد.</a:t>
                      </a:r>
                      <a:endParaRPr kumimoji="0" lang="en-US" sz="2000" kern="1200" dirty="0" smtClean="0">
                        <a:solidFill>
                          <a:schemeClr val="tx1"/>
                        </a:solidFill>
                        <a:effectLst/>
                        <a:latin typeface="+mn-lt"/>
                        <a:ea typeface="+mn-ea"/>
                        <a:cs typeface="B Nazanin" panose="00000400000000000000" pitchFamily="2" charset="-78"/>
                      </a:endParaRPr>
                    </a:p>
                    <a:p>
                      <a:pPr marL="0" marR="0" algn="r" rtl="1" eaLnBrk="1" latinLnBrk="0" hangingPunct="1">
                        <a:lnSpc>
                          <a:spcPct val="100000"/>
                        </a:lnSpc>
                        <a:spcBef>
                          <a:spcPts val="0"/>
                        </a:spcBef>
                        <a:spcAft>
                          <a:spcPts val="1000"/>
                        </a:spcAft>
                        <a:tabLst>
                          <a:tab pos="4210050" algn="l"/>
                        </a:tabLst>
                      </a:pPr>
                      <a:r>
                        <a:rPr kumimoji="0" lang="ar-SA" sz="2000" kern="1200" dirty="0" smtClean="0">
                          <a:solidFill>
                            <a:schemeClr val="tx1"/>
                          </a:solidFill>
                          <a:effectLst/>
                          <a:latin typeface="+mn-lt"/>
                          <a:ea typeface="+mn-ea"/>
                          <a:cs typeface="B Nazanin" panose="00000400000000000000" pitchFamily="2" charset="-78"/>
                        </a:rPr>
                        <a:t>محدوده آلارم را چک کنيد.</a:t>
                      </a:r>
                      <a:endParaRPr kumimoji="0" lang="en-US" sz="2000" kern="1200" dirty="0">
                        <a:solidFill>
                          <a:schemeClr val="tx1"/>
                        </a:solidFill>
                        <a:effectLst/>
                        <a:latin typeface="+mn-lt"/>
                        <a:ea typeface="+mn-ea"/>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647126">
                <a:tc>
                  <a:txBody>
                    <a:bodyPr/>
                    <a:lstStyle/>
                    <a:p>
                      <a:pPr marL="0" marR="0" algn="ctr" rtl="1">
                        <a:lnSpc>
                          <a:spcPct val="115000"/>
                        </a:lnSpc>
                        <a:spcBef>
                          <a:spcPts val="0"/>
                        </a:spcBef>
                        <a:spcAft>
                          <a:spcPts val="1000"/>
                        </a:spcAft>
                      </a:pPr>
                      <a:r>
                        <a:rPr lang="en-US" sz="1800" b="1" dirty="0" smtClean="0">
                          <a:effectLst/>
                          <a:latin typeface="Times New Roman" panose="02020603050405020304" pitchFamily="18" charset="0"/>
                          <a:ea typeface="Calibri" panose="020F0502020204030204" pitchFamily="34" charset="0"/>
                          <a:cs typeface="Times New Roman" panose="02020603050405020304" pitchFamily="18" charset="0"/>
                        </a:rPr>
                        <a:t>Apnea</a:t>
                      </a: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400" rtl="1" eaLnBrk="1" fontAlgn="auto" latinLnBrk="0" hangingPunct="1">
                        <a:lnSpc>
                          <a:spcPct val="100000"/>
                        </a:lnSpc>
                        <a:spcBef>
                          <a:spcPts val="0"/>
                        </a:spcBef>
                        <a:spcAft>
                          <a:spcPts val="1000"/>
                        </a:spcAft>
                        <a:buClrTx/>
                        <a:buSzTx/>
                        <a:buFontTx/>
                        <a:buNone/>
                        <a:tabLst>
                          <a:tab pos="4210050" algn="l"/>
                        </a:tabLst>
                        <a:defRPr/>
                      </a:pPr>
                      <a:r>
                        <a:rPr kumimoji="0" lang="fa-IR" sz="2000" kern="1200" dirty="0" smtClean="0">
                          <a:solidFill>
                            <a:schemeClr val="tx1"/>
                          </a:solidFill>
                          <a:effectLst/>
                          <a:latin typeface="+mn-lt"/>
                          <a:ea typeface="+mn-ea"/>
                          <a:cs typeface="B Nazanin" panose="00000400000000000000" pitchFamily="2" charset="-78"/>
                        </a:rPr>
                        <a:t>در مدت تعيين شده، تنفسي انجام نپذيرفته</a:t>
                      </a:r>
                      <a:endParaRPr kumimoji="0" lang="en-US" sz="2000" kern="1200" dirty="0" smtClean="0">
                        <a:solidFill>
                          <a:schemeClr val="tx1"/>
                        </a:solidFill>
                        <a:effectLst/>
                        <a:latin typeface="+mn-lt"/>
                        <a:ea typeface="+mn-ea"/>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rtl="1" eaLnBrk="1" latinLnBrk="0" hangingPunct="1">
                        <a:lnSpc>
                          <a:spcPct val="100000"/>
                        </a:lnSpc>
                        <a:spcBef>
                          <a:spcPts val="0"/>
                        </a:spcBef>
                        <a:spcAft>
                          <a:spcPts val="1000"/>
                        </a:spcAft>
                        <a:tabLst>
                          <a:tab pos="4210050" algn="l"/>
                        </a:tabLst>
                      </a:pPr>
                      <a:r>
                        <a:rPr kumimoji="0" lang="ar-SA" sz="2000" kern="1200" dirty="0" smtClean="0">
                          <a:solidFill>
                            <a:schemeClr val="tx1"/>
                          </a:solidFill>
                          <a:effectLst/>
                          <a:latin typeface="+mn-lt"/>
                          <a:ea typeface="+mn-ea"/>
                          <a:cs typeface="B Nazanin" panose="00000400000000000000" pitchFamily="2" charset="-78"/>
                        </a:rPr>
                        <a:t>وضعيت بيمار را چک کنيد.</a:t>
                      </a:r>
                      <a:endParaRPr kumimoji="0" lang="en-US" sz="2000" kern="1200" dirty="0" smtClean="0">
                        <a:solidFill>
                          <a:schemeClr val="tx1"/>
                        </a:solidFill>
                        <a:effectLst/>
                        <a:latin typeface="+mn-lt"/>
                        <a:ea typeface="+mn-ea"/>
                        <a:cs typeface="B Nazanin" panose="00000400000000000000" pitchFamily="2" charset="-78"/>
                      </a:endParaRPr>
                    </a:p>
                    <a:p>
                      <a:pPr marL="0" marR="0" algn="r" rtl="1" eaLnBrk="1" latinLnBrk="0" hangingPunct="1">
                        <a:lnSpc>
                          <a:spcPct val="100000"/>
                        </a:lnSpc>
                        <a:spcBef>
                          <a:spcPts val="0"/>
                        </a:spcBef>
                        <a:spcAft>
                          <a:spcPts val="1000"/>
                        </a:spcAft>
                        <a:tabLst>
                          <a:tab pos="4210050" algn="l"/>
                        </a:tabLst>
                      </a:pPr>
                      <a:r>
                        <a:rPr kumimoji="0" lang="ar-SA" sz="2000" kern="1200" dirty="0" smtClean="0">
                          <a:solidFill>
                            <a:schemeClr val="tx1"/>
                          </a:solidFill>
                          <a:effectLst/>
                          <a:latin typeface="+mn-lt"/>
                          <a:ea typeface="+mn-ea"/>
                          <a:cs typeface="B Nazanin" panose="00000400000000000000" pitchFamily="2" charset="-78"/>
                        </a:rPr>
                        <a:t>تنظيمات دستگاه را چک کنيد. (با تاکيد بر مد تنفسي، نوع و مقدار </a:t>
                      </a:r>
                      <a:r>
                        <a:rPr kumimoji="0" lang="en-US" sz="1800" kern="1200" dirty="0" smtClean="0">
                          <a:solidFill>
                            <a:schemeClr val="tx1"/>
                          </a:solidFill>
                          <a:effectLst/>
                          <a:latin typeface="+mn-lt"/>
                          <a:ea typeface="+mn-ea"/>
                          <a:cs typeface="B Nazanin" panose="00000400000000000000" pitchFamily="2" charset="-78"/>
                        </a:rPr>
                        <a:t>trigger</a:t>
                      </a:r>
                      <a:r>
                        <a:rPr kumimoji="0" lang="ar-SA" sz="1800" kern="1200" dirty="0" smtClean="0">
                          <a:solidFill>
                            <a:schemeClr val="tx1"/>
                          </a:solidFill>
                          <a:effectLst/>
                          <a:latin typeface="+mn-lt"/>
                          <a:ea typeface="+mn-ea"/>
                          <a:cs typeface="B Nazanin" panose="00000400000000000000" pitchFamily="2" charset="-78"/>
                        </a:rPr>
                        <a:t> </a:t>
                      </a:r>
                      <a:r>
                        <a:rPr kumimoji="0" lang="ar-SA" sz="2000" kern="1200" dirty="0" smtClean="0">
                          <a:solidFill>
                            <a:schemeClr val="tx1"/>
                          </a:solidFill>
                          <a:effectLst/>
                          <a:latin typeface="+mn-lt"/>
                          <a:ea typeface="+mn-ea"/>
                          <a:cs typeface="B Nazanin" panose="00000400000000000000" pitchFamily="2" charset="-78"/>
                        </a:rPr>
                        <a:t>دستگاه)</a:t>
                      </a:r>
                      <a:endParaRPr kumimoji="0" lang="en-US" sz="2000" kern="1200" dirty="0" smtClean="0">
                        <a:solidFill>
                          <a:schemeClr val="tx1"/>
                        </a:solidFill>
                        <a:effectLst/>
                        <a:latin typeface="+mn-lt"/>
                        <a:ea typeface="+mn-ea"/>
                        <a:cs typeface="B Nazanin" panose="00000400000000000000" pitchFamily="2" charset="-78"/>
                      </a:endParaRPr>
                    </a:p>
                    <a:p>
                      <a:pPr marL="0" marR="0" algn="r" rtl="1" eaLnBrk="1" latinLnBrk="0" hangingPunct="1">
                        <a:lnSpc>
                          <a:spcPct val="100000"/>
                        </a:lnSpc>
                        <a:spcBef>
                          <a:spcPts val="0"/>
                        </a:spcBef>
                        <a:spcAft>
                          <a:spcPts val="1000"/>
                        </a:spcAft>
                        <a:tabLst>
                          <a:tab pos="4210050" algn="l"/>
                        </a:tabLst>
                      </a:pPr>
                      <a:r>
                        <a:rPr kumimoji="0" lang="ar-SA" sz="2000" kern="1200" dirty="0" smtClean="0">
                          <a:solidFill>
                            <a:schemeClr val="tx1"/>
                          </a:solidFill>
                          <a:effectLst/>
                          <a:latin typeface="+mn-lt"/>
                          <a:ea typeface="+mn-ea"/>
                          <a:cs typeface="B Nazanin" panose="00000400000000000000" pitchFamily="2" charset="-78"/>
                        </a:rPr>
                        <a:t>محدوده آلارم را چک کنيد.</a:t>
                      </a:r>
                      <a:endParaRPr kumimoji="0" lang="en-US" sz="2000" kern="1200" dirty="0" smtClean="0">
                        <a:solidFill>
                          <a:schemeClr val="tx1"/>
                        </a:solidFill>
                        <a:effectLst/>
                        <a:latin typeface="+mn-lt"/>
                        <a:ea typeface="+mn-ea"/>
                        <a:cs typeface="B Nazanin" panose="00000400000000000000" pitchFamily="2" charset="-78"/>
                      </a:endParaRPr>
                    </a:p>
                    <a:p>
                      <a:pPr marL="0" marR="0" algn="r" rtl="1" eaLnBrk="1" latinLnBrk="0" hangingPunct="1">
                        <a:lnSpc>
                          <a:spcPct val="100000"/>
                        </a:lnSpc>
                        <a:spcBef>
                          <a:spcPts val="0"/>
                        </a:spcBef>
                        <a:spcAft>
                          <a:spcPts val="1000"/>
                        </a:spcAft>
                        <a:tabLst>
                          <a:tab pos="4210050" algn="l"/>
                        </a:tabLst>
                      </a:pPr>
                      <a:r>
                        <a:rPr kumimoji="0" lang="ar-SA" sz="2000" kern="1200" dirty="0" smtClean="0">
                          <a:solidFill>
                            <a:schemeClr val="tx1"/>
                          </a:solidFill>
                          <a:effectLst/>
                          <a:latin typeface="+mn-lt"/>
                          <a:ea typeface="+mn-ea"/>
                          <a:cs typeface="B Nazanin" panose="00000400000000000000" pitchFamily="2" charset="-78"/>
                        </a:rPr>
                        <a:t>درصورت استفاده از </a:t>
                      </a:r>
                      <a:r>
                        <a:rPr kumimoji="0" lang="en-US" sz="1800" kern="1200" dirty="0" err="1" smtClean="0">
                          <a:solidFill>
                            <a:schemeClr val="tx1"/>
                          </a:solidFill>
                          <a:effectLst/>
                          <a:latin typeface="+mn-lt"/>
                          <a:ea typeface="+mn-ea"/>
                          <a:cs typeface="B Nazanin" panose="00000400000000000000" pitchFamily="2" charset="-78"/>
                        </a:rPr>
                        <a:t>Ftrig</a:t>
                      </a:r>
                      <a:r>
                        <a:rPr kumimoji="0" lang="ar-SA" sz="2000" kern="1200" dirty="0" smtClean="0">
                          <a:solidFill>
                            <a:schemeClr val="tx1"/>
                          </a:solidFill>
                          <a:effectLst/>
                          <a:latin typeface="+mn-lt"/>
                          <a:ea typeface="+mn-ea"/>
                          <a:cs typeface="B Nazanin" panose="00000400000000000000" pitchFamily="2" charset="-78"/>
                        </a:rPr>
                        <a:t>، از سالم و کاليبره بودن سنسور فلوي بازدمي اطمينان حاصل کنيد.</a:t>
                      </a:r>
                      <a:endParaRPr kumimoji="0" lang="en-US" sz="2000" kern="1200" dirty="0" smtClean="0">
                        <a:solidFill>
                          <a:schemeClr val="tx1"/>
                        </a:solidFill>
                        <a:effectLst/>
                        <a:latin typeface="+mn-lt"/>
                        <a:ea typeface="+mn-ea"/>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cxnSp>
        <p:nvCxnSpPr>
          <p:cNvPr id="7" name="Straight Connector 6"/>
          <p:cNvCxnSpPr/>
          <p:nvPr/>
        </p:nvCxnSpPr>
        <p:spPr>
          <a:xfrm>
            <a:off x="2361063" y="902732"/>
            <a:ext cx="6400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6999349" y="228600"/>
            <a:ext cx="1659429" cy="707886"/>
          </a:xfrm>
          <a:prstGeom prst="rect">
            <a:avLst/>
          </a:prstGeom>
        </p:spPr>
        <p:txBody>
          <a:bodyPr wrap="none">
            <a:spAutoFit/>
          </a:bodyPr>
          <a:lstStyle/>
          <a:p>
            <a:pPr algn="r" rtl="1"/>
            <a:r>
              <a:rPr lang="fa-IR" sz="4000" dirty="0" smtClean="0">
                <a:cs typeface="B Nazanin" panose="00000400000000000000" pitchFamily="2" charset="-78"/>
              </a:rPr>
              <a:t>عیب یابی</a:t>
            </a:r>
            <a:endParaRPr lang="en-US" sz="4000" dirty="0">
              <a:cs typeface="B Nazanin" panose="00000400000000000000" pitchFamily="2" charset="-78"/>
            </a:endParaRPr>
          </a:p>
        </p:txBody>
      </p:sp>
    </p:spTree>
    <p:extLst>
      <p:ext uri="{BB962C8B-B14F-4D97-AF65-F5344CB8AC3E}">
        <p14:creationId xmlns:p14="http://schemas.microsoft.com/office/powerpoint/2010/main" val="340304860"/>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572123253"/>
              </p:ext>
            </p:extLst>
          </p:nvPr>
        </p:nvGraphicFramePr>
        <p:xfrm>
          <a:off x="457198" y="1172273"/>
          <a:ext cx="8229602" cy="4953001"/>
        </p:xfrm>
        <a:graphic>
          <a:graphicData uri="http://schemas.openxmlformats.org/drawingml/2006/table">
            <a:tbl>
              <a:tblPr rtl="1">
                <a:tableStyleId>{5940675A-B579-460E-94D1-54222C63F5DA}</a:tableStyleId>
              </a:tblPr>
              <a:tblGrid>
                <a:gridCol w="1344770">
                  <a:extLst>
                    <a:ext uri="{9D8B030D-6E8A-4147-A177-3AD203B41FA5}">
                      <a16:colId xmlns:a16="http://schemas.microsoft.com/office/drawing/2014/main" val="20000"/>
                    </a:ext>
                  </a:extLst>
                </a:gridCol>
                <a:gridCol w="3442416">
                  <a:extLst>
                    <a:ext uri="{9D8B030D-6E8A-4147-A177-3AD203B41FA5}">
                      <a16:colId xmlns:a16="http://schemas.microsoft.com/office/drawing/2014/main" val="20001"/>
                    </a:ext>
                  </a:extLst>
                </a:gridCol>
                <a:gridCol w="3442416">
                  <a:extLst>
                    <a:ext uri="{9D8B030D-6E8A-4147-A177-3AD203B41FA5}">
                      <a16:colId xmlns:a16="http://schemas.microsoft.com/office/drawing/2014/main" val="20002"/>
                    </a:ext>
                  </a:extLst>
                </a:gridCol>
              </a:tblGrid>
              <a:tr h="533401">
                <a:tc>
                  <a:txBody>
                    <a:bodyPr/>
                    <a:lstStyle/>
                    <a:p>
                      <a:pPr marL="0" marR="0" indent="0" algn="ctr" defTabSz="914400" rtl="1" eaLnBrk="1" fontAlgn="auto" latinLnBrk="0" hangingPunct="1">
                        <a:lnSpc>
                          <a:spcPct val="115000"/>
                        </a:lnSpc>
                        <a:spcBef>
                          <a:spcPts val="0"/>
                        </a:spcBef>
                        <a:spcAft>
                          <a:spcPts val="1000"/>
                        </a:spcAft>
                        <a:buClrTx/>
                        <a:buSzTx/>
                        <a:buFontTx/>
                        <a:buNone/>
                        <a:tabLst/>
                        <a:defRPr/>
                      </a:pPr>
                      <a:r>
                        <a:rPr lang="fa-IR" sz="2400" b="1" dirty="0" smtClean="0">
                          <a:effectLst/>
                          <a:latin typeface="Times New Roman" panose="02020603050405020304" pitchFamily="18" charset="0"/>
                          <a:ea typeface="Calibri" panose="020F0502020204030204" pitchFamily="34" charset="0"/>
                          <a:cs typeface="B Nazanin" panose="00000400000000000000" pitchFamily="2" charset="-78"/>
                        </a:rPr>
                        <a:t>پيغام آلارم</a:t>
                      </a:r>
                      <a:endParaRPr lang="en-US" sz="2400" dirty="0" smtClean="0">
                        <a:effectLst/>
                        <a:latin typeface="Times New Roman" panose="02020603050405020304" pitchFamily="18" charset="0"/>
                        <a:ea typeface="Times New Roman" panose="02020603050405020304" pitchFamily="18" charset="0"/>
                        <a:cs typeface="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indent="0" algn="ctr" defTabSz="914400" rtl="1" eaLnBrk="1" fontAlgn="auto" latinLnBrk="0" hangingPunct="1">
                        <a:lnSpc>
                          <a:spcPct val="115000"/>
                        </a:lnSpc>
                        <a:spcBef>
                          <a:spcPts val="0"/>
                        </a:spcBef>
                        <a:spcAft>
                          <a:spcPts val="1000"/>
                        </a:spcAft>
                        <a:buClrTx/>
                        <a:buSzTx/>
                        <a:buFontTx/>
                        <a:buNone/>
                        <a:tabLst/>
                        <a:defRPr/>
                      </a:pPr>
                      <a:r>
                        <a:rPr lang="fa-IR" sz="2400" b="1" dirty="0" smtClean="0">
                          <a:effectLst/>
                          <a:latin typeface="Times New Roman" panose="02020603050405020304" pitchFamily="18" charset="0"/>
                          <a:ea typeface="Calibri" panose="020F0502020204030204" pitchFamily="34" charset="0"/>
                          <a:cs typeface="B Nazanin" panose="00000400000000000000" pitchFamily="2" charset="-78"/>
                        </a:rPr>
                        <a:t>دلايل ايجاد آلارم</a:t>
                      </a:r>
                      <a:endParaRPr lang="en-US" sz="2400" dirty="0" smtClean="0">
                        <a:effectLst/>
                        <a:latin typeface="Times New Roman" panose="02020603050405020304" pitchFamily="18" charset="0"/>
                        <a:ea typeface="Times New Roman" panose="02020603050405020304" pitchFamily="18" charset="0"/>
                        <a:cs typeface="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indent="0" algn="ctr" defTabSz="914400" rtl="1" eaLnBrk="1" fontAlgn="auto" latinLnBrk="0" hangingPunct="1">
                        <a:lnSpc>
                          <a:spcPct val="115000"/>
                        </a:lnSpc>
                        <a:spcBef>
                          <a:spcPts val="0"/>
                        </a:spcBef>
                        <a:spcAft>
                          <a:spcPts val="1000"/>
                        </a:spcAft>
                        <a:buClrTx/>
                        <a:buSzTx/>
                        <a:buFontTx/>
                        <a:buNone/>
                        <a:tabLst/>
                        <a:defRPr/>
                      </a:pPr>
                      <a:r>
                        <a:rPr lang="fa-IR" sz="2400" b="1" dirty="0" smtClean="0">
                          <a:effectLst/>
                          <a:latin typeface="Times New Roman" panose="02020603050405020304" pitchFamily="18" charset="0"/>
                          <a:ea typeface="Calibri" panose="020F0502020204030204" pitchFamily="34" charset="0"/>
                          <a:cs typeface="B Nazanin" panose="00000400000000000000" pitchFamily="2" charset="-78"/>
                        </a:rPr>
                        <a:t>اقدامات لازم</a:t>
                      </a:r>
                      <a:endParaRPr lang="en-US" sz="2400" dirty="0" smtClean="0">
                        <a:effectLst/>
                        <a:latin typeface="Times New Roman" panose="02020603050405020304" pitchFamily="18" charset="0"/>
                        <a:ea typeface="Times New Roman" panose="02020603050405020304" pitchFamily="18" charset="0"/>
                        <a:cs typeface="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0"/>
                  </a:ext>
                </a:extLst>
              </a:tr>
              <a:tr h="1647126">
                <a:tc>
                  <a:txBody>
                    <a:bodyPr/>
                    <a:lstStyle/>
                    <a:p>
                      <a:pPr marL="0" marR="0" algn="ctr" rtl="1">
                        <a:lnSpc>
                          <a:spcPct val="115000"/>
                        </a:lnSpc>
                        <a:spcBef>
                          <a:spcPts val="0"/>
                        </a:spcBef>
                        <a:spcAft>
                          <a:spcPts val="100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High Rate </a:t>
                      </a: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rtl="1">
                        <a:lnSpc>
                          <a:spcPct val="100000"/>
                        </a:lnSpc>
                        <a:spcBef>
                          <a:spcPts val="0"/>
                        </a:spcBef>
                        <a:spcAft>
                          <a:spcPts val="1000"/>
                        </a:spcAft>
                        <a:tabLst>
                          <a:tab pos="4210050" algn="l"/>
                        </a:tabLst>
                      </a:pPr>
                      <a:r>
                        <a:rPr lang="fa-IR" sz="2000">
                          <a:effectLst/>
                          <a:latin typeface="Times New Roman" panose="02020603050405020304" pitchFamily="18" charset="0"/>
                          <a:ea typeface="Calibri" panose="020F0502020204030204" pitchFamily="34" charset="0"/>
                          <a:cs typeface="B Nazanin" panose="00000400000000000000" pitchFamily="2" charset="-78"/>
                        </a:rPr>
                        <a:t>نرخ تنفس (شامل مجموع تنفس­هاي ارادي و اختياري) از حد بالاي تعيين شده براي آن فراتر رفته است.</a:t>
                      </a:r>
                      <a:endParaRPr lang="en-US" sz="200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rtl="1">
                        <a:lnSpc>
                          <a:spcPct val="100000"/>
                        </a:lnSpc>
                        <a:spcBef>
                          <a:spcPts val="0"/>
                        </a:spcBef>
                        <a:spcAft>
                          <a:spcPts val="1000"/>
                        </a:spcAft>
                        <a:tabLst>
                          <a:tab pos="4210050" algn="l"/>
                        </a:tabLst>
                      </a:pPr>
                      <a:r>
                        <a:rPr lang="fa-IR" sz="2000" dirty="0">
                          <a:effectLst/>
                          <a:latin typeface="Times New Roman" panose="02020603050405020304" pitchFamily="18" charset="0"/>
                          <a:ea typeface="Calibri" panose="020F0502020204030204" pitchFamily="34" charset="0"/>
                          <a:cs typeface="B Nazanin" panose="00000400000000000000" pitchFamily="2" charset="-78"/>
                        </a:rPr>
                        <a:t>وضعيت بيمار را چک کنيد.</a:t>
                      </a:r>
                      <a:endParaRPr lang="en-US" sz="2000" dirty="0">
                        <a:effectLst/>
                        <a:latin typeface="Times New Roman" panose="02020603050405020304" pitchFamily="18" charset="0"/>
                        <a:ea typeface="Times New Roman" panose="02020603050405020304" pitchFamily="18" charset="0"/>
                        <a:cs typeface="B Nazanin" panose="00000400000000000000" pitchFamily="2" charset="-78"/>
                      </a:endParaRPr>
                    </a:p>
                    <a:p>
                      <a:pPr marL="0" marR="0" algn="r" rtl="1">
                        <a:lnSpc>
                          <a:spcPct val="100000"/>
                        </a:lnSpc>
                        <a:spcBef>
                          <a:spcPts val="0"/>
                        </a:spcBef>
                        <a:spcAft>
                          <a:spcPts val="1000"/>
                        </a:spcAft>
                        <a:tabLst>
                          <a:tab pos="4210050" algn="l"/>
                        </a:tabLst>
                      </a:pPr>
                      <a:r>
                        <a:rPr lang="fa-IR" sz="2000" dirty="0">
                          <a:effectLst/>
                          <a:latin typeface="Times New Roman" panose="02020603050405020304" pitchFamily="18" charset="0"/>
                          <a:ea typeface="Calibri" panose="020F0502020204030204" pitchFamily="34" charset="0"/>
                          <a:cs typeface="B Nazanin" panose="00000400000000000000" pitchFamily="2" charset="-78"/>
                        </a:rPr>
                        <a:t>تنظيمات دستگاه را چک کنيد.</a:t>
                      </a:r>
                      <a:endParaRPr lang="en-US" sz="2000" dirty="0">
                        <a:effectLst/>
                        <a:latin typeface="Times New Roman" panose="02020603050405020304" pitchFamily="18" charset="0"/>
                        <a:ea typeface="Times New Roman" panose="02020603050405020304" pitchFamily="18" charset="0"/>
                        <a:cs typeface="B Nazanin" panose="00000400000000000000" pitchFamily="2" charset="-78"/>
                      </a:endParaRPr>
                    </a:p>
                    <a:p>
                      <a:pPr marL="0" marR="0" algn="r" rtl="1">
                        <a:lnSpc>
                          <a:spcPct val="100000"/>
                        </a:lnSpc>
                        <a:spcBef>
                          <a:spcPts val="0"/>
                        </a:spcBef>
                        <a:spcAft>
                          <a:spcPts val="1000"/>
                        </a:spcAft>
                        <a:tabLst>
                          <a:tab pos="4210050" algn="l"/>
                        </a:tabLst>
                      </a:pPr>
                      <a:r>
                        <a:rPr lang="fa-IR" sz="2000" dirty="0">
                          <a:effectLst/>
                          <a:latin typeface="Times New Roman" panose="02020603050405020304" pitchFamily="18" charset="0"/>
                          <a:ea typeface="Calibri" panose="020F0502020204030204" pitchFamily="34" charset="0"/>
                          <a:cs typeface="B Nazanin" panose="00000400000000000000" pitchFamily="2" charset="-78"/>
                        </a:rPr>
                        <a:t>محدوده آلارم را چک کنيد.</a:t>
                      </a:r>
                      <a:endParaRPr lang="en-US" sz="2000" dirty="0">
                        <a:effectLst/>
                        <a:latin typeface="Times New Roman" panose="02020603050405020304" pitchFamily="18" charset="0"/>
                        <a:ea typeface="Times New Roman" panose="02020603050405020304" pitchFamily="18" charset="0"/>
                        <a:cs typeface="B Nazanin" panose="00000400000000000000" pitchFamily="2" charset="-78"/>
                      </a:endParaRPr>
                    </a:p>
                    <a:p>
                      <a:pPr marL="0" marR="0" algn="r" rtl="1">
                        <a:lnSpc>
                          <a:spcPct val="100000"/>
                        </a:lnSpc>
                        <a:spcBef>
                          <a:spcPts val="0"/>
                        </a:spcBef>
                        <a:spcAft>
                          <a:spcPts val="1000"/>
                        </a:spcAft>
                        <a:tabLst>
                          <a:tab pos="4210050" algn="l"/>
                        </a:tabLst>
                      </a:pPr>
                      <a:r>
                        <a:rPr lang="fa-IR" sz="2000" dirty="0">
                          <a:effectLst/>
                          <a:latin typeface="Times New Roman" panose="02020603050405020304" pitchFamily="18" charset="0"/>
                          <a:ea typeface="Calibri" panose="020F0502020204030204" pitchFamily="34" charset="0"/>
                          <a:cs typeface="B Nazanin" panose="00000400000000000000" pitchFamily="2" charset="-78"/>
                        </a:rPr>
                        <a:t>درصورت استفاده از </a:t>
                      </a:r>
                      <a:r>
                        <a:rPr lang="en-US" sz="1800" dirty="0" err="1">
                          <a:effectLst/>
                          <a:latin typeface="Times New Roman" panose="02020603050405020304" pitchFamily="18" charset="0"/>
                          <a:ea typeface="Calibri" panose="020F0502020204030204" pitchFamily="34" charset="0"/>
                          <a:cs typeface="B Nazanin" panose="00000400000000000000" pitchFamily="2" charset="-78"/>
                        </a:rPr>
                        <a:t>F</a:t>
                      </a:r>
                      <a:r>
                        <a:rPr lang="en-US" sz="1800" baseline="-25000" dirty="0" err="1">
                          <a:effectLst/>
                          <a:latin typeface="Times New Roman" panose="02020603050405020304" pitchFamily="18" charset="0"/>
                          <a:ea typeface="Calibri" panose="020F0502020204030204" pitchFamily="34" charset="0"/>
                          <a:cs typeface="B Nazanin" panose="00000400000000000000" pitchFamily="2" charset="-78"/>
                        </a:rPr>
                        <a:t>trig</a:t>
                      </a:r>
                      <a:r>
                        <a:rPr lang="fa-IR" sz="2000" dirty="0">
                          <a:effectLst/>
                          <a:latin typeface="Times New Roman" panose="02020603050405020304" pitchFamily="18" charset="0"/>
                          <a:ea typeface="Calibri" panose="020F0502020204030204" pitchFamily="34" charset="0"/>
                          <a:cs typeface="B Nazanin" panose="00000400000000000000" pitchFamily="2" charset="-78"/>
                        </a:rPr>
                        <a:t>، از سالم و کاليبره بودن سنسور فلوي بازدمي اطمينان حاصل کنيد.</a:t>
                      </a:r>
                      <a:endParaRPr lang="en-US" sz="20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524000">
                <a:tc>
                  <a:txBody>
                    <a:bodyPr/>
                    <a:lstStyle/>
                    <a:p>
                      <a:pPr marL="0" marR="0" algn="ctr" rtl="1">
                        <a:lnSpc>
                          <a:spcPct val="115000"/>
                        </a:lnSpc>
                        <a:spcBef>
                          <a:spcPts val="0"/>
                        </a:spcBef>
                        <a:spcAft>
                          <a:spcPts val="100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Low Rate </a:t>
                      </a: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rtl="1">
                        <a:lnSpc>
                          <a:spcPct val="100000"/>
                        </a:lnSpc>
                        <a:spcBef>
                          <a:spcPts val="0"/>
                        </a:spcBef>
                        <a:spcAft>
                          <a:spcPts val="1000"/>
                        </a:spcAft>
                        <a:tabLst>
                          <a:tab pos="4210050" algn="l"/>
                        </a:tabLst>
                      </a:pPr>
                      <a:r>
                        <a:rPr lang="fa-IR" sz="2000" dirty="0">
                          <a:effectLst/>
                          <a:latin typeface="Times New Roman" panose="02020603050405020304" pitchFamily="18" charset="0"/>
                          <a:ea typeface="Calibri" panose="020F0502020204030204" pitchFamily="34" charset="0"/>
                          <a:cs typeface="B Nazanin" panose="00000400000000000000" pitchFamily="2" charset="-78"/>
                        </a:rPr>
                        <a:t>نرخ تنفس (شامل مجموع تنفس­هاي ارادي و اختياري) از حد پايين تعيين شده براي آن پايين­تر آمده است.</a:t>
                      </a:r>
                      <a:endParaRPr lang="en-US" sz="20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rtl="1">
                        <a:lnSpc>
                          <a:spcPct val="100000"/>
                        </a:lnSpc>
                        <a:spcBef>
                          <a:spcPts val="0"/>
                        </a:spcBef>
                        <a:spcAft>
                          <a:spcPts val="1000"/>
                        </a:spcAft>
                      </a:pPr>
                      <a:r>
                        <a:rPr lang="fa-IR" sz="2000" dirty="0">
                          <a:effectLst/>
                          <a:latin typeface="Times New Roman" panose="02020603050405020304" pitchFamily="18" charset="0"/>
                          <a:ea typeface="Calibri" panose="020F0502020204030204" pitchFamily="34" charset="0"/>
                          <a:cs typeface="B Nazanin" panose="00000400000000000000" pitchFamily="2" charset="-78"/>
                        </a:rPr>
                        <a:t>وضعيت بيمار را چک کنيد.</a:t>
                      </a:r>
                      <a:endParaRPr lang="en-US" sz="2000" dirty="0">
                        <a:effectLst/>
                        <a:latin typeface="Times New Roman" panose="02020603050405020304" pitchFamily="18" charset="0"/>
                        <a:ea typeface="Times New Roman" panose="02020603050405020304" pitchFamily="18" charset="0"/>
                        <a:cs typeface="B Nazanin" panose="00000400000000000000" pitchFamily="2" charset="-78"/>
                      </a:endParaRPr>
                    </a:p>
                    <a:p>
                      <a:pPr marL="0" marR="0" algn="r" rtl="1">
                        <a:lnSpc>
                          <a:spcPct val="100000"/>
                        </a:lnSpc>
                        <a:spcBef>
                          <a:spcPts val="0"/>
                        </a:spcBef>
                        <a:spcAft>
                          <a:spcPts val="1000"/>
                        </a:spcAft>
                      </a:pPr>
                      <a:r>
                        <a:rPr lang="fa-IR" sz="2000" dirty="0">
                          <a:effectLst/>
                          <a:latin typeface="Times New Roman" panose="02020603050405020304" pitchFamily="18" charset="0"/>
                          <a:ea typeface="Calibri" panose="020F0502020204030204" pitchFamily="34" charset="0"/>
                          <a:cs typeface="B Nazanin" panose="00000400000000000000" pitchFamily="2" charset="-78"/>
                        </a:rPr>
                        <a:t>تنظيمات دستگاه را چک کنيد.</a:t>
                      </a:r>
                      <a:endParaRPr lang="en-US" sz="2000" dirty="0">
                        <a:effectLst/>
                        <a:latin typeface="Times New Roman" panose="02020603050405020304" pitchFamily="18" charset="0"/>
                        <a:ea typeface="Times New Roman" panose="02020603050405020304" pitchFamily="18" charset="0"/>
                        <a:cs typeface="B Nazanin" panose="00000400000000000000" pitchFamily="2" charset="-78"/>
                      </a:endParaRPr>
                    </a:p>
                    <a:p>
                      <a:pPr marL="0" marR="0" algn="r" rtl="1">
                        <a:lnSpc>
                          <a:spcPct val="100000"/>
                        </a:lnSpc>
                        <a:spcBef>
                          <a:spcPts val="0"/>
                        </a:spcBef>
                        <a:spcAft>
                          <a:spcPts val="1000"/>
                        </a:spcAft>
                      </a:pPr>
                      <a:r>
                        <a:rPr lang="fa-IR" sz="2000" dirty="0">
                          <a:effectLst/>
                          <a:latin typeface="Times New Roman" panose="02020603050405020304" pitchFamily="18" charset="0"/>
                          <a:ea typeface="Calibri" panose="020F0502020204030204" pitchFamily="34" charset="0"/>
                          <a:cs typeface="B Nazanin" panose="00000400000000000000" pitchFamily="2" charset="-78"/>
                        </a:rPr>
                        <a:t>محدوده آلارم را چک کنيد.</a:t>
                      </a:r>
                      <a:endParaRPr lang="en-US" sz="2000" dirty="0">
                        <a:effectLst/>
                        <a:latin typeface="Times New Roman" panose="02020603050405020304" pitchFamily="18" charset="0"/>
                        <a:ea typeface="Times New Roman" panose="02020603050405020304" pitchFamily="18" charset="0"/>
                        <a:cs typeface="B Nazanin" panose="00000400000000000000" pitchFamily="2" charset="-78"/>
                      </a:endParaRPr>
                    </a:p>
                    <a:p>
                      <a:pPr marL="0" marR="0" algn="r" rtl="1">
                        <a:lnSpc>
                          <a:spcPct val="100000"/>
                        </a:lnSpc>
                        <a:spcBef>
                          <a:spcPts val="0"/>
                        </a:spcBef>
                        <a:spcAft>
                          <a:spcPts val="1000"/>
                        </a:spcAft>
                      </a:pPr>
                      <a:r>
                        <a:rPr lang="fa-IR" sz="2000" dirty="0">
                          <a:effectLst/>
                          <a:latin typeface="Times New Roman" panose="02020603050405020304" pitchFamily="18" charset="0"/>
                          <a:ea typeface="Calibri" panose="020F0502020204030204" pitchFamily="34" charset="0"/>
                          <a:cs typeface="B Nazanin" panose="00000400000000000000" pitchFamily="2" charset="-78"/>
                        </a:rPr>
                        <a:t>درصورت استفاده از </a:t>
                      </a:r>
                      <a:r>
                        <a:rPr lang="en-US" sz="1800" dirty="0" err="1">
                          <a:effectLst/>
                          <a:latin typeface="Times New Roman" panose="02020603050405020304" pitchFamily="18" charset="0"/>
                          <a:ea typeface="Calibri" panose="020F0502020204030204" pitchFamily="34" charset="0"/>
                          <a:cs typeface="B Nazanin" panose="00000400000000000000" pitchFamily="2" charset="-78"/>
                        </a:rPr>
                        <a:t>F</a:t>
                      </a:r>
                      <a:r>
                        <a:rPr lang="en-US" sz="1800" baseline="-25000" dirty="0" err="1">
                          <a:effectLst/>
                          <a:latin typeface="Times New Roman" panose="02020603050405020304" pitchFamily="18" charset="0"/>
                          <a:ea typeface="Calibri" panose="020F0502020204030204" pitchFamily="34" charset="0"/>
                          <a:cs typeface="B Nazanin" panose="00000400000000000000" pitchFamily="2" charset="-78"/>
                        </a:rPr>
                        <a:t>trig</a:t>
                      </a:r>
                      <a:r>
                        <a:rPr lang="fa-IR" sz="2000" dirty="0">
                          <a:effectLst/>
                          <a:latin typeface="Times New Roman" panose="02020603050405020304" pitchFamily="18" charset="0"/>
                          <a:ea typeface="Calibri" panose="020F0502020204030204" pitchFamily="34" charset="0"/>
                          <a:cs typeface="B Nazanin" panose="00000400000000000000" pitchFamily="2" charset="-78"/>
                        </a:rPr>
                        <a:t>، از سالم و کاليبره بودن سنسور فلوي بازدمي اطمينان حاصل کنيد.</a:t>
                      </a:r>
                      <a:endParaRPr lang="en-US" sz="20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cxnSp>
        <p:nvCxnSpPr>
          <p:cNvPr id="7" name="Straight Connector 6"/>
          <p:cNvCxnSpPr/>
          <p:nvPr/>
        </p:nvCxnSpPr>
        <p:spPr>
          <a:xfrm>
            <a:off x="2361063" y="902732"/>
            <a:ext cx="6400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6999349" y="228600"/>
            <a:ext cx="1659429" cy="707886"/>
          </a:xfrm>
          <a:prstGeom prst="rect">
            <a:avLst/>
          </a:prstGeom>
        </p:spPr>
        <p:txBody>
          <a:bodyPr wrap="none">
            <a:spAutoFit/>
          </a:bodyPr>
          <a:lstStyle/>
          <a:p>
            <a:pPr algn="r" rtl="1"/>
            <a:r>
              <a:rPr lang="fa-IR" sz="4000" dirty="0" smtClean="0">
                <a:cs typeface="B Nazanin" panose="00000400000000000000" pitchFamily="2" charset="-78"/>
              </a:rPr>
              <a:t>عیب یابی</a:t>
            </a:r>
            <a:endParaRPr lang="en-US" sz="4000" dirty="0">
              <a:cs typeface="B Nazanin" panose="00000400000000000000" pitchFamily="2" charset="-78"/>
            </a:endParaRPr>
          </a:p>
        </p:txBody>
      </p:sp>
    </p:spTree>
    <p:extLst>
      <p:ext uri="{BB962C8B-B14F-4D97-AF65-F5344CB8AC3E}">
        <p14:creationId xmlns:p14="http://schemas.microsoft.com/office/powerpoint/2010/main" val="1765354147"/>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766354734"/>
              </p:ext>
            </p:extLst>
          </p:nvPr>
        </p:nvGraphicFramePr>
        <p:xfrm>
          <a:off x="395536" y="1052736"/>
          <a:ext cx="8291264" cy="5683767"/>
        </p:xfrm>
        <a:graphic>
          <a:graphicData uri="http://schemas.openxmlformats.org/drawingml/2006/table">
            <a:tbl>
              <a:tblPr rtl="1">
                <a:tableStyleId>{5940675A-B579-460E-94D1-54222C63F5DA}</a:tableStyleId>
              </a:tblPr>
              <a:tblGrid>
                <a:gridCol w="1354846">
                  <a:extLst>
                    <a:ext uri="{9D8B030D-6E8A-4147-A177-3AD203B41FA5}">
                      <a16:colId xmlns:a16="http://schemas.microsoft.com/office/drawing/2014/main" val="20000"/>
                    </a:ext>
                  </a:extLst>
                </a:gridCol>
                <a:gridCol w="3158421">
                  <a:extLst>
                    <a:ext uri="{9D8B030D-6E8A-4147-A177-3AD203B41FA5}">
                      <a16:colId xmlns:a16="http://schemas.microsoft.com/office/drawing/2014/main" val="20001"/>
                    </a:ext>
                  </a:extLst>
                </a:gridCol>
                <a:gridCol w="3777997">
                  <a:extLst>
                    <a:ext uri="{9D8B030D-6E8A-4147-A177-3AD203B41FA5}">
                      <a16:colId xmlns:a16="http://schemas.microsoft.com/office/drawing/2014/main" val="20002"/>
                    </a:ext>
                  </a:extLst>
                </a:gridCol>
              </a:tblGrid>
              <a:tr h="501265">
                <a:tc>
                  <a:txBody>
                    <a:bodyPr/>
                    <a:lstStyle/>
                    <a:p>
                      <a:pPr marL="0" marR="0" indent="0" algn="ctr" defTabSz="914400" rtl="1" eaLnBrk="1" fontAlgn="auto" latinLnBrk="0" hangingPunct="1">
                        <a:lnSpc>
                          <a:spcPct val="115000"/>
                        </a:lnSpc>
                        <a:spcBef>
                          <a:spcPts val="0"/>
                        </a:spcBef>
                        <a:spcAft>
                          <a:spcPts val="1000"/>
                        </a:spcAft>
                        <a:buClrTx/>
                        <a:buSzTx/>
                        <a:buFontTx/>
                        <a:buNone/>
                        <a:tabLst/>
                        <a:defRPr/>
                      </a:pPr>
                      <a:r>
                        <a:rPr lang="fa-IR" sz="2400" b="1" dirty="0" smtClean="0">
                          <a:effectLst/>
                          <a:latin typeface="Times New Roman" panose="02020603050405020304" pitchFamily="18" charset="0"/>
                          <a:ea typeface="Calibri" panose="020F0502020204030204" pitchFamily="34" charset="0"/>
                          <a:cs typeface="B Nazanin" panose="00000400000000000000" pitchFamily="2" charset="-78"/>
                        </a:rPr>
                        <a:t>پيغام آلارم</a:t>
                      </a:r>
                      <a:endParaRPr lang="en-US" sz="2400" dirty="0" smtClean="0">
                        <a:effectLst/>
                        <a:latin typeface="Times New Roman" panose="02020603050405020304" pitchFamily="18" charset="0"/>
                        <a:ea typeface="Times New Roman" panose="02020603050405020304" pitchFamily="18" charset="0"/>
                        <a:cs typeface="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indent="0" algn="ctr" defTabSz="914400" rtl="1" eaLnBrk="1" fontAlgn="auto" latinLnBrk="0" hangingPunct="1">
                        <a:lnSpc>
                          <a:spcPct val="115000"/>
                        </a:lnSpc>
                        <a:spcBef>
                          <a:spcPts val="0"/>
                        </a:spcBef>
                        <a:spcAft>
                          <a:spcPts val="1000"/>
                        </a:spcAft>
                        <a:buClrTx/>
                        <a:buSzTx/>
                        <a:buFontTx/>
                        <a:buNone/>
                        <a:tabLst/>
                        <a:defRPr/>
                      </a:pPr>
                      <a:r>
                        <a:rPr lang="fa-IR" sz="2400" b="1" dirty="0" smtClean="0">
                          <a:effectLst/>
                          <a:latin typeface="Times New Roman" panose="02020603050405020304" pitchFamily="18" charset="0"/>
                          <a:ea typeface="Calibri" panose="020F0502020204030204" pitchFamily="34" charset="0"/>
                          <a:cs typeface="B Nazanin" panose="00000400000000000000" pitchFamily="2" charset="-78"/>
                        </a:rPr>
                        <a:t>دلايل ايجاد آلارم</a:t>
                      </a:r>
                      <a:endParaRPr lang="en-US" sz="2400" dirty="0" smtClean="0">
                        <a:effectLst/>
                        <a:latin typeface="Times New Roman" panose="02020603050405020304" pitchFamily="18" charset="0"/>
                        <a:ea typeface="Times New Roman" panose="02020603050405020304" pitchFamily="18" charset="0"/>
                        <a:cs typeface="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indent="0" algn="ctr" defTabSz="914400" rtl="1" eaLnBrk="1" fontAlgn="auto" latinLnBrk="0" hangingPunct="1">
                        <a:lnSpc>
                          <a:spcPct val="115000"/>
                        </a:lnSpc>
                        <a:spcBef>
                          <a:spcPts val="0"/>
                        </a:spcBef>
                        <a:spcAft>
                          <a:spcPts val="1000"/>
                        </a:spcAft>
                        <a:buClrTx/>
                        <a:buSzTx/>
                        <a:buFontTx/>
                        <a:buNone/>
                        <a:tabLst/>
                        <a:defRPr/>
                      </a:pPr>
                      <a:r>
                        <a:rPr lang="fa-IR" sz="2400" b="1" dirty="0" smtClean="0">
                          <a:effectLst/>
                          <a:latin typeface="Times New Roman" panose="02020603050405020304" pitchFamily="18" charset="0"/>
                          <a:ea typeface="Calibri" panose="020F0502020204030204" pitchFamily="34" charset="0"/>
                          <a:cs typeface="B Nazanin" panose="00000400000000000000" pitchFamily="2" charset="-78"/>
                        </a:rPr>
                        <a:t>اقدامات لازم</a:t>
                      </a:r>
                      <a:endParaRPr lang="en-US" sz="2400" dirty="0" smtClean="0">
                        <a:effectLst/>
                        <a:latin typeface="Times New Roman" panose="02020603050405020304" pitchFamily="18" charset="0"/>
                        <a:ea typeface="Times New Roman" panose="02020603050405020304" pitchFamily="18" charset="0"/>
                        <a:cs typeface="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0"/>
                  </a:ext>
                </a:extLst>
              </a:tr>
              <a:tr h="2363102">
                <a:tc>
                  <a:txBody>
                    <a:bodyPr/>
                    <a:lstStyle/>
                    <a:p>
                      <a:pPr marL="0" marR="0" indent="0" algn="ctr" defTabSz="914400" rtl="1" eaLnBrk="1" fontAlgn="auto" latinLnBrk="0" hangingPunct="1">
                        <a:lnSpc>
                          <a:spcPct val="115000"/>
                        </a:lnSpc>
                        <a:spcBef>
                          <a:spcPts val="0"/>
                        </a:spcBef>
                        <a:spcAft>
                          <a:spcPts val="1000"/>
                        </a:spcAft>
                        <a:buClrTx/>
                        <a:buSzTx/>
                        <a:buFontTx/>
                        <a:buNone/>
                        <a:tabLst>
                          <a:tab pos="4210050" algn="l"/>
                        </a:tabLst>
                        <a:defRPr/>
                      </a:pPr>
                      <a:r>
                        <a:rPr kumimoji="0" lang="en-US" sz="1800" b="1"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High Leak</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400" rtl="1" eaLnBrk="1" fontAlgn="auto" latinLnBrk="0" hangingPunct="1">
                        <a:lnSpc>
                          <a:spcPct val="100000"/>
                        </a:lnSpc>
                        <a:spcBef>
                          <a:spcPts val="0"/>
                        </a:spcBef>
                        <a:spcAft>
                          <a:spcPts val="1000"/>
                        </a:spcAft>
                        <a:buClrTx/>
                        <a:buSzTx/>
                        <a:buFontTx/>
                        <a:buNone/>
                        <a:tabLst/>
                        <a:defRPr/>
                      </a:pPr>
                      <a:r>
                        <a:rPr kumimoji="0" lang="fa-IR" sz="2000" kern="1200" dirty="0">
                          <a:solidFill>
                            <a:schemeClr val="tx1"/>
                          </a:solidFill>
                          <a:effectLst/>
                          <a:latin typeface="Times New Roman" panose="02020603050405020304" pitchFamily="18" charset="0"/>
                          <a:ea typeface="Calibri" panose="020F0502020204030204" pitchFamily="34" charset="0"/>
                          <a:cs typeface="B Nazanin" panose="00000400000000000000" pitchFamily="2" charset="-78"/>
                        </a:rPr>
                        <a:t>ميزان نشتي سيستم از حد تعيين شده فراتر رفته است.</a:t>
                      </a:r>
                      <a:endParaRPr kumimoji="0" lang="en-US" sz="2000" kern="1200" dirty="0">
                        <a:solidFill>
                          <a:schemeClr val="tx1"/>
                        </a:solidFill>
                        <a:effectLst/>
                        <a:latin typeface="Times New Roman" panose="02020603050405020304" pitchFamily="18" charset="0"/>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rtl="1" eaLnBrk="1" latinLnBrk="0" hangingPunct="1">
                        <a:lnSpc>
                          <a:spcPct val="100000"/>
                        </a:lnSpc>
                        <a:spcBef>
                          <a:spcPts val="0"/>
                        </a:spcBef>
                        <a:spcAft>
                          <a:spcPts val="1000"/>
                        </a:spcAft>
                      </a:pPr>
                      <a:r>
                        <a:rPr kumimoji="0" lang="ar-SA" sz="2000" kern="1200" dirty="0" smtClean="0">
                          <a:solidFill>
                            <a:schemeClr val="tx1"/>
                          </a:solidFill>
                          <a:effectLst/>
                          <a:latin typeface="Times New Roman" panose="02020603050405020304" pitchFamily="18" charset="0"/>
                          <a:ea typeface="Calibri" panose="020F0502020204030204" pitchFamily="34" charset="0"/>
                          <a:cs typeface="B Nazanin" panose="00000400000000000000" pitchFamily="2" charset="-78"/>
                        </a:rPr>
                        <a:t>مسير هوايي بيمار را چک کنيد.</a:t>
                      </a:r>
                      <a:endParaRPr kumimoji="0" lang="en-US" sz="2000" kern="1200" dirty="0" smtClean="0">
                        <a:solidFill>
                          <a:schemeClr val="tx1"/>
                        </a:solidFill>
                        <a:effectLst/>
                        <a:latin typeface="Times New Roman" panose="02020603050405020304" pitchFamily="18" charset="0"/>
                        <a:ea typeface="Calibri" panose="020F0502020204030204" pitchFamily="34" charset="0"/>
                        <a:cs typeface="B Nazanin" panose="00000400000000000000" pitchFamily="2" charset="-78"/>
                      </a:endParaRPr>
                    </a:p>
                    <a:p>
                      <a:pPr marL="0" marR="0" algn="r" rtl="1" eaLnBrk="1" latinLnBrk="0" hangingPunct="1">
                        <a:lnSpc>
                          <a:spcPct val="100000"/>
                        </a:lnSpc>
                        <a:spcBef>
                          <a:spcPts val="0"/>
                        </a:spcBef>
                        <a:spcAft>
                          <a:spcPts val="1000"/>
                        </a:spcAft>
                      </a:pPr>
                      <a:r>
                        <a:rPr kumimoji="0" lang="ar-SA" sz="2000" kern="1200" dirty="0" smtClean="0">
                          <a:solidFill>
                            <a:schemeClr val="tx1"/>
                          </a:solidFill>
                          <a:effectLst/>
                          <a:latin typeface="Times New Roman" panose="02020603050405020304" pitchFamily="18" charset="0"/>
                          <a:ea typeface="Calibri" panose="020F0502020204030204" pitchFamily="34" charset="0"/>
                          <a:cs typeface="B Nazanin" panose="00000400000000000000" pitchFamily="2" charset="-78"/>
                        </a:rPr>
                        <a:t>محدوده آلارم را چک کنيد.</a:t>
                      </a:r>
                      <a:endParaRPr kumimoji="0" lang="en-US" sz="2000" kern="1200" dirty="0" smtClean="0">
                        <a:solidFill>
                          <a:schemeClr val="tx1"/>
                        </a:solidFill>
                        <a:effectLst/>
                        <a:latin typeface="Times New Roman" panose="02020603050405020304" pitchFamily="18" charset="0"/>
                        <a:ea typeface="Calibri" panose="020F0502020204030204" pitchFamily="34" charset="0"/>
                        <a:cs typeface="B Nazanin" panose="00000400000000000000" pitchFamily="2" charset="-78"/>
                      </a:endParaRPr>
                    </a:p>
                    <a:p>
                      <a:pPr marL="0" marR="0" algn="r" rtl="1" eaLnBrk="1" latinLnBrk="0" hangingPunct="1">
                        <a:lnSpc>
                          <a:spcPct val="100000"/>
                        </a:lnSpc>
                        <a:spcBef>
                          <a:spcPts val="0"/>
                        </a:spcBef>
                        <a:spcAft>
                          <a:spcPts val="1000"/>
                        </a:spcAft>
                      </a:pPr>
                      <a:r>
                        <a:rPr kumimoji="0" lang="ar-SA" sz="2000" kern="1200" dirty="0" smtClean="0">
                          <a:solidFill>
                            <a:schemeClr val="tx1"/>
                          </a:solidFill>
                          <a:effectLst/>
                          <a:latin typeface="Times New Roman" panose="02020603050405020304" pitchFamily="18" charset="0"/>
                          <a:ea typeface="Calibri" panose="020F0502020204030204" pitchFamily="34" charset="0"/>
                          <a:cs typeface="B Nazanin" panose="00000400000000000000" pitchFamily="2" charset="-78"/>
                        </a:rPr>
                        <a:t>از سالم و کاليبره بودن سنسور فلوي بازدمي اطمينان حاصل کنيد.</a:t>
                      </a:r>
                      <a:endParaRPr kumimoji="0" lang="en-US" sz="2000" kern="1200" dirty="0" smtClean="0">
                        <a:solidFill>
                          <a:schemeClr val="tx1"/>
                        </a:solidFill>
                        <a:effectLst/>
                        <a:latin typeface="Times New Roman" panose="02020603050405020304" pitchFamily="18" charset="0"/>
                        <a:ea typeface="Calibri" panose="020F0502020204030204" pitchFamily="34" charset="0"/>
                        <a:cs typeface="B Nazanin" panose="00000400000000000000" pitchFamily="2" charset="-78"/>
                      </a:endParaRPr>
                    </a:p>
                    <a:p>
                      <a:pPr marL="0" marR="0" algn="r" rtl="1" eaLnBrk="1" latinLnBrk="0" hangingPunct="1">
                        <a:lnSpc>
                          <a:spcPct val="100000"/>
                        </a:lnSpc>
                        <a:spcBef>
                          <a:spcPts val="0"/>
                        </a:spcBef>
                        <a:spcAft>
                          <a:spcPts val="1000"/>
                        </a:spcAft>
                      </a:pPr>
                      <a:r>
                        <a:rPr kumimoji="0" lang="ar-SA" sz="2000" kern="1200" dirty="0" smtClean="0">
                          <a:solidFill>
                            <a:schemeClr val="tx1"/>
                          </a:solidFill>
                          <a:effectLst/>
                          <a:latin typeface="Times New Roman" panose="02020603050405020304" pitchFamily="18" charset="0"/>
                          <a:ea typeface="Calibri" panose="020F0502020204030204" pitchFamily="34" charset="0"/>
                          <a:cs typeface="B Nazanin" panose="00000400000000000000" pitchFamily="2" charset="-78"/>
                        </a:rPr>
                        <a:t>درصورت برطرف نشدن آلارم با واحد خدمات پس از فروش شرکت تماس بگيريد.</a:t>
                      </a:r>
                      <a:endParaRPr kumimoji="0" lang="en-US" sz="2000" kern="1200" dirty="0" smtClean="0">
                        <a:solidFill>
                          <a:schemeClr val="tx1"/>
                        </a:solidFill>
                        <a:effectLst/>
                        <a:latin typeface="Times New Roman" panose="02020603050405020304" pitchFamily="18" charset="0"/>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989500">
                <a:tc>
                  <a:txBody>
                    <a:bodyPr/>
                    <a:lstStyle/>
                    <a:p>
                      <a:pPr marL="0" marR="0" indent="0" algn="ctr" defTabSz="914400" rtl="1" eaLnBrk="1" fontAlgn="auto" latinLnBrk="0" hangingPunct="1">
                        <a:lnSpc>
                          <a:spcPct val="115000"/>
                        </a:lnSpc>
                        <a:spcBef>
                          <a:spcPts val="0"/>
                        </a:spcBef>
                        <a:spcAft>
                          <a:spcPts val="1000"/>
                        </a:spcAft>
                        <a:buClrTx/>
                        <a:buSzTx/>
                        <a:buFontTx/>
                        <a:buNone/>
                        <a:tabLst>
                          <a:tab pos="4210050" algn="l"/>
                        </a:tabLst>
                        <a:defRPr/>
                      </a:pPr>
                      <a:r>
                        <a:rPr kumimoji="0" lang="en-US" sz="1800" b="1"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High Oxygen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400" rtl="1" eaLnBrk="1" fontAlgn="auto" latinLnBrk="0" hangingPunct="1">
                        <a:lnSpc>
                          <a:spcPct val="100000"/>
                        </a:lnSpc>
                        <a:spcBef>
                          <a:spcPts val="0"/>
                        </a:spcBef>
                        <a:spcAft>
                          <a:spcPts val="1000"/>
                        </a:spcAft>
                        <a:buClrTx/>
                        <a:buSzTx/>
                        <a:buFontTx/>
                        <a:buNone/>
                        <a:tabLst/>
                        <a:defRPr/>
                      </a:pPr>
                      <a:r>
                        <a:rPr kumimoji="0" lang="fa-IR" sz="2000" kern="1200" dirty="0">
                          <a:solidFill>
                            <a:schemeClr val="tx1"/>
                          </a:solidFill>
                          <a:effectLst/>
                          <a:latin typeface="Times New Roman" panose="02020603050405020304" pitchFamily="18" charset="0"/>
                          <a:ea typeface="Calibri" panose="020F0502020204030204" pitchFamily="34" charset="0"/>
                          <a:cs typeface="B Nazanin" panose="00000400000000000000" pitchFamily="2" charset="-78"/>
                        </a:rPr>
                        <a:t>درصد اکسيژن از حد بالاي تعيين شده  براي آن فراتر رفته است.</a:t>
                      </a:r>
                      <a:endParaRPr kumimoji="0" lang="en-US" sz="2000" kern="1200" dirty="0">
                        <a:solidFill>
                          <a:schemeClr val="tx1"/>
                        </a:solidFill>
                        <a:effectLst/>
                        <a:latin typeface="Times New Roman" panose="02020603050405020304" pitchFamily="18" charset="0"/>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rtl="1" eaLnBrk="1" latinLnBrk="0" hangingPunct="1">
                        <a:lnSpc>
                          <a:spcPct val="100000"/>
                        </a:lnSpc>
                        <a:spcBef>
                          <a:spcPts val="0"/>
                        </a:spcBef>
                        <a:spcAft>
                          <a:spcPts val="1000"/>
                        </a:spcAft>
                      </a:pPr>
                      <a:r>
                        <a:rPr kumimoji="0" lang="fa-IR" sz="2000" kern="1200" dirty="0">
                          <a:solidFill>
                            <a:schemeClr val="tx1"/>
                          </a:solidFill>
                          <a:effectLst/>
                          <a:latin typeface="Times New Roman" panose="02020603050405020304" pitchFamily="18" charset="0"/>
                          <a:ea typeface="Calibri" panose="020F0502020204030204" pitchFamily="34" charset="0"/>
                          <a:cs typeface="B Nazanin" panose="00000400000000000000" pitchFamily="2" charset="-78"/>
                        </a:rPr>
                        <a:t>از سالم و کاليبره بودن سنسور اکسيژن اطمينان حاصل کنيد.</a:t>
                      </a:r>
                      <a:endParaRPr kumimoji="0" lang="en-US" sz="2000" kern="1200" dirty="0">
                        <a:solidFill>
                          <a:schemeClr val="tx1"/>
                        </a:solidFill>
                        <a:effectLst/>
                        <a:latin typeface="Times New Roman" panose="02020603050405020304" pitchFamily="18" charset="0"/>
                        <a:ea typeface="Calibri" panose="020F0502020204030204" pitchFamily="34" charset="0"/>
                        <a:cs typeface="B Nazanin" panose="00000400000000000000" pitchFamily="2" charset="-78"/>
                      </a:endParaRPr>
                    </a:p>
                    <a:p>
                      <a:pPr marL="0" marR="0" algn="r" rtl="1" eaLnBrk="1" latinLnBrk="0" hangingPunct="1">
                        <a:lnSpc>
                          <a:spcPct val="100000"/>
                        </a:lnSpc>
                        <a:spcBef>
                          <a:spcPts val="0"/>
                        </a:spcBef>
                        <a:spcAft>
                          <a:spcPts val="1000"/>
                        </a:spcAft>
                      </a:pPr>
                      <a:r>
                        <a:rPr kumimoji="0" lang="fa-IR" sz="2000" kern="1200" dirty="0" smtClean="0">
                          <a:solidFill>
                            <a:schemeClr val="tx1"/>
                          </a:solidFill>
                          <a:effectLst/>
                          <a:latin typeface="Times New Roman" panose="02020603050405020304" pitchFamily="18" charset="0"/>
                          <a:ea typeface="Calibri" panose="020F0502020204030204" pitchFamily="34" charset="0"/>
                          <a:cs typeface="B Nazanin" panose="00000400000000000000" pitchFamily="2" charset="-78"/>
                        </a:rPr>
                        <a:t>منابع هوا و اکسیژن </a:t>
                      </a:r>
                      <a:r>
                        <a:rPr kumimoji="0" lang="fa-IR" sz="2000" kern="1200" dirty="0">
                          <a:solidFill>
                            <a:schemeClr val="tx1"/>
                          </a:solidFill>
                          <a:effectLst/>
                          <a:latin typeface="Times New Roman" panose="02020603050405020304" pitchFamily="18" charset="0"/>
                          <a:ea typeface="Calibri" panose="020F0502020204030204" pitchFamily="34" charset="0"/>
                          <a:cs typeface="B Nazanin" panose="00000400000000000000" pitchFamily="2" charset="-78"/>
                        </a:rPr>
                        <a:t>را چک کنيد.</a:t>
                      </a:r>
                      <a:endParaRPr kumimoji="0" lang="en-US" sz="2000" kern="1200" dirty="0">
                        <a:solidFill>
                          <a:schemeClr val="tx1"/>
                        </a:solidFill>
                        <a:effectLst/>
                        <a:latin typeface="Times New Roman" panose="02020603050405020304" pitchFamily="18" charset="0"/>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689390">
                <a:tc>
                  <a:txBody>
                    <a:bodyPr/>
                    <a:lstStyle/>
                    <a:p>
                      <a:pPr marL="0" marR="0" indent="0" algn="ctr" defTabSz="914400" rtl="1" eaLnBrk="1" fontAlgn="auto" latinLnBrk="0" hangingPunct="1">
                        <a:lnSpc>
                          <a:spcPct val="115000"/>
                        </a:lnSpc>
                        <a:spcBef>
                          <a:spcPts val="0"/>
                        </a:spcBef>
                        <a:spcAft>
                          <a:spcPts val="1000"/>
                        </a:spcAft>
                        <a:buClrTx/>
                        <a:buSzTx/>
                        <a:buFontTx/>
                        <a:buNone/>
                        <a:tabLst>
                          <a:tab pos="4210050" algn="l"/>
                        </a:tabLst>
                        <a:defRPr/>
                      </a:pPr>
                      <a:r>
                        <a:rPr kumimoji="0" lang="en-US" sz="1800" b="1"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Low Oxygen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400" rtl="1" eaLnBrk="1" fontAlgn="auto" latinLnBrk="0" hangingPunct="1">
                        <a:lnSpc>
                          <a:spcPct val="100000"/>
                        </a:lnSpc>
                        <a:spcBef>
                          <a:spcPts val="0"/>
                        </a:spcBef>
                        <a:spcAft>
                          <a:spcPts val="1000"/>
                        </a:spcAft>
                        <a:buClrTx/>
                        <a:buSzTx/>
                        <a:buFontTx/>
                        <a:buNone/>
                        <a:tabLst/>
                        <a:defRPr/>
                      </a:pPr>
                      <a:r>
                        <a:rPr kumimoji="0" lang="fa-IR" sz="2000" kern="1200" dirty="0">
                          <a:solidFill>
                            <a:schemeClr val="tx1"/>
                          </a:solidFill>
                          <a:effectLst/>
                          <a:latin typeface="Times New Roman" panose="02020603050405020304" pitchFamily="18" charset="0"/>
                          <a:ea typeface="Calibri" panose="020F0502020204030204" pitchFamily="34" charset="0"/>
                          <a:cs typeface="B Nazanin" panose="00000400000000000000" pitchFamily="2" charset="-78"/>
                        </a:rPr>
                        <a:t>درصد اکسيژن از حد پايين تعيين شده  براي آن پايين­تر آمده است.</a:t>
                      </a:r>
                      <a:endParaRPr kumimoji="0" lang="en-US" sz="2000" kern="1200" dirty="0">
                        <a:solidFill>
                          <a:schemeClr val="tx1"/>
                        </a:solidFill>
                        <a:effectLst/>
                        <a:latin typeface="Times New Roman" panose="02020603050405020304" pitchFamily="18" charset="0"/>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rtl="1" eaLnBrk="1" latinLnBrk="0" hangingPunct="1">
                        <a:lnSpc>
                          <a:spcPct val="100000"/>
                        </a:lnSpc>
                        <a:spcBef>
                          <a:spcPts val="0"/>
                        </a:spcBef>
                        <a:spcAft>
                          <a:spcPts val="1000"/>
                        </a:spcAft>
                      </a:pPr>
                      <a:r>
                        <a:rPr kumimoji="0" lang="fa-IR" sz="2000" kern="1200" dirty="0">
                          <a:solidFill>
                            <a:schemeClr val="tx1"/>
                          </a:solidFill>
                          <a:effectLst/>
                          <a:latin typeface="Times New Roman" panose="02020603050405020304" pitchFamily="18" charset="0"/>
                          <a:ea typeface="Calibri" panose="020F0502020204030204" pitchFamily="34" charset="0"/>
                          <a:cs typeface="B Nazanin" panose="00000400000000000000" pitchFamily="2" charset="-78"/>
                        </a:rPr>
                        <a:t>از سالم و کاليبره بودن سنسور اکسيژن اطمينان حاصل کنيد.</a:t>
                      </a:r>
                      <a:endParaRPr kumimoji="0" lang="en-US" sz="2000" kern="1200" dirty="0">
                        <a:solidFill>
                          <a:schemeClr val="tx1"/>
                        </a:solidFill>
                        <a:effectLst/>
                        <a:latin typeface="Times New Roman" panose="02020603050405020304" pitchFamily="18" charset="0"/>
                        <a:ea typeface="Calibri" panose="020F0502020204030204" pitchFamily="34" charset="0"/>
                        <a:cs typeface="B Nazanin" panose="00000400000000000000" pitchFamily="2" charset="-78"/>
                      </a:endParaRPr>
                    </a:p>
                    <a:p>
                      <a:pPr marL="0" marR="0" algn="r" rtl="1" eaLnBrk="1" latinLnBrk="0" hangingPunct="1">
                        <a:lnSpc>
                          <a:spcPct val="100000"/>
                        </a:lnSpc>
                        <a:spcBef>
                          <a:spcPts val="0"/>
                        </a:spcBef>
                        <a:spcAft>
                          <a:spcPts val="1000"/>
                        </a:spcAft>
                      </a:pPr>
                      <a:r>
                        <a:rPr kumimoji="0" lang="fa-IR" sz="2000" kern="1200" dirty="0">
                          <a:solidFill>
                            <a:schemeClr val="tx1"/>
                          </a:solidFill>
                          <a:effectLst/>
                          <a:latin typeface="Times New Roman" panose="02020603050405020304" pitchFamily="18" charset="0"/>
                          <a:ea typeface="Calibri" panose="020F0502020204030204" pitchFamily="34" charset="0"/>
                          <a:cs typeface="B Nazanin" panose="00000400000000000000" pitchFamily="2" charset="-78"/>
                        </a:rPr>
                        <a:t>منبع اکسيژن را چک کنيد</a:t>
                      </a:r>
                      <a:r>
                        <a:rPr kumimoji="0" lang="fa-IR" sz="2000" kern="1200" dirty="0" smtClean="0">
                          <a:solidFill>
                            <a:schemeClr val="tx1"/>
                          </a:solidFill>
                          <a:effectLst/>
                          <a:latin typeface="Times New Roman" panose="02020603050405020304" pitchFamily="18" charset="0"/>
                          <a:ea typeface="Calibri" panose="020F0502020204030204" pitchFamily="34" charset="0"/>
                          <a:cs typeface="B Nazanin" panose="00000400000000000000" pitchFamily="2" charset="-78"/>
                        </a:rPr>
                        <a:t>.</a:t>
                      </a:r>
                    </a:p>
                    <a:p>
                      <a:pPr marL="0" marR="0" algn="r" rtl="1" eaLnBrk="1" latinLnBrk="0" hangingPunct="1">
                        <a:lnSpc>
                          <a:spcPct val="100000"/>
                        </a:lnSpc>
                        <a:spcBef>
                          <a:spcPts val="0"/>
                        </a:spcBef>
                        <a:spcAft>
                          <a:spcPts val="1000"/>
                        </a:spcAft>
                      </a:pPr>
                      <a:r>
                        <a:rPr kumimoji="0" lang="fa-IR" sz="2000" kern="1200" dirty="0" smtClean="0">
                          <a:solidFill>
                            <a:schemeClr val="tx1"/>
                          </a:solidFill>
                          <a:effectLst/>
                          <a:latin typeface="Times New Roman" panose="02020603050405020304" pitchFamily="18" charset="0"/>
                          <a:ea typeface="Calibri" panose="020F0502020204030204" pitchFamily="34" charset="0"/>
                          <a:cs typeface="B Nazanin" panose="00000400000000000000" pitchFamily="2" charset="-78"/>
                        </a:rPr>
                        <a:t>غلظت منبع اکسیژن پرفشار ورودی را چک کنید.</a:t>
                      </a:r>
                      <a:endParaRPr kumimoji="0" lang="en-US" sz="2000" kern="1200" dirty="0">
                        <a:solidFill>
                          <a:schemeClr val="tx1"/>
                        </a:solidFill>
                        <a:effectLst/>
                        <a:latin typeface="Times New Roman" panose="02020603050405020304" pitchFamily="18" charset="0"/>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cxnSp>
        <p:nvCxnSpPr>
          <p:cNvPr id="7" name="Straight Connector 6"/>
          <p:cNvCxnSpPr/>
          <p:nvPr/>
        </p:nvCxnSpPr>
        <p:spPr>
          <a:xfrm>
            <a:off x="2361063" y="902732"/>
            <a:ext cx="6400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6999349" y="228600"/>
            <a:ext cx="1659429" cy="707886"/>
          </a:xfrm>
          <a:prstGeom prst="rect">
            <a:avLst/>
          </a:prstGeom>
        </p:spPr>
        <p:txBody>
          <a:bodyPr wrap="none">
            <a:spAutoFit/>
          </a:bodyPr>
          <a:lstStyle/>
          <a:p>
            <a:pPr algn="r" rtl="1"/>
            <a:r>
              <a:rPr lang="fa-IR" sz="4000" dirty="0" smtClean="0">
                <a:cs typeface="B Nazanin" panose="00000400000000000000" pitchFamily="2" charset="-78"/>
              </a:rPr>
              <a:t>عیب یابی</a:t>
            </a:r>
            <a:endParaRPr lang="en-US" sz="4000" dirty="0">
              <a:cs typeface="B Nazanin" panose="00000400000000000000" pitchFamily="2" charset="-78"/>
            </a:endParaRPr>
          </a:p>
        </p:txBody>
      </p:sp>
    </p:spTree>
    <p:extLst>
      <p:ext uri="{BB962C8B-B14F-4D97-AF65-F5344CB8AC3E}">
        <p14:creationId xmlns:p14="http://schemas.microsoft.com/office/powerpoint/2010/main" val="4267076902"/>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732465097"/>
              </p:ext>
            </p:extLst>
          </p:nvPr>
        </p:nvGraphicFramePr>
        <p:xfrm>
          <a:off x="683569" y="1062313"/>
          <a:ext cx="8078293" cy="5535039"/>
        </p:xfrm>
        <a:graphic>
          <a:graphicData uri="http://schemas.openxmlformats.org/drawingml/2006/table">
            <a:tbl>
              <a:tblPr rtl="1">
                <a:tableStyleId>{5940675A-B579-460E-94D1-54222C63F5DA}</a:tableStyleId>
              </a:tblPr>
              <a:tblGrid>
                <a:gridCol w="1526531">
                  <a:extLst>
                    <a:ext uri="{9D8B030D-6E8A-4147-A177-3AD203B41FA5}">
                      <a16:colId xmlns:a16="http://schemas.microsoft.com/office/drawing/2014/main" val="20000"/>
                    </a:ext>
                  </a:extLst>
                </a:gridCol>
                <a:gridCol w="3410202">
                  <a:extLst>
                    <a:ext uri="{9D8B030D-6E8A-4147-A177-3AD203B41FA5}">
                      <a16:colId xmlns:a16="http://schemas.microsoft.com/office/drawing/2014/main" val="20001"/>
                    </a:ext>
                  </a:extLst>
                </a:gridCol>
                <a:gridCol w="3141560">
                  <a:extLst>
                    <a:ext uri="{9D8B030D-6E8A-4147-A177-3AD203B41FA5}">
                      <a16:colId xmlns:a16="http://schemas.microsoft.com/office/drawing/2014/main" val="20002"/>
                    </a:ext>
                  </a:extLst>
                </a:gridCol>
              </a:tblGrid>
              <a:tr h="750797">
                <a:tc>
                  <a:txBody>
                    <a:bodyPr/>
                    <a:lstStyle/>
                    <a:p>
                      <a:pPr marL="0" marR="0" indent="0" algn="ctr" defTabSz="914400" rtl="1" eaLnBrk="1" fontAlgn="auto" latinLnBrk="0" hangingPunct="1">
                        <a:lnSpc>
                          <a:spcPct val="115000"/>
                        </a:lnSpc>
                        <a:spcBef>
                          <a:spcPts val="0"/>
                        </a:spcBef>
                        <a:spcAft>
                          <a:spcPts val="1000"/>
                        </a:spcAft>
                        <a:buClrTx/>
                        <a:buSzTx/>
                        <a:buFontTx/>
                        <a:buNone/>
                        <a:tabLst/>
                        <a:defRPr/>
                      </a:pPr>
                      <a:r>
                        <a:rPr lang="fa-IR" sz="2400" b="1" dirty="0" smtClean="0">
                          <a:effectLst/>
                          <a:latin typeface="Times New Roman" panose="02020603050405020304" pitchFamily="18" charset="0"/>
                          <a:ea typeface="Calibri" panose="020F0502020204030204" pitchFamily="34" charset="0"/>
                          <a:cs typeface="B Nazanin" panose="00000400000000000000" pitchFamily="2" charset="-78"/>
                        </a:rPr>
                        <a:t>پيغام آلارم</a:t>
                      </a:r>
                      <a:endParaRPr lang="en-US" sz="2400" dirty="0" smtClean="0">
                        <a:effectLst/>
                        <a:latin typeface="Times New Roman" panose="02020603050405020304" pitchFamily="18" charset="0"/>
                        <a:ea typeface="Times New Roman" panose="02020603050405020304" pitchFamily="18" charset="0"/>
                        <a:cs typeface="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indent="0" algn="ctr" defTabSz="914400" rtl="1" eaLnBrk="1" fontAlgn="auto" latinLnBrk="0" hangingPunct="1">
                        <a:lnSpc>
                          <a:spcPct val="115000"/>
                        </a:lnSpc>
                        <a:spcBef>
                          <a:spcPts val="0"/>
                        </a:spcBef>
                        <a:spcAft>
                          <a:spcPts val="1000"/>
                        </a:spcAft>
                        <a:buClrTx/>
                        <a:buSzTx/>
                        <a:buFontTx/>
                        <a:buNone/>
                        <a:tabLst/>
                        <a:defRPr/>
                      </a:pPr>
                      <a:r>
                        <a:rPr lang="fa-IR" sz="2400" b="1" dirty="0" smtClean="0">
                          <a:effectLst/>
                          <a:latin typeface="Times New Roman" panose="02020603050405020304" pitchFamily="18" charset="0"/>
                          <a:ea typeface="Calibri" panose="020F0502020204030204" pitchFamily="34" charset="0"/>
                          <a:cs typeface="B Nazanin" panose="00000400000000000000" pitchFamily="2" charset="-78"/>
                        </a:rPr>
                        <a:t>دلايل ايجاد آلارم</a:t>
                      </a:r>
                      <a:endParaRPr lang="en-US" sz="2400" dirty="0" smtClean="0">
                        <a:effectLst/>
                        <a:latin typeface="Times New Roman" panose="02020603050405020304" pitchFamily="18" charset="0"/>
                        <a:ea typeface="Times New Roman" panose="02020603050405020304" pitchFamily="18" charset="0"/>
                        <a:cs typeface="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indent="0" algn="ctr" defTabSz="914400" rtl="1" eaLnBrk="1" fontAlgn="auto" latinLnBrk="0" hangingPunct="1">
                        <a:lnSpc>
                          <a:spcPct val="115000"/>
                        </a:lnSpc>
                        <a:spcBef>
                          <a:spcPts val="0"/>
                        </a:spcBef>
                        <a:spcAft>
                          <a:spcPts val="1000"/>
                        </a:spcAft>
                        <a:buClrTx/>
                        <a:buSzTx/>
                        <a:buFontTx/>
                        <a:buNone/>
                        <a:tabLst/>
                        <a:defRPr/>
                      </a:pPr>
                      <a:r>
                        <a:rPr lang="fa-IR" sz="2400" b="1" dirty="0" smtClean="0">
                          <a:effectLst/>
                          <a:latin typeface="Times New Roman" panose="02020603050405020304" pitchFamily="18" charset="0"/>
                          <a:ea typeface="Calibri" panose="020F0502020204030204" pitchFamily="34" charset="0"/>
                          <a:cs typeface="B Nazanin" panose="00000400000000000000" pitchFamily="2" charset="-78"/>
                        </a:rPr>
                        <a:t>اقدامات لازم</a:t>
                      </a:r>
                      <a:endParaRPr lang="en-US" sz="2400" dirty="0" smtClean="0">
                        <a:effectLst/>
                        <a:latin typeface="Times New Roman" panose="02020603050405020304" pitchFamily="18" charset="0"/>
                        <a:ea typeface="Times New Roman" panose="02020603050405020304" pitchFamily="18" charset="0"/>
                        <a:cs typeface="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0"/>
                  </a:ext>
                </a:extLst>
              </a:tr>
              <a:tr h="2323892">
                <a:tc>
                  <a:txBody>
                    <a:bodyPr/>
                    <a:lstStyle/>
                    <a:p>
                      <a:pPr marL="0" marR="0" algn="ctr" rtl="1">
                        <a:lnSpc>
                          <a:spcPct val="115000"/>
                        </a:lnSpc>
                        <a:spcBef>
                          <a:spcPts val="0"/>
                        </a:spcBef>
                        <a:spcAft>
                          <a:spcPts val="1000"/>
                        </a:spcAft>
                      </a:pPr>
                      <a:r>
                        <a:rPr lang="en-US" sz="1800" b="1" dirty="0">
                          <a:effectLst/>
                          <a:latin typeface="Times New Roman" panose="02020603050405020304" pitchFamily="18" charset="0"/>
                          <a:ea typeface="Calibri" panose="020F0502020204030204" pitchFamily="34" charset="0"/>
                          <a:cs typeface="B Nazanin" panose="00000400000000000000" pitchFamily="2" charset="-78"/>
                        </a:rPr>
                        <a:t>Volume Not Delivered</a:t>
                      </a:r>
                      <a:endParaRPr lang="en-US" sz="2400" b="1" dirty="0">
                        <a:effectLst/>
                        <a:latin typeface="Times New Roman" panose="02020603050405020304" pitchFamily="18" charset="0"/>
                        <a:ea typeface="Times New Roman" panose="02020603050405020304" pitchFamily="18" charset="0"/>
                        <a:cs typeface="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rtl="1">
                        <a:lnSpc>
                          <a:spcPct val="100000"/>
                        </a:lnSpc>
                        <a:spcBef>
                          <a:spcPts val="0"/>
                        </a:spcBef>
                        <a:spcAft>
                          <a:spcPts val="1000"/>
                        </a:spcAft>
                      </a:pPr>
                      <a:r>
                        <a:rPr lang="fa-IR" sz="2000" dirty="0">
                          <a:effectLst/>
                          <a:latin typeface="Times New Roman" panose="02020603050405020304" pitchFamily="18" charset="0"/>
                          <a:ea typeface="Calibri" panose="020F0502020204030204" pitchFamily="34" charset="0"/>
                          <a:cs typeface="B Nazanin" panose="00000400000000000000" pitchFamily="2" charset="-78"/>
                        </a:rPr>
                        <a:t>حجم تعيين شده توسط کاربر به بيمار منقل نگرديده است</a:t>
                      </a:r>
                      <a:endParaRPr lang="en-US" sz="2000" dirty="0">
                        <a:effectLst/>
                        <a:latin typeface="Times New Roman" panose="02020603050405020304" pitchFamily="18" charset="0"/>
                        <a:ea typeface="Times New Roman" panose="02020603050405020304" pitchFamily="18" charset="0"/>
                        <a:cs typeface="Nazanin" panose="00000400000000000000" pitchFamily="2" charset="-78"/>
                      </a:endParaRPr>
                    </a:p>
                    <a:p>
                      <a:pPr marL="0" marR="0" algn="r" rtl="1">
                        <a:lnSpc>
                          <a:spcPct val="100000"/>
                        </a:lnSpc>
                        <a:spcBef>
                          <a:spcPts val="0"/>
                        </a:spcBef>
                        <a:spcAft>
                          <a:spcPts val="1000"/>
                        </a:spcAft>
                      </a:pPr>
                      <a:r>
                        <a:rPr lang="fa-IR" sz="2000" dirty="0">
                          <a:effectLst/>
                          <a:latin typeface="Times New Roman" panose="02020603050405020304" pitchFamily="18" charset="0"/>
                          <a:ea typeface="Calibri" panose="020F0502020204030204" pitchFamily="34" charset="0"/>
                          <a:cs typeface="B Nazanin" panose="00000400000000000000" pitchFamily="2" charset="-78"/>
                        </a:rPr>
                        <a:t>(در يکي از مدهاي </a:t>
                      </a:r>
                      <a:r>
                        <a:rPr lang="en-US" sz="1800" dirty="0">
                          <a:effectLst/>
                          <a:latin typeface="Times New Roman" panose="02020603050405020304" pitchFamily="18" charset="0"/>
                          <a:ea typeface="Calibri" panose="020F0502020204030204" pitchFamily="34" charset="0"/>
                          <a:cs typeface="B Nazanin" panose="00000400000000000000" pitchFamily="2" charset="-78"/>
                        </a:rPr>
                        <a:t>PRVC-CMV</a:t>
                      </a:r>
                      <a:r>
                        <a:rPr lang="fa-IR" sz="2000" dirty="0">
                          <a:effectLst/>
                          <a:latin typeface="Times New Roman" panose="02020603050405020304" pitchFamily="18" charset="0"/>
                          <a:ea typeface="Calibri" panose="020F0502020204030204" pitchFamily="34" charset="0"/>
                          <a:cs typeface="B Nazanin" panose="00000400000000000000" pitchFamily="2" charset="-78"/>
                        </a:rPr>
                        <a:t> ، </a:t>
                      </a:r>
                      <a:r>
                        <a:rPr lang="en-US" sz="1800" dirty="0">
                          <a:effectLst/>
                          <a:latin typeface="Times New Roman" panose="02020603050405020304" pitchFamily="18" charset="0"/>
                          <a:ea typeface="Calibri" panose="020F0502020204030204" pitchFamily="34" charset="0"/>
                          <a:cs typeface="B Nazanin" panose="00000400000000000000" pitchFamily="2" charset="-78"/>
                        </a:rPr>
                        <a:t>PRVC-SIMV</a:t>
                      </a:r>
                      <a:r>
                        <a:rPr lang="fa-IR" sz="2000" dirty="0">
                          <a:effectLst/>
                          <a:latin typeface="Times New Roman" panose="02020603050405020304" pitchFamily="18" charset="0"/>
                          <a:ea typeface="Calibri" panose="020F0502020204030204" pitchFamily="34" charset="0"/>
                          <a:cs typeface="B Nazanin" panose="00000400000000000000" pitchFamily="2" charset="-78"/>
                        </a:rPr>
                        <a:t> و </a:t>
                      </a:r>
                      <a:r>
                        <a:rPr lang="en-US" sz="1800" dirty="0" smtClean="0">
                          <a:effectLst/>
                          <a:latin typeface="Times New Roman" panose="02020603050405020304" pitchFamily="18" charset="0"/>
                          <a:ea typeface="Calibri" panose="020F0502020204030204" pitchFamily="34" charset="0"/>
                          <a:cs typeface="B Nazanin" panose="00000400000000000000" pitchFamily="2" charset="-78"/>
                        </a:rPr>
                        <a:t>VSV</a:t>
                      </a:r>
                      <a:r>
                        <a:rPr lang="fa-IR" sz="1800" dirty="0" smtClean="0">
                          <a:effectLst/>
                          <a:latin typeface="Times New Roman" panose="02020603050405020304" pitchFamily="18" charset="0"/>
                          <a:ea typeface="Calibri" panose="020F0502020204030204" pitchFamily="34" charset="0"/>
                          <a:cs typeface="B Nazanin" panose="00000400000000000000" pitchFamily="2" charset="-78"/>
                        </a:rPr>
                        <a:t> </a:t>
                      </a:r>
                      <a:r>
                        <a:rPr lang="fa-IR" sz="2000" dirty="0">
                          <a:effectLst/>
                          <a:latin typeface="Times New Roman" panose="02020603050405020304" pitchFamily="18" charset="0"/>
                          <a:ea typeface="Calibri" panose="020F0502020204030204" pitchFamily="34" charset="0"/>
                          <a:cs typeface="B Nazanin" panose="00000400000000000000" pitchFamily="2" charset="-78"/>
                        </a:rPr>
                        <a:t>که فشار </a:t>
                      </a:r>
                      <a:r>
                        <a:rPr lang="fa-IR" sz="2000" dirty="0" smtClean="0">
                          <a:effectLst/>
                          <a:latin typeface="Times New Roman" panose="02020603050405020304" pitchFamily="18" charset="0"/>
                          <a:ea typeface="Calibri" panose="020F0502020204030204" pitchFamily="34" charset="0"/>
                          <a:cs typeface="B Nazanin" panose="00000400000000000000" pitchFamily="2" charset="-78"/>
                        </a:rPr>
                        <a:t>توسط الگوريتم بصورت هوشمند تعيين ميگردد).</a:t>
                      </a:r>
                      <a:endParaRPr lang="en-US" sz="2000" dirty="0">
                        <a:effectLst/>
                        <a:latin typeface="Times New Roman" panose="02020603050405020304" pitchFamily="18" charset="0"/>
                        <a:ea typeface="Times New Roman" panose="02020603050405020304" pitchFamily="18" charset="0"/>
                        <a:cs typeface="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rtl="1" eaLnBrk="1" latinLnBrk="0" hangingPunct="1">
                        <a:lnSpc>
                          <a:spcPct val="100000"/>
                        </a:lnSpc>
                        <a:spcBef>
                          <a:spcPts val="0"/>
                        </a:spcBef>
                        <a:spcAft>
                          <a:spcPts val="1000"/>
                        </a:spcAft>
                      </a:pPr>
                      <a:r>
                        <a:rPr kumimoji="0" lang="ar-SA" sz="2000" kern="1200" dirty="0" smtClean="0">
                          <a:solidFill>
                            <a:schemeClr val="tx1"/>
                          </a:solidFill>
                          <a:effectLst/>
                          <a:latin typeface="Times New Roman" panose="02020603050405020304" pitchFamily="18" charset="0"/>
                          <a:ea typeface="Calibri" panose="020F0502020204030204" pitchFamily="34" charset="0"/>
                          <a:cs typeface="B Nazanin" panose="00000400000000000000" pitchFamily="2" charset="-78"/>
                        </a:rPr>
                        <a:t>تنظيمات دستگاه را چک کنيد.</a:t>
                      </a:r>
                      <a:endParaRPr kumimoji="0" lang="en-US" sz="2000" kern="1200" dirty="0" smtClean="0">
                        <a:solidFill>
                          <a:schemeClr val="tx1"/>
                        </a:solidFill>
                        <a:effectLst/>
                        <a:latin typeface="Times New Roman" panose="02020603050405020304" pitchFamily="18" charset="0"/>
                        <a:ea typeface="Calibri" panose="020F0502020204030204" pitchFamily="34" charset="0"/>
                        <a:cs typeface="B Nazanin" panose="00000400000000000000" pitchFamily="2" charset="-78"/>
                      </a:endParaRPr>
                    </a:p>
                    <a:p>
                      <a:pPr marL="0" marR="0" algn="r" rtl="1" eaLnBrk="1" latinLnBrk="0" hangingPunct="1">
                        <a:lnSpc>
                          <a:spcPct val="100000"/>
                        </a:lnSpc>
                        <a:spcBef>
                          <a:spcPts val="0"/>
                        </a:spcBef>
                        <a:spcAft>
                          <a:spcPts val="1000"/>
                        </a:spcAft>
                      </a:pPr>
                      <a:r>
                        <a:rPr kumimoji="0" lang="ar-SA" sz="2000" kern="1200" dirty="0" smtClean="0">
                          <a:solidFill>
                            <a:schemeClr val="tx1"/>
                          </a:solidFill>
                          <a:effectLst/>
                          <a:latin typeface="Times New Roman" panose="02020603050405020304" pitchFamily="18" charset="0"/>
                          <a:ea typeface="Calibri" panose="020F0502020204030204" pitchFamily="34" charset="0"/>
                          <a:cs typeface="B Nazanin" panose="00000400000000000000" pitchFamily="2" charset="-78"/>
                        </a:rPr>
                        <a:t>محدوده آلارم را چک کنيد. (حد بالاي آلارم </a:t>
                      </a:r>
                      <a:r>
                        <a:rPr kumimoji="0" lang="en-US" sz="1800" kern="1200" dirty="0" err="1" smtClean="0">
                          <a:solidFill>
                            <a:schemeClr val="tx1"/>
                          </a:solidFill>
                          <a:effectLst/>
                          <a:latin typeface="Times New Roman" panose="02020603050405020304" pitchFamily="18" charset="0"/>
                          <a:ea typeface="Calibri" panose="020F0502020204030204" pitchFamily="34" charset="0"/>
                          <a:cs typeface="B Nazanin" panose="00000400000000000000" pitchFamily="2" charset="-78"/>
                        </a:rPr>
                        <a:t>Ppeak</a:t>
                      </a:r>
                      <a:r>
                        <a:rPr kumimoji="0" lang="ar-SA" sz="2000" kern="1200" dirty="0" smtClean="0">
                          <a:solidFill>
                            <a:schemeClr val="tx1"/>
                          </a:solidFill>
                          <a:effectLst/>
                          <a:latin typeface="Times New Roman" panose="02020603050405020304" pitchFamily="18" charset="0"/>
                          <a:ea typeface="Calibri" panose="020F0502020204030204" pitchFamily="34" charset="0"/>
                          <a:cs typeface="B Nazanin" panose="00000400000000000000" pitchFamily="2" charset="-78"/>
                        </a:rPr>
                        <a:t>)</a:t>
                      </a:r>
                      <a:endParaRPr kumimoji="0" lang="en-US" sz="2000" kern="1200" dirty="0">
                        <a:solidFill>
                          <a:schemeClr val="tx1"/>
                        </a:solidFill>
                        <a:effectLst/>
                        <a:latin typeface="Times New Roman" panose="02020603050405020304" pitchFamily="18" charset="0"/>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815750">
                <a:tc>
                  <a:txBody>
                    <a:bodyPr/>
                    <a:lstStyle/>
                    <a:p>
                      <a:pPr marL="0" marR="0" algn="ctr" rtl="1">
                        <a:lnSpc>
                          <a:spcPct val="115000"/>
                        </a:lnSpc>
                        <a:spcBef>
                          <a:spcPts val="0"/>
                        </a:spcBef>
                        <a:spcAft>
                          <a:spcPts val="1000"/>
                        </a:spcAft>
                      </a:pPr>
                      <a:r>
                        <a:rPr kumimoji="0" lang="en-US" sz="1800" b="1" kern="1200" dirty="0">
                          <a:solidFill>
                            <a:schemeClr val="tx1"/>
                          </a:solidFill>
                          <a:effectLst/>
                          <a:latin typeface="Times New Roman" panose="02020603050405020304" pitchFamily="18" charset="0"/>
                          <a:ea typeface="Calibri" panose="020F0502020204030204" pitchFamily="34" charset="0"/>
                          <a:cs typeface="B Nazanin" panose="00000400000000000000" pitchFamily="2" charset="-78"/>
                        </a:rPr>
                        <a:t>Disconnection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400" rtl="1" eaLnBrk="1" fontAlgn="auto" latinLnBrk="0" hangingPunct="1">
                        <a:lnSpc>
                          <a:spcPct val="100000"/>
                        </a:lnSpc>
                        <a:spcBef>
                          <a:spcPts val="0"/>
                        </a:spcBef>
                        <a:spcAft>
                          <a:spcPts val="1000"/>
                        </a:spcAft>
                        <a:buClrTx/>
                        <a:buSzTx/>
                        <a:buFontTx/>
                        <a:buNone/>
                        <a:tabLst/>
                        <a:defRPr/>
                      </a:pPr>
                      <a:r>
                        <a:rPr lang="fa-IR" sz="2000" dirty="0" smtClean="0">
                          <a:effectLst/>
                          <a:latin typeface="Times New Roman" panose="02020603050405020304" pitchFamily="18" charset="0"/>
                          <a:ea typeface="Calibri" panose="020F0502020204030204" pitchFamily="34" charset="0"/>
                          <a:cs typeface="B Nazanin" panose="00000400000000000000" pitchFamily="2" charset="-78"/>
                        </a:rPr>
                        <a:t>اتصال مسيرهوايي به بيمار قطع شده است.</a:t>
                      </a:r>
                      <a:endParaRPr lang="en-US" sz="2000" dirty="0" smtClean="0">
                        <a:effectLst/>
                        <a:latin typeface="Times New Roman" panose="02020603050405020304" pitchFamily="18" charset="0"/>
                        <a:ea typeface="Times New Roman" panose="02020603050405020304" pitchFamily="18" charset="0"/>
                        <a:cs typeface="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rtl="1">
                        <a:lnSpc>
                          <a:spcPct val="100000"/>
                        </a:lnSpc>
                        <a:spcBef>
                          <a:spcPts val="0"/>
                        </a:spcBef>
                        <a:spcAft>
                          <a:spcPts val="1000"/>
                        </a:spcAft>
                      </a:pPr>
                      <a:r>
                        <a:rPr lang="fa-IR" sz="2000" dirty="0">
                          <a:effectLst/>
                          <a:latin typeface="Times New Roman" panose="02020603050405020304" pitchFamily="18" charset="0"/>
                          <a:ea typeface="Calibri" panose="020F0502020204030204" pitchFamily="34" charset="0"/>
                          <a:cs typeface="B Nazanin" panose="00000400000000000000" pitchFamily="2" charset="-78"/>
                        </a:rPr>
                        <a:t>وضعيت مسير هوايي بيمار را چک کنيد.</a:t>
                      </a:r>
                      <a:endParaRPr lang="en-US" sz="2000" dirty="0">
                        <a:effectLst/>
                        <a:latin typeface="Times New Roman" panose="02020603050405020304" pitchFamily="18" charset="0"/>
                        <a:ea typeface="Times New Roman" panose="02020603050405020304" pitchFamily="18" charset="0"/>
                        <a:cs typeface="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644600">
                <a:tc>
                  <a:txBody>
                    <a:bodyPr/>
                    <a:lstStyle/>
                    <a:p>
                      <a:pPr marL="0" marR="0" algn="ctr" rtl="1">
                        <a:lnSpc>
                          <a:spcPct val="115000"/>
                        </a:lnSpc>
                        <a:spcBef>
                          <a:spcPts val="0"/>
                        </a:spcBef>
                        <a:spcAft>
                          <a:spcPts val="1000"/>
                        </a:spcAft>
                      </a:pPr>
                      <a:r>
                        <a:rPr kumimoji="0" lang="en-US" sz="1800" b="1" kern="1200" dirty="0">
                          <a:solidFill>
                            <a:schemeClr val="tx1"/>
                          </a:solidFill>
                          <a:effectLst/>
                          <a:latin typeface="Times New Roman" panose="02020603050405020304" pitchFamily="18" charset="0"/>
                          <a:ea typeface="Calibri" panose="020F0502020204030204" pitchFamily="34" charset="0"/>
                          <a:cs typeface="B Nazanin" panose="00000400000000000000" pitchFamily="2" charset="-78"/>
                        </a:rPr>
                        <a:t>Occlusion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400" rtl="1" eaLnBrk="1" fontAlgn="auto" latinLnBrk="0" hangingPunct="1">
                        <a:lnSpc>
                          <a:spcPct val="100000"/>
                        </a:lnSpc>
                        <a:spcBef>
                          <a:spcPts val="0"/>
                        </a:spcBef>
                        <a:spcAft>
                          <a:spcPts val="1000"/>
                        </a:spcAft>
                        <a:buClrTx/>
                        <a:buSzTx/>
                        <a:buFontTx/>
                        <a:buNone/>
                        <a:tabLst/>
                        <a:defRPr/>
                      </a:pPr>
                      <a:r>
                        <a:rPr lang="fa-IR" sz="2000" dirty="0" smtClean="0">
                          <a:effectLst/>
                          <a:latin typeface="Times New Roman" panose="02020603050405020304" pitchFamily="18" charset="0"/>
                          <a:ea typeface="Calibri" panose="020F0502020204030204" pitchFamily="34" charset="0"/>
                          <a:cs typeface="B Nazanin" panose="00000400000000000000" pitchFamily="2" charset="-78"/>
                        </a:rPr>
                        <a:t>انسداد در مسيرهوايي و يا شير بازدمي رخ داده است.</a:t>
                      </a:r>
                      <a:endParaRPr lang="en-US" sz="2000" dirty="0" smtClean="0">
                        <a:effectLst/>
                        <a:latin typeface="Times New Roman" panose="02020603050405020304" pitchFamily="18" charset="0"/>
                        <a:ea typeface="Times New Roman" panose="02020603050405020304" pitchFamily="18" charset="0"/>
                        <a:cs typeface="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rtl="1">
                        <a:lnSpc>
                          <a:spcPct val="100000"/>
                        </a:lnSpc>
                        <a:spcBef>
                          <a:spcPts val="0"/>
                        </a:spcBef>
                        <a:spcAft>
                          <a:spcPts val="1000"/>
                        </a:spcAft>
                      </a:pPr>
                      <a:r>
                        <a:rPr lang="fa-IR" sz="2000" dirty="0">
                          <a:effectLst/>
                          <a:latin typeface="Times New Roman" panose="02020603050405020304" pitchFamily="18" charset="0"/>
                          <a:ea typeface="Calibri" panose="020F0502020204030204" pitchFamily="34" charset="0"/>
                          <a:cs typeface="B Nazanin" panose="00000400000000000000" pitchFamily="2" charset="-78"/>
                        </a:rPr>
                        <a:t>وضعيت بيمار را چک کنيد</a:t>
                      </a:r>
                      <a:r>
                        <a:rPr lang="en-US" sz="2000" dirty="0">
                          <a:effectLst/>
                          <a:latin typeface="Times New Roman" panose="02020603050405020304" pitchFamily="18" charset="0"/>
                          <a:ea typeface="Calibri" panose="020F0502020204030204" pitchFamily="34" charset="0"/>
                          <a:cs typeface="B Nazanin" panose="00000400000000000000" pitchFamily="2" charset="-78"/>
                        </a:rPr>
                        <a:t>.</a:t>
                      </a:r>
                      <a:endParaRPr lang="en-US" sz="2000" dirty="0">
                        <a:effectLst/>
                        <a:latin typeface="Times New Roman" panose="02020603050405020304" pitchFamily="18" charset="0"/>
                        <a:ea typeface="Times New Roman" panose="02020603050405020304" pitchFamily="18" charset="0"/>
                        <a:cs typeface="Nazanin" panose="00000400000000000000" pitchFamily="2" charset="-78"/>
                      </a:endParaRPr>
                    </a:p>
                    <a:p>
                      <a:pPr marL="0" marR="0" algn="just" rtl="1">
                        <a:lnSpc>
                          <a:spcPct val="100000"/>
                        </a:lnSpc>
                        <a:spcBef>
                          <a:spcPts val="0"/>
                        </a:spcBef>
                        <a:spcAft>
                          <a:spcPts val="1000"/>
                        </a:spcAft>
                      </a:pPr>
                      <a:r>
                        <a:rPr lang="fa-IR" sz="2000" dirty="0">
                          <a:effectLst/>
                          <a:latin typeface="Times New Roman" panose="02020603050405020304" pitchFamily="18" charset="0"/>
                          <a:ea typeface="Calibri" panose="020F0502020204030204" pitchFamily="34" charset="0"/>
                          <a:cs typeface="B Nazanin" panose="00000400000000000000" pitchFamily="2" charset="-78"/>
                        </a:rPr>
                        <a:t>وضعيت مسير هوايي بيمار را چک کنيد.</a:t>
                      </a:r>
                      <a:endParaRPr lang="en-US" sz="2000" dirty="0">
                        <a:effectLst/>
                        <a:latin typeface="Times New Roman" panose="02020603050405020304" pitchFamily="18" charset="0"/>
                        <a:ea typeface="Times New Roman" panose="02020603050405020304" pitchFamily="18" charset="0"/>
                        <a:cs typeface="Nazanin" panose="00000400000000000000" pitchFamily="2" charset="-78"/>
                      </a:endParaRPr>
                    </a:p>
                    <a:p>
                      <a:pPr marL="0" marR="0" algn="just" rtl="1">
                        <a:lnSpc>
                          <a:spcPct val="100000"/>
                        </a:lnSpc>
                        <a:spcBef>
                          <a:spcPts val="0"/>
                        </a:spcBef>
                        <a:spcAft>
                          <a:spcPts val="1000"/>
                        </a:spcAft>
                      </a:pPr>
                      <a:r>
                        <a:rPr lang="fa-IR" sz="2000" dirty="0">
                          <a:effectLst/>
                          <a:latin typeface="Times New Roman" panose="02020603050405020304" pitchFamily="18" charset="0"/>
                          <a:ea typeface="Calibri" panose="020F0502020204030204" pitchFamily="34" charset="0"/>
                          <a:cs typeface="B Nazanin" panose="00000400000000000000" pitchFamily="2" charset="-78"/>
                        </a:rPr>
                        <a:t>دريچه بازدمي را چک کنيد.</a:t>
                      </a:r>
                      <a:endParaRPr lang="en-US" sz="2000" dirty="0">
                        <a:effectLst/>
                        <a:latin typeface="Times New Roman" panose="02020603050405020304" pitchFamily="18" charset="0"/>
                        <a:ea typeface="Times New Roman" panose="02020603050405020304" pitchFamily="18" charset="0"/>
                        <a:cs typeface="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cxnSp>
        <p:nvCxnSpPr>
          <p:cNvPr id="7" name="Straight Connector 6"/>
          <p:cNvCxnSpPr/>
          <p:nvPr/>
        </p:nvCxnSpPr>
        <p:spPr>
          <a:xfrm>
            <a:off x="2361063" y="902732"/>
            <a:ext cx="6400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6999349" y="228600"/>
            <a:ext cx="1659429" cy="707886"/>
          </a:xfrm>
          <a:prstGeom prst="rect">
            <a:avLst/>
          </a:prstGeom>
        </p:spPr>
        <p:txBody>
          <a:bodyPr wrap="none">
            <a:spAutoFit/>
          </a:bodyPr>
          <a:lstStyle/>
          <a:p>
            <a:pPr algn="r" rtl="1"/>
            <a:r>
              <a:rPr lang="fa-IR" sz="4000" dirty="0" smtClean="0">
                <a:cs typeface="B Nazanin" panose="00000400000000000000" pitchFamily="2" charset="-78"/>
              </a:rPr>
              <a:t>عیب یابی</a:t>
            </a:r>
            <a:endParaRPr lang="en-US" sz="4000" dirty="0">
              <a:cs typeface="B Nazanin" panose="00000400000000000000" pitchFamily="2" charset="-78"/>
            </a:endParaRPr>
          </a:p>
        </p:txBody>
      </p:sp>
    </p:spTree>
    <p:extLst>
      <p:ext uri="{BB962C8B-B14F-4D97-AF65-F5344CB8AC3E}">
        <p14:creationId xmlns:p14="http://schemas.microsoft.com/office/powerpoint/2010/main" val="4276164744"/>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043467832"/>
              </p:ext>
            </p:extLst>
          </p:nvPr>
        </p:nvGraphicFramePr>
        <p:xfrm>
          <a:off x="457198" y="1172273"/>
          <a:ext cx="8229602" cy="4491927"/>
        </p:xfrm>
        <a:graphic>
          <a:graphicData uri="http://schemas.openxmlformats.org/drawingml/2006/table">
            <a:tbl>
              <a:tblPr rtl="1">
                <a:tableStyleId>{5940675A-B579-460E-94D1-54222C63F5DA}</a:tableStyleId>
              </a:tblPr>
              <a:tblGrid>
                <a:gridCol w="1344770">
                  <a:extLst>
                    <a:ext uri="{9D8B030D-6E8A-4147-A177-3AD203B41FA5}">
                      <a16:colId xmlns:a16="http://schemas.microsoft.com/office/drawing/2014/main" val="20000"/>
                    </a:ext>
                  </a:extLst>
                </a:gridCol>
                <a:gridCol w="3442416">
                  <a:extLst>
                    <a:ext uri="{9D8B030D-6E8A-4147-A177-3AD203B41FA5}">
                      <a16:colId xmlns:a16="http://schemas.microsoft.com/office/drawing/2014/main" val="20001"/>
                    </a:ext>
                  </a:extLst>
                </a:gridCol>
                <a:gridCol w="3442416">
                  <a:extLst>
                    <a:ext uri="{9D8B030D-6E8A-4147-A177-3AD203B41FA5}">
                      <a16:colId xmlns:a16="http://schemas.microsoft.com/office/drawing/2014/main" val="20002"/>
                    </a:ext>
                  </a:extLst>
                </a:gridCol>
              </a:tblGrid>
              <a:tr h="533401">
                <a:tc>
                  <a:txBody>
                    <a:bodyPr/>
                    <a:lstStyle/>
                    <a:p>
                      <a:pPr marL="0" marR="0" indent="0" algn="ctr" defTabSz="914400" rtl="1" eaLnBrk="1" fontAlgn="auto" latinLnBrk="0" hangingPunct="1">
                        <a:lnSpc>
                          <a:spcPct val="115000"/>
                        </a:lnSpc>
                        <a:spcBef>
                          <a:spcPts val="0"/>
                        </a:spcBef>
                        <a:spcAft>
                          <a:spcPts val="1000"/>
                        </a:spcAft>
                        <a:buClrTx/>
                        <a:buSzTx/>
                        <a:buFontTx/>
                        <a:buNone/>
                        <a:tabLst/>
                        <a:defRPr/>
                      </a:pPr>
                      <a:r>
                        <a:rPr lang="fa-IR" sz="2400" b="1" dirty="0" smtClean="0">
                          <a:effectLst/>
                          <a:latin typeface="Times New Roman" panose="02020603050405020304" pitchFamily="18" charset="0"/>
                          <a:ea typeface="Calibri" panose="020F0502020204030204" pitchFamily="34" charset="0"/>
                          <a:cs typeface="B Nazanin" panose="00000400000000000000" pitchFamily="2" charset="-78"/>
                        </a:rPr>
                        <a:t>پيغام آلارم</a:t>
                      </a:r>
                      <a:endParaRPr lang="en-US" sz="2400" dirty="0" smtClean="0">
                        <a:effectLst/>
                        <a:latin typeface="Times New Roman" panose="02020603050405020304" pitchFamily="18" charset="0"/>
                        <a:ea typeface="Times New Roman" panose="02020603050405020304" pitchFamily="18" charset="0"/>
                        <a:cs typeface="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indent="0" algn="ctr" defTabSz="914400" rtl="1" eaLnBrk="1" fontAlgn="auto" latinLnBrk="0" hangingPunct="1">
                        <a:lnSpc>
                          <a:spcPct val="115000"/>
                        </a:lnSpc>
                        <a:spcBef>
                          <a:spcPts val="0"/>
                        </a:spcBef>
                        <a:spcAft>
                          <a:spcPts val="1000"/>
                        </a:spcAft>
                        <a:buClrTx/>
                        <a:buSzTx/>
                        <a:buFontTx/>
                        <a:buNone/>
                        <a:tabLst/>
                        <a:defRPr/>
                      </a:pPr>
                      <a:r>
                        <a:rPr lang="fa-IR" sz="2400" b="1" dirty="0" smtClean="0">
                          <a:effectLst/>
                          <a:latin typeface="Times New Roman" panose="02020603050405020304" pitchFamily="18" charset="0"/>
                          <a:ea typeface="Calibri" panose="020F0502020204030204" pitchFamily="34" charset="0"/>
                          <a:cs typeface="B Nazanin" panose="00000400000000000000" pitchFamily="2" charset="-78"/>
                        </a:rPr>
                        <a:t>دلايل ايجاد آلارم</a:t>
                      </a:r>
                      <a:endParaRPr lang="en-US" sz="2400" dirty="0" smtClean="0">
                        <a:effectLst/>
                        <a:latin typeface="Times New Roman" panose="02020603050405020304" pitchFamily="18" charset="0"/>
                        <a:ea typeface="Times New Roman" panose="02020603050405020304" pitchFamily="18" charset="0"/>
                        <a:cs typeface="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indent="0" algn="ctr" defTabSz="914400" rtl="1" eaLnBrk="1" fontAlgn="auto" latinLnBrk="0" hangingPunct="1">
                        <a:lnSpc>
                          <a:spcPct val="115000"/>
                        </a:lnSpc>
                        <a:spcBef>
                          <a:spcPts val="0"/>
                        </a:spcBef>
                        <a:spcAft>
                          <a:spcPts val="1000"/>
                        </a:spcAft>
                        <a:buClrTx/>
                        <a:buSzTx/>
                        <a:buFontTx/>
                        <a:buNone/>
                        <a:tabLst/>
                        <a:defRPr/>
                      </a:pPr>
                      <a:r>
                        <a:rPr lang="fa-IR" sz="2400" b="1" dirty="0" smtClean="0">
                          <a:effectLst/>
                          <a:latin typeface="Times New Roman" panose="02020603050405020304" pitchFamily="18" charset="0"/>
                          <a:ea typeface="Calibri" panose="020F0502020204030204" pitchFamily="34" charset="0"/>
                          <a:cs typeface="B Nazanin" panose="00000400000000000000" pitchFamily="2" charset="-78"/>
                        </a:rPr>
                        <a:t>اقدامات لازم</a:t>
                      </a:r>
                      <a:endParaRPr lang="en-US" sz="2400" dirty="0" smtClean="0">
                        <a:effectLst/>
                        <a:latin typeface="Times New Roman" panose="02020603050405020304" pitchFamily="18" charset="0"/>
                        <a:ea typeface="Times New Roman" panose="02020603050405020304" pitchFamily="18" charset="0"/>
                        <a:cs typeface="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0"/>
                  </a:ext>
                </a:extLst>
              </a:tr>
              <a:tr h="900366">
                <a:tc>
                  <a:txBody>
                    <a:bodyPr/>
                    <a:lstStyle/>
                    <a:p>
                      <a:pPr marL="0" marR="0" algn="ctr" rtl="1">
                        <a:lnSpc>
                          <a:spcPct val="115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B Nazanin" panose="00000400000000000000" pitchFamily="2" charset="-78"/>
                        </a:rPr>
                        <a:t>Invers Ratio</a:t>
                      </a:r>
                      <a:endParaRPr lang="en-US" sz="2400" b="1" dirty="0">
                        <a:effectLst/>
                        <a:latin typeface="Times New Roman" panose="02020603050405020304" pitchFamily="18" charset="0"/>
                        <a:ea typeface="Times New Roman" panose="02020603050405020304" pitchFamily="18" charset="0"/>
                        <a:cs typeface="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rtl="1">
                        <a:lnSpc>
                          <a:spcPct val="115000"/>
                        </a:lnSpc>
                        <a:spcBef>
                          <a:spcPts val="0"/>
                        </a:spcBef>
                        <a:spcAft>
                          <a:spcPts val="0"/>
                        </a:spcAft>
                      </a:pPr>
                      <a:r>
                        <a:rPr lang="fa-IR" sz="2000" dirty="0">
                          <a:effectLst/>
                          <a:latin typeface="Times New Roman" panose="02020603050405020304" pitchFamily="18" charset="0"/>
                          <a:ea typeface="Calibri" panose="020F0502020204030204" pitchFamily="34" charset="0"/>
                          <a:cs typeface="B Nazanin" panose="00000400000000000000" pitchFamily="2" charset="-78"/>
                        </a:rPr>
                        <a:t>زمان دم تنظیمی، از زمان بازدم بیشتر شده است.</a:t>
                      </a:r>
                      <a:endParaRPr lang="en-US" sz="2000" dirty="0">
                        <a:effectLst/>
                        <a:latin typeface="Times New Roman" panose="02020603050405020304" pitchFamily="18" charset="0"/>
                        <a:ea typeface="Times New Roman" panose="02020603050405020304" pitchFamily="18" charset="0"/>
                        <a:cs typeface="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rtl="1">
                        <a:lnSpc>
                          <a:spcPct val="115000"/>
                        </a:lnSpc>
                        <a:spcBef>
                          <a:spcPts val="0"/>
                        </a:spcBef>
                        <a:spcAft>
                          <a:spcPts val="0"/>
                        </a:spcAft>
                      </a:pPr>
                      <a:r>
                        <a:rPr lang="fa-IR" sz="2000" dirty="0">
                          <a:effectLst/>
                          <a:latin typeface="Times New Roman" panose="02020603050405020304" pitchFamily="18" charset="0"/>
                          <a:ea typeface="Calibri" panose="020F0502020204030204" pitchFamily="34" charset="0"/>
                          <a:cs typeface="B Nazanin" panose="00000400000000000000" pitchFamily="2" charset="-78"/>
                        </a:rPr>
                        <a:t>تنظیمات دستگاه را چک کنید.</a:t>
                      </a:r>
                      <a:endParaRPr lang="en-US" sz="2000" dirty="0">
                        <a:effectLst/>
                        <a:latin typeface="Times New Roman" panose="02020603050405020304" pitchFamily="18" charset="0"/>
                        <a:ea typeface="Times New Roman" panose="02020603050405020304" pitchFamily="18" charset="0"/>
                        <a:cs typeface="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004634">
                <a:tc>
                  <a:txBody>
                    <a:bodyPr/>
                    <a:lstStyle/>
                    <a:p>
                      <a:pPr marL="0" marR="0" algn="ctr" rtl="1">
                        <a:lnSpc>
                          <a:spcPct val="115000"/>
                        </a:lnSpc>
                        <a:spcBef>
                          <a:spcPts val="0"/>
                        </a:spcBef>
                        <a:spcAft>
                          <a:spcPts val="1000"/>
                        </a:spcAft>
                      </a:pPr>
                      <a:r>
                        <a:rPr lang="en-US" sz="1800" b="1" dirty="0">
                          <a:effectLst/>
                          <a:latin typeface="Times New Roman" panose="02020603050405020304" pitchFamily="18" charset="0"/>
                          <a:ea typeface="Calibri" panose="020F0502020204030204" pitchFamily="34" charset="0"/>
                          <a:cs typeface="B Nazanin" panose="00000400000000000000" pitchFamily="2" charset="-78"/>
                        </a:rPr>
                        <a:t>Low O2 Pressure</a:t>
                      </a:r>
                      <a:endParaRPr lang="en-US" sz="2400" b="1" dirty="0">
                        <a:effectLst/>
                        <a:latin typeface="Times New Roman" panose="02020603050405020304" pitchFamily="18" charset="0"/>
                        <a:ea typeface="Times New Roman" panose="02020603050405020304" pitchFamily="18" charset="0"/>
                        <a:cs typeface="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rtl="1">
                        <a:lnSpc>
                          <a:spcPct val="115000"/>
                        </a:lnSpc>
                        <a:spcBef>
                          <a:spcPts val="0"/>
                        </a:spcBef>
                        <a:spcAft>
                          <a:spcPts val="1000"/>
                        </a:spcAft>
                      </a:pPr>
                      <a:r>
                        <a:rPr lang="fa-IR" sz="2000" dirty="0">
                          <a:effectLst/>
                          <a:latin typeface="Times New Roman" panose="02020603050405020304" pitchFamily="18" charset="0"/>
                          <a:ea typeface="Calibri" panose="020F0502020204030204" pitchFamily="34" charset="0"/>
                          <a:cs typeface="B Nazanin" panose="00000400000000000000" pitchFamily="2" charset="-78"/>
                        </a:rPr>
                        <a:t>فشار ورودي اکسيژن، به دستگاه از مقداري مشخص پايين تر آمده است.</a:t>
                      </a:r>
                      <a:endParaRPr lang="en-US" sz="2000" dirty="0">
                        <a:effectLst/>
                        <a:latin typeface="Times New Roman" panose="02020603050405020304" pitchFamily="18" charset="0"/>
                        <a:ea typeface="Times New Roman" panose="02020603050405020304" pitchFamily="18" charset="0"/>
                        <a:cs typeface="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rtl="1">
                        <a:lnSpc>
                          <a:spcPct val="115000"/>
                        </a:lnSpc>
                        <a:spcBef>
                          <a:spcPts val="0"/>
                        </a:spcBef>
                        <a:spcAft>
                          <a:spcPts val="1000"/>
                        </a:spcAft>
                      </a:pPr>
                      <a:r>
                        <a:rPr lang="fa-IR" sz="2000" dirty="0">
                          <a:effectLst/>
                          <a:latin typeface="Times New Roman" panose="02020603050405020304" pitchFamily="18" charset="0"/>
                          <a:ea typeface="Calibri" panose="020F0502020204030204" pitchFamily="34" charset="0"/>
                          <a:cs typeface="B Nazanin" panose="00000400000000000000" pitchFamily="2" charset="-78"/>
                        </a:rPr>
                        <a:t>منبع اکسيژن را چک کنيد.</a:t>
                      </a:r>
                      <a:endParaRPr lang="en-US" sz="2000" dirty="0">
                        <a:effectLst/>
                        <a:latin typeface="Times New Roman" panose="02020603050405020304" pitchFamily="18" charset="0"/>
                        <a:ea typeface="Times New Roman" panose="02020603050405020304" pitchFamily="18" charset="0"/>
                        <a:cs typeface="Nazanin" panose="00000400000000000000" pitchFamily="2" charset="-78"/>
                      </a:endParaRPr>
                    </a:p>
                    <a:p>
                      <a:pPr marL="0" marR="0" algn="just" rtl="1">
                        <a:lnSpc>
                          <a:spcPct val="115000"/>
                        </a:lnSpc>
                        <a:spcBef>
                          <a:spcPts val="0"/>
                        </a:spcBef>
                        <a:spcAft>
                          <a:spcPts val="1000"/>
                        </a:spcAft>
                      </a:pPr>
                      <a:r>
                        <a:rPr lang="fa-IR" sz="2000" dirty="0">
                          <a:effectLst/>
                          <a:latin typeface="Times New Roman" panose="02020603050405020304" pitchFamily="18" charset="0"/>
                          <a:ea typeface="Calibri" panose="020F0502020204030204" pitchFamily="34" charset="0"/>
                          <a:cs typeface="B Nazanin" panose="00000400000000000000" pitchFamily="2" charset="-78"/>
                        </a:rPr>
                        <a:t>درصورت برطرف نشدن آلارم با واحد خدمات پس از فروش شرکت تماس بگيريد.</a:t>
                      </a:r>
                      <a:endParaRPr lang="en-US" sz="2000" dirty="0">
                        <a:effectLst/>
                        <a:latin typeface="Times New Roman" panose="02020603050405020304" pitchFamily="18" charset="0"/>
                        <a:ea typeface="Times New Roman" panose="02020603050405020304" pitchFamily="18" charset="0"/>
                        <a:cs typeface="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990600">
                <a:tc>
                  <a:txBody>
                    <a:bodyPr/>
                    <a:lstStyle/>
                    <a:p>
                      <a:pPr marL="0" marR="0" algn="ctr" rtl="1">
                        <a:lnSpc>
                          <a:spcPct val="115000"/>
                        </a:lnSpc>
                        <a:spcBef>
                          <a:spcPts val="0"/>
                        </a:spcBef>
                        <a:spcAft>
                          <a:spcPts val="1000"/>
                        </a:spcAft>
                      </a:pPr>
                      <a:r>
                        <a:rPr lang="en-US" sz="1800" b="1" dirty="0">
                          <a:effectLst/>
                          <a:latin typeface="Times New Roman" panose="02020603050405020304" pitchFamily="18" charset="0"/>
                          <a:ea typeface="Calibri" panose="020F0502020204030204" pitchFamily="34" charset="0"/>
                          <a:cs typeface="B Nazanin" panose="00000400000000000000" pitchFamily="2" charset="-78"/>
                        </a:rPr>
                        <a:t>High O2 Pressure</a:t>
                      </a:r>
                      <a:endParaRPr lang="en-US" sz="2400" b="1" dirty="0">
                        <a:effectLst/>
                        <a:latin typeface="Times New Roman" panose="02020603050405020304" pitchFamily="18" charset="0"/>
                        <a:ea typeface="Times New Roman" panose="02020603050405020304" pitchFamily="18" charset="0"/>
                        <a:cs typeface="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rtl="1">
                        <a:lnSpc>
                          <a:spcPct val="115000"/>
                        </a:lnSpc>
                        <a:spcBef>
                          <a:spcPts val="0"/>
                        </a:spcBef>
                        <a:spcAft>
                          <a:spcPts val="1000"/>
                        </a:spcAft>
                      </a:pPr>
                      <a:r>
                        <a:rPr lang="fa-IR" sz="2000">
                          <a:effectLst/>
                          <a:latin typeface="Times New Roman" panose="02020603050405020304" pitchFamily="18" charset="0"/>
                          <a:ea typeface="Calibri" panose="020F0502020204030204" pitchFamily="34" charset="0"/>
                          <a:cs typeface="B Nazanin" panose="00000400000000000000" pitchFamily="2" charset="-78"/>
                        </a:rPr>
                        <a:t>فشار ورودي اکسيژن، به دستگاه از مقداري مشخص فراتر رفته است.</a:t>
                      </a:r>
                      <a:endParaRPr lang="en-US" sz="2000">
                        <a:effectLst/>
                        <a:latin typeface="Times New Roman" panose="02020603050405020304" pitchFamily="18" charset="0"/>
                        <a:ea typeface="Times New Roman" panose="02020603050405020304" pitchFamily="18" charset="0"/>
                        <a:cs typeface="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rtl="1">
                        <a:lnSpc>
                          <a:spcPct val="115000"/>
                        </a:lnSpc>
                        <a:spcBef>
                          <a:spcPts val="0"/>
                        </a:spcBef>
                        <a:spcAft>
                          <a:spcPts val="1000"/>
                        </a:spcAft>
                      </a:pPr>
                      <a:r>
                        <a:rPr lang="fa-IR" sz="2000" dirty="0">
                          <a:effectLst/>
                          <a:latin typeface="Times New Roman" panose="02020603050405020304" pitchFamily="18" charset="0"/>
                          <a:ea typeface="Calibri" panose="020F0502020204030204" pitchFamily="34" charset="0"/>
                          <a:cs typeface="B Nazanin" panose="00000400000000000000" pitchFamily="2" charset="-78"/>
                        </a:rPr>
                        <a:t>منبع اکسيژن را چک کنيد.</a:t>
                      </a:r>
                      <a:endParaRPr lang="en-US" sz="2000" dirty="0">
                        <a:effectLst/>
                        <a:latin typeface="Times New Roman" panose="02020603050405020304" pitchFamily="18" charset="0"/>
                        <a:ea typeface="Times New Roman" panose="02020603050405020304" pitchFamily="18" charset="0"/>
                        <a:cs typeface="Nazanin" panose="00000400000000000000" pitchFamily="2" charset="-78"/>
                      </a:endParaRPr>
                    </a:p>
                    <a:p>
                      <a:pPr marL="0" marR="0" algn="just" rtl="1">
                        <a:lnSpc>
                          <a:spcPct val="115000"/>
                        </a:lnSpc>
                        <a:spcBef>
                          <a:spcPts val="0"/>
                        </a:spcBef>
                        <a:spcAft>
                          <a:spcPts val="1000"/>
                        </a:spcAft>
                      </a:pPr>
                      <a:r>
                        <a:rPr lang="fa-IR" sz="2000" dirty="0">
                          <a:effectLst/>
                          <a:latin typeface="Times New Roman" panose="02020603050405020304" pitchFamily="18" charset="0"/>
                          <a:ea typeface="Calibri" panose="020F0502020204030204" pitchFamily="34" charset="0"/>
                          <a:cs typeface="B Nazanin" panose="00000400000000000000" pitchFamily="2" charset="-78"/>
                        </a:rPr>
                        <a:t>درصورت برطرف نشدن آلارم با واحد خدمات پس از فروش شرکت تماس بگيريد.</a:t>
                      </a:r>
                      <a:endParaRPr lang="en-US" sz="2000" dirty="0">
                        <a:effectLst/>
                        <a:latin typeface="Times New Roman" panose="02020603050405020304" pitchFamily="18" charset="0"/>
                        <a:ea typeface="Times New Roman" panose="02020603050405020304" pitchFamily="18" charset="0"/>
                        <a:cs typeface="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cxnSp>
        <p:nvCxnSpPr>
          <p:cNvPr id="7" name="Straight Connector 6"/>
          <p:cNvCxnSpPr/>
          <p:nvPr/>
        </p:nvCxnSpPr>
        <p:spPr>
          <a:xfrm>
            <a:off x="2361063" y="902732"/>
            <a:ext cx="6400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6999349" y="228600"/>
            <a:ext cx="1659429" cy="707886"/>
          </a:xfrm>
          <a:prstGeom prst="rect">
            <a:avLst/>
          </a:prstGeom>
        </p:spPr>
        <p:txBody>
          <a:bodyPr wrap="none">
            <a:spAutoFit/>
          </a:bodyPr>
          <a:lstStyle/>
          <a:p>
            <a:pPr algn="r" rtl="1"/>
            <a:r>
              <a:rPr lang="fa-IR" sz="4000" dirty="0" smtClean="0">
                <a:cs typeface="B Nazanin" panose="00000400000000000000" pitchFamily="2" charset="-78"/>
              </a:rPr>
              <a:t>عیب یابی</a:t>
            </a:r>
            <a:endParaRPr lang="en-US" sz="4000" dirty="0">
              <a:cs typeface="B Nazanin" panose="00000400000000000000" pitchFamily="2" charset="-78"/>
            </a:endParaRPr>
          </a:p>
        </p:txBody>
      </p:sp>
    </p:spTree>
    <p:extLst>
      <p:ext uri="{BB962C8B-B14F-4D97-AF65-F5344CB8AC3E}">
        <p14:creationId xmlns:p14="http://schemas.microsoft.com/office/powerpoint/2010/main" val="19037241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066800"/>
            <a:ext cx="8229600" cy="5562600"/>
          </a:xfrm>
        </p:spPr>
        <p:txBody>
          <a:bodyPr>
            <a:normAutofit fontScale="92500" lnSpcReduction="20000"/>
          </a:bodyPr>
          <a:lstStyle/>
          <a:p>
            <a:pPr algn="r" rtl="1">
              <a:lnSpc>
                <a:spcPct val="150000"/>
              </a:lnSpc>
              <a:buFont typeface="Wingdings" pitchFamily="2" charset="2"/>
              <a:buChar char="Ø"/>
            </a:pPr>
            <a:r>
              <a:rPr lang="fa-IR" sz="3900" b="1" dirty="0" smtClean="0">
                <a:cs typeface="B Nazanin" panose="00000400000000000000" pitchFamily="2" charset="-78"/>
              </a:rPr>
              <a:t>کلید </a:t>
            </a:r>
            <a:r>
              <a:rPr lang="en-US" sz="3000" b="1" dirty="0">
                <a:latin typeface="Times New Roman" panose="02020603050405020304" pitchFamily="18" charset="0"/>
                <a:cs typeface="Times New Roman" panose="02020603050405020304" pitchFamily="18" charset="0"/>
              </a:rPr>
              <a:t>100% O</a:t>
            </a:r>
            <a:r>
              <a:rPr lang="en-US" sz="3000" b="1" baseline="-25000" dirty="0">
                <a:latin typeface="Times New Roman" panose="02020603050405020304" pitchFamily="18" charset="0"/>
                <a:cs typeface="Times New Roman" panose="02020603050405020304" pitchFamily="18" charset="0"/>
              </a:rPr>
              <a:t>2 </a:t>
            </a:r>
            <a:endParaRPr lang="fa-IR" sz="3200" b="1" baseline="-25000" dirty="0" smtClean="0">
              <a:latin typeface="Times New Roman" panose="02020603050405020304" pitchFamily="18" charset="0"/>
              <a:cs typeface="Times New Roman" panose="02020603050405020304" pitchFamily="18" charset="0"/>
            </a:endParaRPr>
          </a:p>
          <a:p>
            <a:pPr algn="r" rtl="1">
              <a:lnSpc>
                <a:spcPct val="150000"/>
              </a:lnSpc>
            </a:pPr>
            <a:r>
              <a:rPr lang="fa-IR" sz="2800" dirty="0" smtClean="0">
                <a:cs typeface="B Nazanin" panose="00000400000000000000" pitchFamily="2" charset="-78"/>
              </a:rPr>
              <a:t>اعمال</a:t>
            </a:r>
            <a:r>
              <a:rPr lang="fa-IR" sz="2800" b="1" baseline="-25000" dirty="0" smtClean="0">
                <a:latin typeface="Times New Roman" panose="02020603050405020304" pitchFamily="18" charset="0"/>
                <a:cs typeface="Times New Roman" panose="02020603050405020304" pitchFamily="18" charset="0"/>
              </a:rPr>
              <a:t> </a:t>
            </a:r>
            <a:r>
              <a:rPr lang="fa-IR" sz="2800" dirty="0">
                <a:cs typeface="B Nazanin" panose="00000400000000000000" pitchFamily="2" charset="-78"/>
              </a:rPr>
              <a:t>الگوي تنفسي جاري </a:t>
            </a:r>
            <a:r>
              <a:rPr lang="fa-IR" sz="2800" dirty="0" smtClean="0">
                <a:cs typeface="B Nazanin" panose="00000400000000000000" pitchFamily="2" charset="-78"/>
              </a:rPr>
              <a:t>با </a:t>
            </a:r>
            <a:r>
              <a:rPr lang="fa-IR" sz="2800" dirty="0">
                <a:cs typeface="B Nazanin" panose="00000400000000000000" pitchFamily="2" charset="-78"/>
              </a:rPr>
              <a:t>اکسيژن </a:t>
            </a:r>
            <a:r>
              <a:rPr lang="en-US" dirty="0">
                <a:latin typeface="Times New Roman" panose="02020603050405020304" pitchFamily="18" charset="0"/>
                <a:cs typeface="B Nazanin" panose="00000400000000000000" pitchFamily="2" charset="-78"/>
              </a:rPr>
              <a:t>100%</a:t>
            </a:r>
            <a:r>
              <a:rPr lang="fa-IR" sz="2800" dirty="0">
                <a:latin typeface="Times New Roman" panose="02020603050405020304" pitchFamily="18" charset="0"/>
                <a:cs typeface="Times New Roman" panose="02020603050405020304" pitchFamily="18" charset="0"/>
              </a:rPr>
              <a:t> </a:t>
            </a:r>
            <a:r>
              <a:rPr lang="fa-IR" sz="2800" dirty="0">
                <a:cs typeface="B Nazanin" panose="00000400000000000000" pitchFamily="2" charset="-78"/>
              </a:rPr>
              <a:t>به مدت تقريبي 2</a:t>
            </a:r>
            <a:r>
              <a:rPr lang="fa-IR" sz="2800" dirty="0" smtClean="0">
                <a:latin typeface="Times New Roman" panose="02020603050405020304" pitchFamily="18" charset="0"/>
                <a:cs typeface="Times New Roman" panose="02020603050405020304" pitchFamily="18" charset="0"/>
              </a:rPr>
              <a:t> </a:t>
            </a:r>
            <a:r>
              <a:rPr lang="fa-IR" sz="2800" dirty="0">
                <a:cs typeface="B Nazanin" panose="00000400000000000000" pitchFamily="2" charset="-78"/>
              </a:rPr>
              <a:t>دقیقه</a:t>
            </a:r>
            <a:r>
              <a:rPr lang="fa-IR" sz="2800" dirty="0" smtClean="0">
                <a:latin typeface="Times New Roman" panose="02020603050405020304" pitchFamily="18" charset="0"/>
                <a:cs typeface="B Nazanin" panose="00000400000000000000" pitchFamily="2" charset="-78"/>
              </a:rPr>
              <a:t>،</a:t>
            </a:r>
            <a:r>
              <a:rPr lang="fa-IR" sz="2800" dirty="0" smtClean="0">
                <a:latin typeface="Times New Roman" panose="02020603050405020304" pitchFamily="18" charset="0"/>
                <a:cs typeface="Times New Roman" panose="02020603050405020304" pitchFamily="18" charset="0"/>
              </a:rPr>
              <a:t> </a:t>
            </a:r>
            <a:r>
              <a:rPr lang="fa-IR" sz="2800" dirty="0">
                <a:cs typeface="B Nazanin" panose="00000400000000000000" pitchFamily="2" charset="-78"/>
              </a:rPr>
              <a:t>در صورت وجود منبع اکسيژن </a:t>
            </a:r>
            <a:r>
              <a:rPr lang="fa-IR" sz="2800" dirty="0" smtClean="0">
                <a:cs typeface="B Nazanin" panose="00000400000000000000" pitchFamily="2" charset="-78"/>
              </a:rPr>
              <a:t>(با فشار بالاتر </a:t>
            </a:r>
            <a:r>
              <a:rPr lang="fa-IR" sz="2800" dirty="0">
                <a:cs typeface="B Nazanin" panose="00000400000000000000" pitchFamily="2" charset="-78"/>
              </a:rPr>
              <a:t>از 1.2 </a:t>
            </a:r>
            <a:r>
              <a:rPr lang="fa-IR" sz="2800" dirty="0" smtClean="0">
                <a:cs typeface="B Nazanin" panose="00000400000000000000" pitchFamily="2" charset="-78"/>
              </a:rPr>
              <a:t>بار پس از رگولاتور) </a:t>
            </a:r>
            <a:endParaRPr lang="en-US" sz="2800" b="1" baseline="-25000" dirty="0" smtClean="0">
              <a:latin typeface="Times New Roman" panose="02020603050405020304" pitchFamily="18" charset="0"/>
              <a:cs typeface="Times New Roman" panose="02020603050405020304" pitchFamily="18" charset="0"/>
            </a:endParaRPr>
          </a:p>
          <a:p>
            <a:pPr algn="r" rtl="1">
              <a:lnSpc>
                <a:spcPct val="150000"/>
              </a:lnSpc>
            </a:pPr>
            <a:r>
              <a:rPr lang="fa-IR" sz="2800" dirty="0" smtClean="0">
                <a:cs typeface="B Nazanin" panose="00000400000000000000" pitchFamily="2" charset="-78"/>
              </a:rPr>
              <a:t>نمايش </a:t>
            </a:r>
            <a:r>
              <a:rPr lang="fa-IR" sz="2800" dirty="0">
                <a:cs typeface="B Nazanin" panose="00000400000000000000" pitchFamily="2" charset="-78"/>
              </a:rPr>
              <a:t>پيغام </a:t>
            </a:r>
            <a:r>
              <a:rPr lang="en-US" dirty="0">
                <a:latin typeface="Times New Roman" panose="02020603050405020304" pitchFamily="18" charset="0"/>
                <a:cs typeface="Times New Roman" panose="02020603050405020304" pitchFamily="18" charset="0"/>
              </a:rPr>
              <a:t>100%</a:t>
            </a:r>
            <a:r>
              <a:rPr lang="en-US" sz="280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O</a:t>
            </a:r>
            <a:r>
              <a:rPr lang="en-US" baseline="-25000" dirty="0">
                <a:latin typeface="Times New Roman" panose="02020603050405020304" pitchFamily="18" charset="0"/>
                <a:cs typeface="Times New Roman" panose="02020603050405020304" pitchFamily="18" charset="0"/>
              </a:rPr>
              <a:t>2</a:t>
            </a:r>
            <a:r>
              <a:rPr lang="en-US" sz="2800" baseline="-25000" dirty="0">
                <a:latin typeface="Times New Roman" panose="02020603050405020304" pitchFamily="18" charset="0"/>
                <a:cs typeface="Times New Roman" panose="02020603050405020304" pitchFamily="18" charset="0"/>
              </a:rPr>
              <a:t> </a:t>
            </a:r>
            <a:r>
              <a:rPr lang="fa-IR" sz="2800" baseline="-25000" dirty="0">
                <a:latin typeface="Times New Roman" panose="02020603050405020304" pitchFamily="18" charset="0"/>
                <a:cs typeface="Times New Roman" panose="02020603050405020304" pitchFamily="18" charset="0"/>
              </a:rPr>
              <a:t> </a:t>
            </a:r>
            <a:r>
              <a:rPr lang="fa-IR" sz="2800" dirty="0">
                <a:cs typeface="B Nazanin" panose="00000400000000000000" pitchFamily="2" charset="-78"/>
              </a:rPr>
              <a:t>بر روي صفحه</a:t>
            </a:r>
          </a:p>
          <a:p>
            <a:pPr algn="r" rtl="1">
              <a:lnSpc>
                <a:spcPct val="150000"/>
              </a:lnSpc>
            </a:pPr>
            <a:r>
              <a:rPr lang="fa-IR" sz="2800" dirty="0">
                <a:cs typeface="B Nazanin" panose="00000400000000000000" pitchFamily="2" charset="-78"/>
              </a:rPr>
              <a:t>عدم خروج از </a:t>
            </a:r>
            <a:r>
              <a:rPr lang="fa-IR" sz="2800" dirty="0" smtClean="0">
                <a:cs typeface="B Nazanin" panose="00000400000000000000" pitchFamily="2" charset="-78"/>
              </a:rPr>
              <a:t>مانور </a:t>
            </a:r>
            <a:r>
              <a:rPr lang="en-US" dirty="0" smtClean="0">
                <a:latin typeface="Times New Roman" panose="02020603050405020304" pitchFamily="18" charset="0"/>
                <a:cs typeface="Times New Roman" panose="02020603050405020304" pitchFamily="18" charset="0"/>
              </a:rPr>
              <a:t>O</a:t>
            </a:r>
            <a:r>
              <a:rPr lang="en-US" baseline="-25000" dirty="0" smtClean="0">
                <a:latin typeface="Times New Roman" panose="02020603050405020304" pitchFamily="18" charset="0"/>
                <a:cs typeface="Times New Roman" panose="02020603050405020304" pitchFamily="18" charset="0"/>
              </a:rPr>
              <a:t>2</a:t>
            </a:r>
            <a:r>
              <a:rPr lang="fa-IR" sz="2800" dirty="0" smtClean="0">
                <a:cs typeface="B Nazanin" panose="00000400000000000000" pitchFamily="2" charset="-78"/>
              </a:rPr>
              <a:t> </a:t>
            </a:r>
            <a:r>
              <a:rPr lang="en-US" dirty="0">
                <a:latin typeface="Times New Roman" panose="02020603050405020304" pitchFamily="18" charset="0"/>
                <a:cs typeface="Times New Roman" panose="02020603050405020304" pitchFamily="18" charset="0"/>
              </a:rPr>
              <a:t>100%</a:t>
            </a:r>
            <a:r>
              <a:rPr lang="en-US" sz="2800" dirty="0">
                <a:cs typeface="B Nazanin" panose="00000400000000000000" pitchFamily="2" charset="-78"/>
              </a:rPr>
              <a:t> </a:t>
            </a:r>
            <a:r>
              <a:rPr lang="fa-IR" sz="2800" dirty="0">
                <a:cs typeface="B Nazanin" panose="00000400000000000000" pitchFamily="2" charset="-78"/>
              </a:rPr>
              <a:t> در صورت تغییر مد، پارامترهای </a:t>
            </a:r>
            <a:r>
              <a:rPr lang="en-US" dirty="0" smtClean="0">
                <a:latin typeface="Times New Roman" panose="02020603050405020304" pitchFamily="18" charset="0"/>
                <a:cs typeface="Times New Roman" panose="02020603050405020304" pitchFamily="18" charset="0"/>
              </a:rPr>
              <a:t>Setting</a:t>
            </a:r>
            <a:r>
              <a:rPr lang="fa-IR" sz="2800" dirty="0" smtClean="0">
                <a:cs typeface="B Nazanin" panose="00000400000000000000" pitchFamily="2" charset="-78"/>
              </a:rPr>
              <a:t> و سایر مانورهای تنفسی</a:t>
            </a:r>
          </a:p>
          <a:p>
            <a:pPr marL="0" indent="0" algn="r" rtl="1">
              <a:lnSpc>
                <a:spcPct val="150000"/>
              </a:lnSpc>
              <a:buNone/>
            </a:pPr>
            <a:endParaRPr lang="en-US" sz="1100" dirty="0" smtClean="0">
              <a:cs typeface="B Nazanin" panose="00000400000000000000" pitchFamily="2" charset="-78"/>
            </a:endParaRPr>
          </a:p>
          <a:p>
            <a:pPr algn="r" rtl="1">
              <a:lnSpc>
                <a:spcPct val="160000"/>
              </a:lnSpc>
              <a:buFont typeface="Wingdings" pitchFamily="2" charset="2"/>
              <a:buChar char="Ø"/>
            </a:pPr>
            <a:r>
              <a:rPr lang="fa-IR" sz="3900" b="1" dirty="0">
                <a:cs typeface="B Nazanin" panose="00000400000000000000" pitchFamily="2" charset="-78"/>
              </a:rPr>
              <a:t>کلید</a:t>
            </a:r>
            <a:r>
              <a:rPr lang="fa-IR" sz="3200" b="1" dirty="0">
                <a:cs typeface="B Nazanin" panose="00000400000000000000" pitchFamily="2" charset="-78"/>
              </a:rPr>
              <a:t> </a:t>
            </a:r>
            <a:r>
              <a:rPr lang="en-US" sz="3000" b="1" dirty="0" smtClean="0">
                <a:cs typeface="B Nazanin" panose="00000400000000000000" pitchFamily="2" charset="-78"/>
              </a:rPr>
              <a:t>Home</a:t>
            </a:r>
          </a:p>
          <a:p>
            <a:pPr algn="r" rtl="1">
              <a:lnSpc>
                <a:spcPct val="160000"/>
              </a:lnSpc>
            </a:pPr>
            <a:r>
              <a:rPr lang="fa-IR" sz="2800" dirty="0">
                <a:cs typeface="B Nazanin" panose="00000400000000000000" pitchFamily="2" charset="-78"/>
              </a:rPr>
              <a:t>بازگشت به منوی قبلی</a:t>
            </a:r>
          </a:p>
          <a:p>
            <a:pPr marL="0" indent="0" algn="r" rtl="1">
              <a:lnSpc>
                <a:spcPct val="150000"/>
              </a:lnSpc>
              <a:buNone/>
            </a:pPr>
            <a:endParaRPr lang="en-US" sz="2800" dirty="0">
              <a:cs typeface="B Nazanin" panose="00000400000000000000" pitchFamily="2" charset="-78"/>
            </a:endParaRPr>
          </a:p>
        </p:txBody>
      </p:sp>
      <p:cxnSp>
        <p:nvCxnSpPr>
          <p:cNvPr id="6" name="Straight Connector 5"/>
          <p:cNvCxnSpPr/>
          <p:nvPr/>
        </p:nvCxnSpPr>
        <p:spPr>
          <a:xfrm>
            <a:off x="2361063" y="902732"/>
            <a:ext cx="6400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5772193" y="228600"/>
            <a:ext cx="2786340" cy="707886"/>
          </a:xfrm>
          <a:prstGeom prst="rect">
            <a:avLst/>
          </a:prstGeom>
        </p:spPr>
        <p:txBody>
          <a:bodyPr wrap="none">
            <a:spAutoFit/>
          </a:bodyPr>
          <a:lstStyle/>
          <a:p>
            <a:pPr algn="r" rtl="1"/>
            <a:r>
              <a:rPr lang="fa-IR" sz="4000" dirty="0" smtClean="0">
                <a:cs typeface="B Nazanin" panose="00000400000000000000" pitchFamily="2" charset="-78"/>
              </a:rPr>
              <a:t>کلیدهای دستگاه</a:t>
            </a:r>
            <a:endParaRPr lang="fa-IR" sz="4000" dirty="0">
              <a:cs typeface="B Nazanin" panose="00000400000000000000" pitchFamily="2" charset="-78"/>
            </a:endParaRPr>
          </a:p>
        </p:txBody>
      </p:sp>
    </p:spTree>
    <p:extLst>
      <p:ext uri="{BB962C8B-B14F-4D97-AF65-F5344CB8AC3E}">
        <p14:creationId xmlns:p14="http://schemas.microsoft.com/office/powerpoint/2010/main" val="524010763"/>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624656322"/>
              </p:ext>
            </p:extLst>
          </p:nvPr>
        </p:nvGraphicFramePr>
        <p:xfrm>
          <a:off x="457198" y="980728"/>
          <a:ext cx="8229602" cy="5745246"/>
        </p:xfrm>
        <a:graphic>
          <a:graphicData uri="http://schemas.openxmlformats.org/drawingml/2006/table">
            <a:tbl>
              <a:tblPr rtl="1">
                <a:tableStyleId>{5940675A-B579-460E-94D1-54222C63F5DA}</a:tableStyleId>
              </a:tblPr>
              <a:tblGrid>
                <a:gridCol w="1423116">
                  <a:extLst>
                    <a:ext uri="{9D8B030D-6E8A-4147-A177-3AD203B41FA5}">
                      <a16:colId xmlns:a16="http://schemas.microsoft.com/office/drawing/2014/main" val="20000"/>
                    </a:ext>
                  </a:extLst>
                </a:gridCol>
                <a:gridCol w="3364070">
                  <a:extLst>
                    <a:ext uri="{9D8B030D-6E8A-4147-A177-3AD203B41FA5}">
                      <a16:colId xmlns:a16="http://schemas.microsoft.com/office/drawing/2014/main" val="20001"/>
                    </a:ext>
                  </a:extLst>
                </a:gridCol>
                <a:gridCol w="3442416">
                  <a:extLst>
                    <a:ext uri="{9D8B030D-6E8A-4147-A177-3AD203B41FA5}">
                      <a16:colId xmlns:a16="http://schemas.microsoft.com/office/drawing/2014/main" val="20002"/>
                    </a:ext>
                  </a:extLst>
                </a:gridCol>
              </a:tblGrid>
              <a:tr h="555202">
                <a:tc>
                  <a:txBody>
                    <a:bodyPr/>
                    <a:lstStyle/>
                    <a:p>
                      <a:pPr marL="0" marR="0" indent="0" algn="ctr" defTabSz="914400" rtl="1" eaLnBrk="1" fontAlgn="auto" latinLnBrk="0" hangingPunct="1">
                        <a:lnSpc>
                          <a:spcPct val="115000"/>
                        </a:lnSpc>
                        <a:spcBef>
                          <a:spcPts val="0"/>
                        </a:spcBef>
                        <a:spcAft>
                          <a:spcPts val="1000"/>
                        </a:spcAft>
                        <a:buClrTx/>
                        <a:buSzTx/>
                        <a:buFontTx/>
                        <a:buNone/>
                        <a:tabLst/>
                        <a:defRPr/>
                      </a:pPr>
                      <a:r>
                        <a:rPr lang="fa-IR" sz="2400" b="1" dirty="0" smtClean="0">
                          <a:effectLst/>
                          <a:latin typeface="Times New Roman" panose="02020603050405020304" pitchFamily="18" charset="0"/>
                          <a:ea typeface="Calibri" panose="020F0502020204030204" pitchFamily="34" charset="0"/>
                          <a:cs typeface="B Nazanin" panose="00000400000000000000" pitchFamily="2" charset="-78"/>
                        </a:rPr>
                        <a:t>پيغام آلارم</a:t>
                      </a:r>
                      <a:endParaRPr lang="en-US" sz="2400" dirty="0" smtClean="0">
                        <a:effectLst/>
                        <a:latin typeface="Times New Roman" panose="02020603050405020304" pitchFamily="18" charset="0"/>
                        <a:ea typeface="Times New Roman" panose="02020603050405020304" pitchFamily="18" charset="0"/>
                        <a:cs typeface="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indent="0" algn="ctr" defTabSz="914400" rtl="1" eaLnBrk="1" fontAlgn="auto" latinLnBrk="0" hangingPunct="1">
                        <a:lnSpc>
                          <a:spcPct val="115000"/>
                        </a:lnSpc>
                        <a:spcBef>
                          <a:spcPts val="0"/>
                        </a:spcBef>
                        <a:spcAft>
                          <a:spcPts val="1000"/>
                        </a:spcAft>
                        <a:buClrTx/>
                        <a:buSzTx/>
                        <a:buFontTx/>
                        <a:buNone/>
                        <a:tabLst/>
                        <a:defRPr/>
                      </a:pPr>
                      <a:r>
                        <a:rPr lang="fa-IR" sz="2400" b="1" dirty="0" smtClean="0">
                          <a:effectLst/>
                          <a:latin typeface="Times New Roman" panose="02020603050405020304" pitchFamily="18" charset="0"/>
                          <a:ea typeface="Calibri" panose="020F0502020204030204" pitchFamily="34" charset="0"/>
                          <a:cs typeface="B Nazanin" panose="00000400000000000000" pitchFamily="2" charset="-78"/>
                        </a:rPr>
                        <a:t>دلايل ايجاد آلارم</a:t>
                      </a:r>
                      <a:endParaRPr lang="en-US" sz="2400" dirty="0" smtClean="0">
                        <a:effectLst/>
                        <a:latin typeface="Times New Roman" panose="02020603050405020304" pitchFamily="18" charset="0"/>
                        <a:ea typeface="Times New Roman" panose="02020603050405020304" pitchFamily="18" charset="0"/>
                        <a:cs typeface="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indent="0" algn="ctr" defTabSz="914400" rtl="1" eaLnBrk="1" fontAlgn="auto" latinLnBrk="0" hangingPunct="1">
                        <a:lnSpc>
                          <a:spcPct val="115000"/>
                        </a:lnSpc>
                        <a:spcBef>
                          <a:spcPts val="0"/>
                        </a:spcBef>
                        <a:spcAft>
                          <a:spcPts val="1000"/>
                        </a:spcAft>
                        <a:buClrTx/>
                        <a:buSzTx/>
                        <a:buFontTx/>
                        <a:buNone/>
                        <a:tabLst/>
                        <a:defRPr/>
                      </a:pPr>
                      <a:r>
                        <a:rPr lang="fa-IR" sz="2400" b="1" dirty="0" smtClean="0">
                          <a:effectLst/>
                          <a:latin typeface="Times New Roman" panose="02020603050405020304" pitchFamily="18" charset="0"/>
                          <a:ea typeface="Calibri" panose="020F0502020204030204" pitchFamily="34" charset="0"/>
                          <a:cs typeface="B Nazanin" panose="00000400000000000000" pitchFamily="2" charset="-78"/>
                        </a:rPr>
                        <a:t>اقدامات لازم</a:t>
                      </a:r>
                      <a:endParaRPr lang="en-US" sz="2400" dirty="0" smtClean="0">
                        <a:effectLst/>
                        <a:latin typeface="Times New Roman" panose="02020603050405020304" pitchFamily="18" charset="0"/>
                        <a:ea typeface="Times New Roman" panose="02020603050405020304" pitchFamily="18" charset="0"/>
                        <a:cs typeface="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0"/>
                  </a:ext>
                </a:extLst>
              </a:tr>
              <a:tr h="1401222">
                <a:tc>
                  <a:txBody>
                    <a:bodyPr/>
                    <a:lstStyle/>
                    <a:p>
                      <a:pPr marL="0" marR="0" algn="ctr" rtl="1">
                        <a:lnSpc>
                          <a:spcPct val="115000"/>
                        </a:lnSpc>
                        <a:spcBef>
                          <a:spcPts val="0"/>
                        </a:spcBef>
                        <a:spcAft>
                          <a:spcPts val="1000"/>
                        </a:spcAft>
                      </a:pPr>
                      <a:r>
                        <a:rPr lang="en-US" sz="1800" b="1" dirty="0">
                          <a:effectLst/>
                          <a:latin typeface="Times New Roman" panose="02020603050405020304" pitchFamily="18" charset="0"/>
                          <a:ea typeface="Calibri" panose="020F0502020204030204" pitchFamily="34" charset="0"/>
                          <a:cs typeface="B Nazanin" panose="00000400000000000000" pitchFamily="2" charset="-78"/>
                        </a:rPr>
                        <a:t>High Air Pressure</a:t>
                      </a:r>
                      <a:endParaRPr lang="en-US" sz="2400" b="1" dirty="0">
                        <a:effectLst/>
                        <a:latin typeface="Times New Roman" panose="02020603050405020304" pitchFamily="18" charset="0"/>
                        <a:ea typeface="Times New Roman" panose="02020603050405020304" pitchFamily="18" charset="0"/>
                        <a:cs typeface="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rtl="1">
                        <a:lnSpc>
                          <a:spcPct val="100000"/>
                        </a:lnSpc>
                        <a:spcBef>
                          <a:spcPts val="0"/>
                        </a:spcBef>
                        <a:spcAft>
                          <a:spcPts val="1000"/>
                        </a:spcAft>
                      </a:pPr>
                      <a:r>
                        <a:rPr lang="fa-IR" sz="2000" dirty="0">
                          <a:effectLst/>
                          <a:latin typeface="Times New Roman" panose="02020603050405020304" pitchFamily="18" charset="0"/>
                          <a:ea typeface="Calibri" panose="020F0502020204030204" pitchFamily="34" charset="0"/>
                          <a:cs typeface="B Nazanin" panose="00000400000000000000" pitchFamily="2" charset="-78"/>
                        </a:rPr>
                        <a:t>فشار ورودي هوا، به دستگاه از مقداري مشخص فراتر رفته است.</a:t>
                      </a:r>
                      <a:endParaRPr lang="en-US" sz="2000" dirty="0">
                        <a:effectLst/>
                        <a:latin typeface="Times New Roman" panose="02020603050405020304" pitchFamily="18" charset="0"/>
                        <a:ea typeface="Times New Roman" panose="02020603050405020304" pitchFamily="18" charset="0"/>
                        <a:cs typeface="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rtl="1">
                        <a:lnSpc>
                          <a:spcPct val="100000"/>
                        </a:lnSpc>
                        <a:spcBef>
                          <a:spcPts val="0"/>
                        </a:spcBef>
                        <a:spcAft>
                          <a:spcPts val="1000"/>
                        </a:spcAft>
                      </a:pPr>
                      <a:r>
                        <a:rPr lang="fa-IR" sz="2000" dirty="0">
                          <a:effectLst/>
                          <a:latin typeface="Times New Roman" panose="02020603050405020304" pitchFamily="18" charset="0"/>
                          <a:ea typeface="Calibri" panose="020F0502020204030204" pitchFamily="34" charset="0"/>
                          <a:cs typeface="B Nazanin" panose="00000400000000000000" pitchFamily="2" charset="-78"/>
                        </a:rPr>
                        <a:t>منبع هوا را چک کنيد.</a:t>
                      </a:r>
                      <a:endParaRPr lang="en-US" sz="2000" dirty="0">
                        <a:effectLst/>
                        <a:latin typeface="Times New Roman" panose="02020603050405020304" pitchFamily="18" charset="0"/>
                        <a:ea typeface="Times New Roman" panose="02020603050405020304" pitchFamily="18" charset="0"/>
                        <a:cs typeface="Nazanin" panose="00000400000000000000" pitchFamily="2" charset="-78"/>
                      </a:endParaRPr>
                    </a:p>
                    <a:p>
                      <a:pPr marL="0" marR="0" algn="just" rtl="1">
                        <a:lnSpc>
                          <a:spcPct val="100000"/>
                        </a:lnSpc>
                        <a:spcBef>
                          <a:spcPts val="0"/>
                        </a:spcBef>
                        <a:spcAft>
                          <a:spcPts val="1000"/>
                        </a:spcAft>
                      </a:pPr>
                      <a:r>
                        <a:rPr lang="fa-IR" sz="2000" dirty="0">
                          <a:effectLst/>
                          <a:latin typeface="Times New Roman" panose="02020603050405020304" pitchFamily="18" charset="0"/>
                          <a:ea typeface="Calibri" panose="020F0502020204030204" pitchFamily="34" charset="0"/>
                          <a:cs typeface="B Nazanin" panose="00000400000000000000" pitchFamily="2" charset="-78"/>
                        </a:rPr>
                        <a:t>درصورت برطرف نشدن آلارم با واحد خدمات پس از فروش شرکت تماس بگيريد.</a:t>
                      </a:r>
                      <a:endParaRPr lang="en-US" sz="2000" dirty="0">
                        <a:effectLst/>
                        <a:latin typeface="Times New Roman" panose="02020603050405020304" pitchFamily="18" charset="0"/>
                        <a:ea typeface="Times New Roman" panose="02020603050405020304" pitchFamily="18" charset="0"/>
                        <a:cs typeface="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401222">
                <a:tc>
                  <a:txBody>
                    <a:bodyPr/>
                    <a:lstStyle/>
                    <a:p>
                      <a:pPr marL="0" marR="0" algn="ctr" rtl="1">
                        <a:lnSpc>
                          <a:spcPct val="115000"/>
                        </a:lnSpc>
                        <a:spcBef>
                          <a:spcPts val="0"/>
                        </a:spcBef>
                        <a:spcAft>
                          <a:spcPts val="1000"/>
                        </a:spcAft>
                      </a:pPr>
                      <a:r>
                        <a:rPr lang="en-US" sz="1800" b="1" dirty="0">
                          <a:effectLst/>
                          <a:latin typeface="Times New Roman" panose="02020603050405020304" pitchFamily="18" charset="0"/>
                          <a:ea typeface="Calibri" panose="020F0502020204030204" pitchFamily="34" charset="0"/>
                          <a:cs typeface="B Nazanin" panose="00000400000000000000" pitchFamily="2" charset="-78"/>
                        </a:rPr>
                        <a:t>Low Air Pressure</a:t>
                      </a:r>
                      <a:endParaRPr lang="en-US" sz="2400" b="1" dirty="0">
                        <a:effectLst/>
                        <a:latin typeface="Times New Roman" panose="02020603050405020304" pitchFamily="18" charset="0"/>
                        <a:ea typeface="Times New Roman" panose="02020603050405020304" pitchFamily="18" charset="0"/>
                        <a:cs typeface="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rtl="1">
                        <a:lnSpc>
                          <a:spcPct val="100000"/>
                        </a:lnSpc>
                        <a:spcBef>
                          <a:spcPts val="0"/>
                        </a:spcBef>
                        <a:spcAft>
                          <a:spcPts val="1000"/>
                        </a:spcAft>
                      </a:pPr>
                      <a:r>
                        <a:rPr lang="fa-IR" sz="2000" dirty="0">
                          <a:effectLst/>
                          <a:latin typeface="Times New Roman" panose="02020603050405020304" pitchFamily="18" charset="0"/>
                          <a:ea typeface="Calibri" panose="020F0502020204030204" pitchFamily="34" charset="0"/>
                          <a:cs typeface="B Nazanin" panose="00000400000000000000" pitchFamily="2" charset="-78"/>
                        </a:rPr>
                        <a:t>فشار ورودي هوا، به دستگاه از مقداري مشخص پايين تر آمده است.</a:t>
                      </a:r>
                      <a:endParaRPr lang="en-US" sz="2000" dirty="0">
                        <a:effectLst/>
                        <a:latin typeface="Times New Roman" panose="02020603050405020304" pitchFamily="18" charset="0"/>
                        <a:ea typeface="Times New Roman" panose="02020603050405020304" pitchFamily="18" charset="0"/>
                        <a:cs typeface="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rtl="1">
                        <a:lnSpc>
                          <a:spcPct val="100000"/>
                        </a:lnSpc>
                        <a:spcBef>
                          <a:spcPts val="0"/>
                        </a:spcBef>
                        <a:spcAft>
                          <a:spcPts val="1000"/>
                        </a:spcAft>
                      </a:pPr>
                      <a:r>
                        <a:rPr lang="fa-IR" sz="2000" dirty="0">
                          <a:effectLst/>
                          <a:latin typeface="Times New Roman" panose="02020603050405020304" pitchFamily="18" charset="0"/>
                          <a:ea typeface="Calibri" panose="020F0502020204030204" pitchFamily="34" charset="0"/>
                          <a:cs typeface="B Nazanin" panose="00000400000000000000" pitchFamily="2" charset="-78"/>
                        </a:rPr>
                        <a:t>منبع هوا را چک کنيد.</a:t>
                      </a:r>
                      <a:endParaRPr lang="en-US" sz="2000" dirty="0">
                        <a:effectLst/>
                        <a:latin typeface="Times New Roman" panose="02020603050405020304" pitchFamily="18" charset="0"/>
                        <a:ea typeface="Times New Roman" panose="02020603050405020304" pitchFamily="18" charset="0"/>
                        <a:cs typeface="Nazanin" panose="00000400000000000000" pitchFamily="2" charset="-78"/>
                      </a:endParaRPr>
                    </a:p>
                    <a:p>
                      <a:pPr marL="0" marR="0" algn="just" rtl="1">
                        <a:lnSpc>
                          <a:spcPct val="100000"/>
                        </a:lnSpc>
                        <a:spcBef>
                          <a:spcPts val="0"/>
                        </a:spcBef>
                        <a:spcAft>
                          <a:spcPts val="1000"/>
                        </a:spcAft>
                      </a:pPr>
                      <a:r>
                        <a:rPr lang="fa-IR" sz="2000" dirty="0">
                          <a:effectLst/>
                          <a:latin typeface="Times New Roman" panose="02020603050405020304" pitchFamily="18" charset="0"/>
                          <a:ea typeface="Calibri" panose="020F0502020204030204" pitchFamily="34" charset="0"/>
                          <a:cs typeface="B Nazanin" panose="00000400000000000000" pitchFamily="2" charset="-78"/>
                        </a:rPr>
                        <a:t>درصورت برطرف نشدن آلارم با واحد خدمات پس از فروش شرکت تماس بگيريد.</a:t>
                      </a:r>
                      <a:endParaRPr lang="en-US" sz="2000" dirty="0">
                        <a:effectLst/>
                        <a:latin typeface="Times New Roman" panose="02020603050405020304" pitchFamily="18" charset="0"/>
                        <a:ea typeface="Times New Roman" panose="02020603050405020304" pitchFamily="18" charset="0"/>
                        <a:cs typeface="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718480">
                <a:tc>
                  <a:txBody>
                    <a:bodyPr/>
                    <a:lstStyle/>
                    <a:p>
                      <a:pPr marL="0" marR="0" algn="ctr" rtl="1">
                        <a:lnSpc>
                          <a:spcPct val="115000"/>
                        </a:lnSpc>
                        <a:spcBef>
                          <a:spcPts val="0"/>
                        </a:spcBef>
                        <a:spcAft>
                          <a:spcPts val="1000"/>
                        </a:spcAft>
                      </a:pPr>
                      <a:r>
                        <a:rPr lang="en-US" sz="1800" b="1" dirty="0">
                          <a:effectLst/>
                          <a:latin typeface="Times New Roman" panose="02020603050405020304" pitchFamily="18" charset="0"/>
                          <a:ea typeface="Calibri" panose="020F0502020204030204" pitchFamily="34" charset="0"/>
                          <a:cs typeface="B Nazanin" panose="00000400000000000000" pitchFamily="2" charset="-78"/>
                        </a:rPr>
                        <a:t>High Gas </a:t>
                      </a:r>
                      <a:r>
                        <a:rPr kumimoji="0" lang="en-US" sz="1800" b="1" kern="1200" dirty="0">
                          <a:solidFill>
                            <a:schemeClr val="tx1"/>
                          </a:solidFill>
                          <a:effectLst/>
                          <a:latin typeface="Times New Roman" panose="02020603050405020304" pitchFamily="18" charset="0"/>
                          <a:ea typeface="Calibri" panose="020F0502020204030204" pitchFamily="34" charset="0"/>
                          <a:cs typeface="B Nazanin" panose="00000400000000000000" pitchFamily="2" charset="-78"/>
                        </a:rPr>
                        <a:t>Temperature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rtl="1">
                        <a:lnSpc>
                          <a:spcPct val="100000"/>
                        </a:lnSpc>
                        <a:spcBef>
                          <a:spcPts val="0"/>
                        </a:spcBef>
                        <a:spcAft>
                          <a:spcPts val="1000"/>
                        </a:spcAft>
                      </a:pPr>
                      <a:r>
                        <a:rPr lang="fa-IR" sz="2000" dirty="0">
                          <a:effectLst/>
                          <a:latin typeface="Times New Roman" panose="02020603050405020304" pitchFamily="18" charset="0"/>
                          <a:ea typeface="Calibri" panose="020F0502020204030204" pitchFamily="34" charset="0"/>
                          <a:cs typeface="B Nazanin" panose="00000400000000000000" pitchFamily="2" charset="-78"/>
                        </a:rPr>
                        <a:t>دماي گاز خروجي دستگاه از حد </a:t>
                      </a:r>
                      <a:r>
                        <a:rPr lang="fa-IR" sz="2000" dirty="0" smtClean="0">
                          <a:effectLst/>
                          <a:latin typeface="Times New Roman" panose="02020603050405020304" pitchFamily="18" charset="0"/>
                          <a:ea typeface="Calibri" panose="020F0502020204030204" pitchFamily="34" charset="0"/>
                          <a:cs typeface="B Nazanin" panose="00000400000000000000" pitchFamily="2" charset="-78"/>
                        </a:rPr>
                        <a:t>مجاز</a:t>
                      </a:r>
                      <a:r>
                        <a:rPr lang="fa-IR" sz="1800" dirty="0" smtClean="0">
                          <a:effectLst/>
                          <a:latin typeface="Times New Roman" panose="02020603050405020304" pitchFamily="18" charset="0"/>
                          <a:ea typeface="Calibri" panose="020F0502020204030204" pitchFamily="34" charset="0"/>
                          <a:cs typeface="B Nazanin" panose="00000400000000000000" pitchFamily="2" charset="-78"/>
                        </a:rPr>
                        <a:t> (</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40ᵒC</a:t>
                      </a:r>
                      <a:r>
                        <a:rPr lang="fa-IR" sz="1800" dirty="0">
                          <a:effectLst/>
                          <a:latin typeface="Times New Roman" panose="02020603050405020304" pitchFamily="18" charset="0"/>
                          <a:ea typeface="Calibri" panose="020F0502020204030204" pitchFamily="34" charset="0"/>
                          <a:cs typeface="B Nazanin" panose="00000400000000000000" pitchFamily="2" charset="-78"/>
                        </a:rPr>
                        <a:t>) </a:t>
                      </a:r>
                      <a:r>
                        <a:rPr lang="fa-IR" sz="2000" dirty="0">
                          <a:effectLst/>
                          <a:latin typeface="Times New Roman" panose="02020603050405020304" pitchFamily="18" charset="0"/>
                          <a:ea typeface="Calibri" panose="020F0502020204030204" pitchFamily="34" charset="0"/>
                          <a:cs typeface="B Nazanin" panose="00000400000000000000" pitchFamily="2" charset="-78"/>
                        </a:rPr>
                        <a:t>فراتر رفته است</a:t>
                      </a:r>
                      <a:r>
                        <a:rPr lang="en-US" sz="2000" dirty="0" smtClean="0">
                          <a:effectLst/>
                          <a:latin typeface="Times New Roman" panose="02020603050405020304" pitchFamily="18" charset="0"/>
                          <a:ea typeface="Calibri" panose="020F0502020204030204" pitchFamily="34" charset="0"/>
                          <a:cs typeface="B Nazanin" panose="00000400000000000000" pitchFamily="2" charset="-78"/>
                        </a:rPr>
                        <a:t>.</a:t>
                      </a:r>
                      <a:endParaRPr lang="fa-IR" sz="2000" dirty="0" smtClean="0">
                        <a:effectLst/>
                        <a:latin typeface="Times New Roman" panose="02020603050405020304" pitchFamily="18" charset="0"/>
                        <a:ea typeface="Calibri" panose="020F0502020204030204" pitchFamily="34" charset="0"/>
                        <a:cs typeface="B Nazanin" panose="00000400000000000000" pitchFamily="2" charset="-78"/>
                      </a:endParaRPr>
                    </a:p>
                    <a:p>
                      <a:pPr marL="0" marR="0" indent="0" algn="r" defTabSz="914400" rtl="1" eaLnBrk="1" fontAlgn="auto" latinLnBrk="0" hangingPunct="1">
                        <a:lnSpc>
                          <a:spcPct val="100000"/>
                        </a:lnSpc>
                        <a:spcBef>
                          <a:spcPts val="0"/>
                        </a:spcBef>
                        <a:spcAft>
                          <a:spcPts val="1000"/>
                        </a:spcAft>
                        <a:buClrTx/>
                        <a:buSzTx/>
                        <a:buFontTx/>
                        <a:buNone/>
                        <a:tabLst/>
                        <a:defRPr/>
                      </a:pPr>
                      <a:r>
                        <a:rPr kumimoji="0" lang="ar-SA" sz="2000" kern="1200" dirty="0" smtClean="0">
                          <a:solidFill>
                            <a:schemeClr val="tx1"/>
                          </a:solidFill>
                          <a:effectLst/>
                          <a:latin typeface="Times New Roman" panose="02020603050405020304" pitchFamily="18" charset="0"/>
                          <a:ea typeface="Calibri" panose="020F0502020204030204" pitchFamily="34" charset="0"/>
                          <a:cs typeface="B Nazanin" panose="00000400000000000000" pitchFamily="2" charset="-78"/>
                        </a:rPr>
                        <a:t>این حدود دمایی عبارتند از :  42 ، 44 و 45 درجه سانتیگراد  که به ترتیب باعث فعال شدن آلارم از کمترین اولویت تا بالاترین اولویت می گردد.</a:t>
                      </a:r>
                      <a:endParaRPr kumimoji="0" lang="en-US" sz="2000" kern="1200" dirty="0" smtClean="0">
                        <a:solidFill>
                          <a:schemeClr val="tx1"/>
                        </a:solidFill>
                        <a:effectLst/>
                        <a:latin typeface="Times New Roman" panose="02020603050405020304" pitchFamily="18" charset="0"/>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rtl="1">
                        <a:lnSpc>
                          <a:spcPct val="100000"/>
                        </a:lnSpc>
                        <a:spcBef>
                          <a:spcPts val="0"/>
                        </a:spcBef>
                        <a:spcAft>
                          <a:spcPts val="1000"/>
                        </a:spcAft>
                      </a:pPr>
                      <a:r>
                        <a:rPr lang="fa-IR" sz="2000" dirty="0">
                          <a:effectLst/>
                          <a:latin typeface="Times New Roman" panose="02020603050405020304" pitchFamily="18" charset="0"/>
                          <a:ea typeface="Calibri" panose="020F0502020204030204" pitchFamily="34" charset="0"/>
                          <a:cs typeface="B Nazanin" panose="00000400000000000000" pitchFamily="2" charset="-78"/>
                        </a:rPr>
                        <a:t>از بالا نبودن دماي </a:t>
                      </a:r>
                      <a:r>
                        <a:rPr lang="fa-IR" sz="2000" dirty="0" smtClean="0">
                          <a:effectLst/>
                          <a:latin typeface="Times New Roman" panose="02020603050405020304" pitchFamily="18" charset="0"/>
                          <a:ea typeface="Calibri" panose="020F0502020204030204" pitchFamily="34" charset="0"/>
                          <a:cs typeface="B Nazanin" panose="00000400000000000000" pitchFamily="2" charset="-78"/>
                        </a:rPr>
                        <a:t>هوا یا اکسیژن </a:t>
                      </a:r>
                      <a:r>
                        <a:rPr lang="fa-IR" sz="2000" dirty="0">
                          <a:effectLst/>
                          <a:latin typeface="Times New Roman" panose="02020603050405020304" pitchFamily="18" charset="0"/>
                          <a:ea typeface="Calibri" panose="020F0502020204030204" pitchFamily="34" charset="0"/>
                          <a:cs typeface="B Nazanin" panose="00000400000000000000" pitchFamily="2" charset="-78"/>
                        </a:rPr>
                        <a:t>ورودي به دستگاه اطمينان حاصل کنيد</a:t>
                      </a:r>
                      <a:r>
                        <a:rPr lang="fa-IR" sz="2000" dirty="0" smtClean="0">
                          <a:effectLst/>
                          <a:latin typeface="Times New Roman" panose="02020603050405020304" pitchFamily="18" charset="0"/>
                          <a:ea typeface="Calibri" panose="020F0502020204030204" pitchFamily="34" charset="0"/>
                          <a:cs typeface="B Nazanin" panose="00000400000000000000" pitchFamily="2" charset="-78"/>
                        </a:rPr>
                        <a:t>.</a:t>
                      </a:r>
                    </a:p>
                    <a:p>
                      <a:pPr marL="0" marR="0" algn="just" rtl="1">
                        <a:lnSpc>
                          <a:spcPct val="100000"/>
                        </a:lnSpc>
                        <a:spcBef>
                          <a:spcPts val="0"/>
                        </a:spcBef>
                        <a:spcAft>
                          <a:spcPts val="1000"/>
                        </a:spcAft>
                      </a:pPr>
                      <a:r>
                        <a:rPr lang="fa-IR" sz="2000" dirty="0" smtClean="0">
                          <a:effectLst/>
                          <a:latin typeface="Times New Roman" panose="02020603050405020304" pitchFamily="18" charset="0"/>
                          <a:ea typeface="Times New Roman" panose="02020603050405020304" pitchFamily="18" charset="0"/>
                          <a:cs typeface="B Nazanin" panose="00000400000000000000" pitchFamily="2" charset="-78"/>
                        </a:rPr>
                        <a:t>دمای محیط را کنترل کنید.</a:t>
                      </a:r>
                      <a:r>
                        <a:rPr lang="fa-IR" sz="2000" baseline="0" dirty="0" smtClean="0">
                          <a:effectLst/>
                          <a:latin typeface="Times New Roman" panose="02020603050405020304" pitchFamily="18" charset="0"/>
                          <a:ea typeface="Times New Roman" panose="02020603050405020304" pitchFamily="18" charset="0"/>
                          <a:cs typeface="B Nazanin" panose="00000400000000000000" pitchFamily="2" charset="-78"/>
                        </a:rPr>
                        <a:t> محیط با دمای بالا میتواند دلیل رخداد این آلارم باشد.</a:t>
                      </a:r>
                      <a:endParaRPr lang="en-US" sz="2000" dirty="0">
                        <a:effectLst/>
                        <a:latin typeface="Times New Roman" panose="02020603050405020304" pitchFamily="18" charset="0"/>
                        <a:ea typeface="Times New Roman" panose="02020603050405020304" pitchFamily="18" charset="0"/>
                        <a:cs typeface="Nazanin" panose="00000400000000000000" pitchFamily="2" charset="-78"/>
                      </a:endParaRPr>
                    </a:p>
                    <a:p>
                      <a:pPr marL="0" marR="0" algn="just" rtl="1">
                        <a:lnSpc>
                          <a:spcPct val="100000"/>
                        </a:lnSpc>
                        <a:spcBef>
                          <a:spcPts val="0"/>
                        </a:spcBef>
                        <a:spcAft>
                          <a:spcPts val="1000"/>
                        </a:spcAft>
                      </a:pPr>
                      <a:r>
                        <a:rPr lang="fa-IR" sz="2000" dirty="0">
                          <a:effectLst/>
                          <a:latin typeface="Times New Roman" panose="02020603050405020304" pitchFamily="18" charset="0"/>
                          <a:ea typeface="Calibri" panose="020F0502020204030204" pitchFamily="34" charset="0"/>
                          <a:cs typeface="B Nazanin" panose="00000400000000000000" pitchFamily="2" charset="-78"/>
                        </a:rPr>
                        <a:t>درصورت برطرف نشدن آلارم با واحد خدمات پس از فروش شرکت تماس بگيريد.</a:t>
                      </a:r>
                      <a:endParaRPr lang="en-US" sz="2000" dirty="0">
                        <a:effectLst/>
                        <a:latin typeface="Times New Roman" panose="02020603050405020304" pitchFamily="18" charset="0"/>
                        <a:ea typeface="Times New Roman" panose="02020603050405020304" pitchFamily="18" charset="0"/>
                        <a:cs typeface="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cxnSp>
        <p:nvCxnSpPr>
          <p:cNvPr id="7" name="Straight Connector 6"/>
          <p:cNvCxnSpPr/>
          <p:nvPr/>
        </p:nvCxnSpPr>
        <p:spPr>
          <a:xfrm>
            <a:off x="2361063" y="902732"/>
            <a:ext cx="6400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6999349" y="228600"/>
            <a:ext cx="1659429" cy="707886"/>
          </a:xfrm>
          <a:prstGeom prst="rect">
            <a:avLst/>
          </a:prstGeom>
        </p:spPr>
        <p:txBody>
          <a:bodyPr wrap="none">
            <a:spAutoFit/>
          </a:bodyPr>
          <a:lstStyle/>
          <a:p>
            <a:pPr algn="r" rtl="1"/>
            <a:r>
              <a:rPr lang="fa-IR" sz="4000" dirty="0" smtClean="0">
                <a:cs typeface="B Nazanin" panose="00000400000000000000" pitchFamily="2" charset="-78"/>
              </a:rPr>
              <a:t>عیب یابی</a:t>
            </a:r>
            <a:endParaRPr lang="en-US" sz="4000" dirty="0">
              <a:cs typeface="B Nazanin" panose="00000400000000000000" pitchFamily="2" charset="-78"/>
            </a:endParaRPr>
          </a:p>
        </p:txBody>
      </p:sp>
    </p:spTree>
    <p:extLst>
      <p:ext uri="{BB962C8B-B14F-4D97-AF65-F5344CB8AC3E}">
        <p14:creationId xmlns:p14="http://schemas.microsoft.com/office/powerpoint/2010/main" val="144249212"/>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699541601"/>
              </p:ext>
            </p:extLst>
          </p:nvPr>
        </p:nvGraphicFramePr>
        <p:xfrm>
          <a:off x="457198" y="1172273"/>
          <a:ext cx="8229602" cy="4999927"/>
        </p:xfrm>
        <a:graphic>
          <a:graphicData uri="http://schemas.openxmlformats.org/drawingml/2006/table">
            <a:tbl>
              <a:tblPr rtl="1">
                <a:tableStyleId>{5940675A-B579-460E-94D1-54222C63F5DA}</a:tableStyleId>
              </a:tblPr>
              <a:tblGrid>
                <a:gridCol w="1344770">
                  <a:extLst>
                    <a:ext uri="{9D8B030D-6E8A-4147-A177-3AD203B41FA5}">
                      <a16:colId xmlns:a16="http://schemas.microsoft.com/office/drawing/2014/main" val="20000"/>
                    </a:ext>
                  </a:extLst>
                </a:gridCol>
                <a:gridCol w="2690610">
                  <a:extLst>
                    <a:ext uri="{9D8B030D-6E8A-4147-A177-3AD203B41FA5}">
                      <a16:colId xmlns:a16="http://schemas.microsoft.com/office/drawing/2014/main" val="20001"/>
                    </a:ext>
                  </a:extLst>
                </a:gridCol>
                <a:gridCol w="4194222">
                  <a:extLst>
                    <a:ext uri="{9D8B030D-6E8A-4147-A177-3AD203B41FA5}">
                      <a16:colId xmlns:a16="http://schemas.microsoft.com/office/drawing/2014/main" val="20002"/>
                    </a:ext>
                  </a:extLst>
                </a:gridCol>
              </a:tblGrid>
              <a:tr h="533401">
                <a:tc>
                  <a:txBody>
                    <a:bodyPr/>
                    <a:lstStyle/>
                    <a:p>
                      <a:pPr marL="0" marR="0" indent="0" algn="ctr" defTabSz="914400" rtl="1" eaLnBrk="1" fontAlgn="auto" latinLnBrk="0" hangingPunct="1">
                        <a:lnSpc>
                          <a:spcPct val="115000"/>
                        </a:lnSpc>
                        <a:spcBef>
                          <a:spcPts val="0"/>
                        </a:spcBef>
                        <a:spcAft>
                          <a:spcPts val="1000"/>
                        </a:spcAft>
                        <a:buClrTx/>
                        <a:buSzTx/>
                        <a:buFontTx/>
                        <a:buNone/>
                        <a:tabLst/>
                        <a:defRPr/>
                      </a:pPr>
                      <a:r>
                        <a:rPr lang="fa-IR" sz="2400" b="1" dirty="0" smtClean="0">
                          <a:effectLst/>
                          <a:latin typeface="Times New Roman" panose="02020603050405020304" pitchFamily="18" charset="0"/>
                          <a:ea typeface="Calibri" panose="020F0502020204030204" pitchFamily="34" charset="0"/>
                          <a:cs typeface="B Nazanin" panose="00000400000000000000" pitchFamily="2" charset="-78"/>
                        </a:rPr>
                        <a:t>پيغام آلارم</a:t>
                      </a:r>
                      <a:endParaRPr lang="en-US" sz="2400" dirty="0" smtClean="0">
                        <a:effectLst/>
                        <a:latin typeface="Times New Roman" panose="02020603050405020304" pitchFamily="18" charset="0"/>
                        <a:ea typeface="Times New Roman" panose="02020603050405020304" pitchFamily="18" charset="0"/>
                        <a:cs typeface="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indent="0" algn="ctr" defTabSz="914400" rtl="1" eaLnBrk="1" fontAlgn="auto" latinLnBrk="0" hangingPunct="1">
                        <a:lnSpc>
                          <a:spcPct val="115000"/>
                        </a:lnSpc>
                        <a:spcBef>
                          <a:spcPts val="0"/>
                        </a:spcBef>
                        <a:spcAft>
                          <a:spcPts val="1000"/>
                        </a:spcAft>
                        <a:buClrTx/>
                        <a:buSzTx/>
                        <a:buFontTx/>
                        <a:buNone/>
                        <a:tabLst/>
                        <a:defRPr/>
                      </a:pPr>
                      <a:r>
                        <a:rPr lang="fa-IR" sz="2400" b="1" dirty="0" smtClean="0">
                          <a:effectLst/>
                          <a:latin typeface="Times New Roman" panose="02020603050405020304" pitchFamily="18" charset="0"/>
                          <a:ea typeface="Calibri" panose="020F0502020204030204" pitchFamily="34" charset="0"/>
                          <a:cs typeface="B Nazanin" panose="00000400000000000000" pitchFamily="2" charset="-78"/>
                        </a:rPr>
                        <a:t>دلايل ايجاد آلارم</a:t>
                      </a:r>
                      <a:endParaRPr lang="en-US" sz="2400" dirty="0" smtClean="0">
                        <a:effectLst/>
                        <a:latin typeface="Times New Roman" panose="02020603050405020304" pitchFamily="18" charset="0"/>
                        <a:ea typeface="Times New Roman" panose="02020603050405020304" pitchFamily="18" charset="0"/>
                        <a:cs typeface="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indent="0" algn="ctr" defTabSz="914400" rtl="1" eaLnBrk="1" fontAlgn="auto" latinLnBrk="0" hangingPunct="1">
                        <a:lnSpc>
                          <a:spcPct val="115000"/>
                        </a:lnSpc>
                        <a:spcBef>
                          <a:spcPts val="0"/>
                        </a:spcBef>
                        <a:spcAft>
                          <a:spcPts val="1000"/>
                        </a:spcAft>
                        <a:buClrTx/>
                        <a:buSzTx/>
                        <a:buFontTx/>
                        <a:buNone/>
                        <a:tabLst/>
                        <a:defRPr/>
                      </a:pPr>
                      <a:r>
                        <a:rPr lang="fa-IR" sz="2400" b="1" dirty="0" smtClean="0">
                          <a:effectLst/>
                          <a:latin typeface="Times New Roman" panose="02020603050405020304" pitchFamily="18" charset="0"/>
                          <a:ea typeface="Calibri" panose="020F0502020204030204" pitchFamily="34" charset="0"/>
                          <a:cs typeface="B Nazanin" panose="00000400000000000000" pitchFamily="2" charset="-78"/>
                        </a:rPr>
                        <a:t>اقدامات لازم</a:t>
                      </a:r>
                      <a:endParaRPr lang="en-US" sz="2400" dirty="0" smtClean="0">
                        <a:effectLst/>
                        <a:latin typeface="Times New Roman" panose="02020603050405020304" pitchFamily="18" charset="0"/>
                        <a:ea typeface="Times New Roman" panose="02020603050405020304" pitchFamily="18" charset="0"/>
                        <a:cs typeface="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0"/>
                  </a:ext>
                </a:extLst>
              </a:tr>
              <a:tr h="2256726">
                <a:tc>
                  <a:txBody>
                    <a:bodyPr/>
                    <a:lstStyle/>
                    <a:p>
                      <a:pPr marL="0" marR="0" algn="ctr" rtl="1">
                        <a:lnSpc>
                          <a:spcPct val="115000"/>
                        </a:lnSpc>
                        <a:spcBef>
                          <a:spcPts val="0"/>
                        </a:spcBef>
                        <a:spcAft>
                          <a:spcPts val="1000"/>
                        </a:spcAft>
                      </a:pPr>
                      <a:r>
                        <a:rPr lang="en-US" sz="1800" b="1" dirty="0" err="1" smtClean="0">
                          <a:effectLst/>
                          <a:latin typeface="Times New Roman" panose="02020603050405020304" pitchFamily="18" charset="0"/>
                          <a:ea typeface="Calibri" panose="020F0502020204030204" pitchFamily="34" charset="0"/>
                          <a:cs typeface="B Nazanin" panose="00000400000000000000" pitchFamily="2" charset="-78"/>
                        </a:rPr>
                        <a:t>Exh</a:t>
                      </a:r>
                      <a:r>
                        <a:rPr lang="en-US" sz="1800" b="1" dirty="0" smtClean="0">
                          <a:effectLst/>
                          <a:latin typeface="Times New Roman" panose="02020603050405020304" pitchFamily="18" charset="0"/>
                          <a:ea typeface="Calibri" panose="020F0502020204030204" pitchFamily="34" charset="0"/>
                          <a:cs typeface="B Nazanin" panose="00000400000000000000" pitchFamily="2" charset="-78"/>
                        </a:rPr>
                        <a:t> </a:t>
                      </a:r>
                      <a:r>
                        <a:rPr lang="en-US" sz="1800" b="1" dirty="0">
                          <a:effectLst/>
                          <a:latin typeface="Times New Roman" panose="02020603050405020304" pitchFamily="18" charset="0"/>
                          <a:ea typeface="Calibri" panose="020F0502020204030204" pitchFamily="34" charset="0"/>
                          <a:cs typeface="B Nazanin" panose="00000400000000000000" pitchFamily="2" charset="-78"/>
                        </a:rPr>
                        <a:t>Sensor Error</a:t>
                      </a:r>
                      <a:endParaRPr lang="en-US" sz="2400" b="1" dirty="0">
                        <a:effectLst/>
                        <a:latin typeface="Times New Roman" panose="02020603050405020304" pitchFamily="18" charset="0"/>
                        <a:ea typeface="Times New Roman" panose="02020603050405020304" pitchFamily="18" charset="0"/>
                        <a:cs typeface="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rtl="1">
                        <a:lnSpc>
                          <a:spcPct val="100000"/>
                        </a:lnSpc>
                        <a:spcBef>
                          <a:spcPts val="0"/>
                        </a:spcBef>
                        <a:spcAft>
                          <a:spcPts val="1000"/>
                        </a:spcAft>
                      </a:pPr>
                      <a:r>
                        <a:rPr lang="fa-IR" sz="2000" dirty="0">
                          <a:effectLst/>
                          <a:latin typeface="Times New Roman" panose="02020603050405020304" pitchFamily="18" charset="0"/>
                          <a:ea typeface="Calibri" panose="020F0502020204030204" pitchFamily="34" charset="0"/>
                          <a:cs typeface="B Nazanin" panose="00000400000000000000" pitchFamily="2" charset="-78"/>
                        </a:rPr>
                        <a:t>عملکرد سنسور فلوي بازدمي مختل شده است.</a:t>
                      </a:r>
                      <a:endParaRPr lang="en-US" sz="2800" dirty="0">
                        <a:effectLst/>
                        <a:latin typeface="Times New Roman" panose="02020603050405020304" pitchFamily="18" charset="0"/>
                        <a:ea typeface="Times New Roman" panose="02020603050405020304" pitchFamily="18" charset="0"/>
                        <a:cs typeface="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rtl="1">
                        <a:lnSpc>
                          <a:spcPct val="100000"/>
                        </a:lnSpc>
                        <a:spcBef>
                          <a:spcPts val="0"/>
                        </a:spcBef>
                        <a:spcAft>
                          <a:spcPts val="1000"/>
                        </a:spcAft>
                      </a:pPr>
                      <a:r>
                        <a:rPr lang="fa-IR" sz="2000" dirty="0">
                          <a:effectLst/>
                          <a:latin typeface="Times New Roman" panose="02020603050405020304" pitchFamily="18" charset="0"/>
                          <a:ea typeface="Calibri" panose="020F0502020204030204" pitchFamily="34" charset="0"/>
                          <a:cs typeface="B Nazanin" panose="00000400000000000000" pitchFamily="2" charset="-78"/>
                        </a:rPr>
                        <a:t>از اتصال صحيح فلو سنسور بازدمي اطمينان حاصل کنيد.</a:t>
                      </a:r>
                      <a:endParaRPr lang="en-US" sz="2000" dirty="0">
                        <a:effectLst/>
                        <a:latin typeface="Times New Roman" panose="02020603050405020304" pitchFamily="18" charset="0"/>
                        <a:ea typeface="Times New Roman" panose="02020603050405020304" pitchFamily="18" charset="0"/>
                        <a:cs typeface="Nazanin" panose="00000400000000000000" pitchFamily="2" charset="-78"/>
                      </a:endParaRPr>
                    </a:p>
                    <a:p>
                      <a:pPr marL="0" marR="0" algn="just" rtl="1">
                        <a:lnSpc>
                          <a:spcPct val="100000"/>
                        </a:lnSpc>
                        <a:spcBef>
                          <a:spcPts val="0"/>
                        </a:spcBef>
                        <a:spcAft>
                          <a:spcPts val="1000"/>
                        </a:spcAft>
                      </a:pPr>
                      <a:r>
                        <a:rPr lang="fa-IR" sz="2000" dirty="0">
                          <a:effectLst/>
                          <a:latin typeface="Times New Roman" panose="02020603050405020304" pitchFamily="18" charset="0"/>
                          <a:ea typeface="Calibri" panose="020F0502020204030204" pitchFamily="34" charset="0"/>
                          <a:cs typeface="B Nazanin" panose="00000400000000000000" pitchFamily="2" charset="-78"/>
                        </a:rPr>
                        <a:t>فلو سنسور بازدمي را تعويض کرده و پيش از استفاده آن را کاليبره کنيد.</a:t>
                      </a:r>
                      <a:endParaRPr lang="en-US" sz="2000" dirty="0">
                        <a:effectLst/>
                        <a:latin typeface="Times New Roman" panose="02020603050405020304" pitchFamily="18" charset="0"/>
                        <a:ea typeface="Times New Roman" panose="02020603050405020304" pitchFamily="18" charset="0"/>
                        <a:cs typeface="Nazanin" panose="00000400000000000000" pitchFamily="2" charset="-78"/>
                      </a:endParaRPr>
                    </a:p>
                    <a:p>
                      <a:pPr marL="0" marR="0" algn="just" rtl="1">
                        <a:lnSpc>
                          <a:spcPct val="100000"/>
                        </a:lnSpc>
                        <a:spcBef>
                          <a:spcPts val="0"/>
                        </a:spcBef>
                        <a:spcAft>
                          <a:spcPts val="1000"/>
                        </a:spcAft>
                      </a:pPr>
                      <a:r>
                        <a:rPr lang="fa-IR" sz="2000" dirty="0">
                          <a:effectLst/>
                          <a:latin typeface="Times New Roman" panose="02020603050405020304" pitchFamily="18" charset="0"/>
                          <a:ea typeface="Calibri" panose="020F0502020204030204" pitchFamily="34" charset="0"/>
                          <a:cs typeface="B Nazanin" panose="00000400000000000000" pitchFamily="2" charset="-78"/>
                        </a:rPr>
                        <a:t>درصورت برطرف نشدن آلارم با واحد خدمات پس از فروش شرکت تماس بگيريد.</a:t>
                      </a:r>
                      <a:endParaRPr lang="en-US" sz="2000" dirty="0">
                        <a:effectLst/>
                        <a:latin typeface="Times New Roman" panose="02020603050405020304" pitchFamily="18" charset="0"/>
                        <a:ea typeface="Times New Roman" panose="02020603050405020304" pitchFamily="18" charset="0"/>
                        <a:cs typeface="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209800">
                <a:tc>
                  <a:txBody>
                    <a:bodyPr/>
                    <a:lstStyle/>
                    <a:p>
                      <a:pPr marL="0" marR="0" algn="ctr" rtl="1">
                        <a:lnSpc>
                          <a:spcPct val="115000"/>
                        </a:lnSpc>
                        <a:spcBef>
                          <a:spcPts val="0"/>
                        </a:spcBef>
                        <a:spcAft>
                          <a:spcPts val="1000"/>
                        </a:spcAft>
                      </a:pPr>
                      <a:r>
                        <a:rPr lang="en-US" sz="1800" b="1" dirty="0">
                          <a:effectLst/>
                          <a:latin typeface="Times New Roman" panose="02020603050405020304" pitchFamily="18" charset="0"/>
                          <a:ea typeface="Calibri" panose="020F0502020204030204" pitchFamily="34" charset="0"/>
                          <a:cs typeface="B Nazanin" panose="00000400000000000000" pitchFamily="2" charset="-78"/>
                        </a:rPr>
                        <a:t>O2 Sensor Error</a:t>
                      </a:r>
                      <a:endParaRPr lang="en-US" sz="2400" b="1" dirty="0">
                        <a:effectLst/>
                        <a:latin typeface="Times New Roman" panose="02020603050405020304" pitchFamily="18" charset="0"/>
                        <a:ea typeface="Times New Roman" panose="02020603050405020304" pitchFamily="18" charset="0"/>
                        <a:cs typeface="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rtl="1">
                        <a:lnSpc>
                          <a:spcPct val="100000"/>
                        </a:lnSpc>
                        <a:spcBef>
                          <a:spcPts val="0"/>
                        </a:spcBef>
                        <a:spcAft>
                          <a:spcPts val="1000"/>
                        </a:spcAft>
                      </a:pPr>
                      <a:r>
                        <a:rPr lang="fa-IR" sz="2000" dirty="0">
                          <a:effectLst/>
                          <a:latin typeface="Times New Roman" panose="02020603050405020304" pitchFamily="18" charset="0"/>
                          <a:ea typeface="Calibri" panose="020F0502020204030204" pitchFamily="34" charset="0"/>
                          <a:cs typeface="B Nazanin" panose="00000400000000000000" pitchFamily="2" charset="-78"/>
                        </a:rPr>
                        <a:t>عملکرد سنسور اکسيژن مختل شده است.</a:t>
                      </a:r>
                      <a:endParaRPr lang="en-US" sz="2800" dirty="0">
                        <a:effectLst/>
                        <a:latin typeface="Times New Roman" panose="02020603050405020304" pitchFamily="18" charset="0"/>
                        <a:ea typeface="Times New Roman" panose="02020603050405020304" pitchFamily="18" charset="0"/>
                        <a:cs typeface="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rtl="1" eaLnBrk="1" latinLnBrk="0" hangingPunct="1">
                        <a:lnSpc>
                          <a:spcPct val="100000"/>
                        </a:lnSpc>
                        <a:spcBef>
                          <a:spcPts val="0"/>
                        </a:spcBef>
                        <a:spcAft>
                          <a:spcPts val="1000"/>
                        </a:spcAft>
                      </a:pPr>
                      <a:r>
                        <a:rPr kumimoji="0" lang="ar-SA" sz="2000" kern="1200" dirty="0" smtClean="0">
                          <a:solidFill>
                            <a:schemeClr val="tx1"/>
                          </a:solidFill>
                          <a:effectLst/>
                          <a:latin typeface="Times New Roman" panose="02020603050405020304" pitchFamily="18" charset="0"/>
                          <a:ea typeface="Calibri" panose="020F0502020204030204" pitchFamily="34" charset="0"/>
                          <a:cs typeface="B Nazanin" panose="00000400000000000000" pitchFamily="2" charset="-78"/>
                        </a:rPr>
                        <a:t>از اتصال صحيح سنسور اکسيژن اطمينان حاصل کنيد</a:t>
                      </a:r>
                      <a:r>
                        <a:rPr kumimoji="0" lang="en-US" sz="2000" kern="1200" dirty="0" smtClean="0">
                          <a:solidFill>
                            <a:schemeClr val="tx1"/>
                          </a:solidFill>
                          <a:effectLst/>
                          <a:latin typeface="Times New Roman" panose="02020603050405020304" pitchFamily="18" charset="0"/>
                          <a:ea typeface="Calibri" panose="020F0502020204030204" pitchFamily="34" charset="0"/>
                          <a:cs typeface="B Nazanin" panose="00000400000000000000" pitchFamily="2" charset="-78"/>
                        </a:rPr>
                        <a:t>.</a:t>
                      </a:r>
                    </a:p>
                    <a:p>
                      <a:pPr marL="0" marR="0" algn="just" rtl="1" eaLnBrk="1" latinLnBrk="0" hangingPunct="1">
                        <a:lnSpc>
                          <a:spcPct val="100000"/>
                        </a:lnSpc>
                        <a:spcBef>
                          <a:spcPts val="0"/>
                        </a:spcBef>
                        <a:spcAft>
                          <a:spcPts val="1000"/>
                        </a:spcAft>
                      </a:pPr>
                      <a:r>
                        <a:rPr kumimoji="0" lang="ar-SA" sz="2000" kern="1200" dirty="0" smtClean="0">
                          <a:solidFill>
                            <a:schemeClr val="tx1"/>
                          </a:solidFill>
                          <a:effectLst/>
                          <a:latin typeface="Times New Roman" panose="02020603050405020304" pitchFamily="18" charset="0"/>
                          <a:ea typeface="Calibri" panose="020F0502020204030204" pitchFamily="34" charset="0"/>
                          <a:cs typeface="B Nazanin" panose="00000400000000000000" pitchFamily="2" charset="-78"/>
                        </a:rPr>
                        <a:t>سنسور اکسيژن را تعويض کرده و پيش از استفاده آن را کاليبره کنيد</a:t>
                      </a:r>
                      <a:r>
                        <a:rPr kumimoji="0" lang="en-US" sz="2000" kern="1200" dirty="0" smtClean="0">
                          <a:solidFill>
                            <a:schemeClr val="tx1"/>
                          </a:solidFill>
                          <a:effectLst/>
                          <a:latin typeface="Times New Roman" panose="02020603050405020304" pitchFamily="18" charset="0"/>
                          <a:ea typeface="Calibri" panose="020F0502020204030204" pitchFamily="34" charset="0"/>
                          <a:cs typeface="B Nazanin" panose="00000400000000000000" pitchFamily="2" charset="-78"/>
                        </a:rPr>
                        <a:t>.</a:t>
                      </a:r>
                    </a:p>
                    <a:p>
                      <a:pPr marL="0" marR="0" algn="just" rtl="1" eaLnBrk="1" latinLnBrk="0" hangingPunct="1">
                        <a:lnSpc>
                          <a:spcPct val="100000"/>
                        </a:lnSpc>
                        <a:spcBef>
                          <a:spcPts val="0"/>
                        </a:spcBef>
                        <a:spcAft>
                          <a:spcPts val="1000"/>
                        </a:spcAft>
                      </a:pPr>
                      <a:r>
                        <a:rPr kumimoji="0" lang="ar-SA" sz="2000" kern="1200" dirty="0" smtClean="0">
                          <a:solidFill>
                            <a:schemeClr val="tx1"/>
                          </a:solidFill>
                          <a:effectLst/>
                          <a:latin typeface="Times New Roman" panose="02020603050405020304" pitchFamily="18" charset="0"/>
                          <a:ea typeface="Calibri" panose="020F0502020204030204" pitchFamily="34" charset="0"/>
                          <a:cs typeface="B Nazanin" panose="00000400000000000000" pitchFamily="2" charset="-78"/>
                        </a:rPr>
                        <a:t>درصورت برطرف نشدن آلارم با واحد خدمات پس از فروش شرکت تماس بگيريد.</a:t>
                      </a:r>
                      <a:endParaRPr kumimoji="0" lang="en-US" sz="2000" kern="1200" dirty="0">
                        <a:solidFill>
                          <a:schemeClr val="tx1"/>
                        </a:solidFill>
                        <a:effectLst/>
                        <a:latin typeface="Times New Roman" panose="02020603050405020304" pitchFamily="18" charset="0"/>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cxnSp>
        <p:nvCxnSpPr>
          <p:cNvPr id="7" name="Straight Connector 6"/>
          <p:cNvCxnSpPr/>
          <p:nvPr/>
        </p:nvCxnSpPr>
        <p:spPr>
          <a:xfrm>
            <a:off x="2361063" y="902732"/>
            <a:ext cx="6400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6999349" y="228600"/>
            <a:ext cx="1659429" cy="707886"/>
          </a:xfrm>
          <a:prstGeom prst="rect">
            <a:avLst/>
          </a:prstGeom>
        </p:spPr>
        <p:txBody>
          <a:bodyPr wrap="none">
            <a:spAutoFit/>
          </a:bodyPr>
          <a:lstStyle/>
          <a:p>
            <a:pPr algn="r" rtl="1"/>
            <a:r>
              <a:rPr lang="fa-IR" sz="4000" dirty="0" smtClean="0">
                <a:cs typeface="B Nazanin" panose="00000400000000000000" pitchFamily="2" charset="-78"/>
              </a:rPr>
              <a:t>عیب یابی</a:t>
            </a:r>
            <a:endParaRPr lang="en-US" sz="4000" dirty="0">
              <a:cs typeface="B Nazanin" panose="00000400000000000000" pitchFamily="2" charset="-78"/>
            </a:endParaRPr>
          </a:p>
        </p:txBody>
      </p:sp>
    </p:spTree>
    <p:extLst>
      <p:ext uri="{BB962C8B-B14F-4D97-AF65-F5344CB8AC3E}">
        <p14:creationId xmlns:p14="http://schemas.microsoft.com/office/powerpoint/2010/main" val="1987468649"/>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140494077"/>
              </p:ext>
            </p:extLst>
          </p:nvPr>
        </p:nvGraphicFramePr>
        <p:xfrm>
          <a:off x="457198" y="1066800"/>
          <a:ext cx="8229602" cy="3985133"/>
        </p:xfrm>
        <a:graphic>
          <a:graphicData uri="http://schemas.openxmlformats.org/drawingml/2006/table">
            <a:tbl>
              <a:tblPr rtl="1">
                <a:tableStyleId>{5940675A-B579-460E-94D1-54222C63F5DA}</a:tableStyleId>
              </a:tblPr>
              <a:tblGrid>
                <a:gridCol w="1344770">
                  <a:extLst>
                    <a:ext uri="{9D8B030D-6E8A-4147-A177-3AD203B41FA5}">
                      <a16:colId xmlns:a16="http://schemas.microsoft.com/office/drawing/2014/main" val="20000"/>
                    </a:ext>
                  </a:extLst>
                </a:gridCol>
                <a:gridCol w="3442416">
                  <a:extLst>
                    <a:ext uri="{9D8B030D-6E8A-4147-A177-3AD203B41FA5}">
                      <a16:colId xmlns:a16="http://schemas.microsoft.com/office/drawing/2014/main" val="20001"/>
                    </a:ext>
                  </a:extLst>
                </a:gridCol>
                <a:gridCol w="3442416">
                  <a:extLst>
                    <a:ext uri="{9D8B030D-6E8A-4147-A177-3AD203B41FA5}">
                      <a16:colId xmlns:a16="http://schemas.microsoft.com/office/drawing/2014/main" val="20002"/>
                    </a:ext>
                  </a:extLst>
                </a:gridCol>
              </a:tblGrid>
              <a:tr h="533401">
                <a:tc>
                  <a:txBody>
                    <a:bodyPr/>
                    <a:lstStyle/>
                    <a:p>
                      <a:pPr marL="0" marR="0" indent="0" algn="ctr" defTabSz="914400" rtl="1" eaLnBrk="1" fontAlgn="auto" latinLnBrk="0" hangingPunct="1">
                        <a:lnSpc>
                          <a:spcPct val="115000"/>
                        </a:lnSpc>
                        <a:spcBef>
                          <a:spcPts val="0"/>
                        </a:spcBef>
                        <a:spcAft>
                          <a:spcPts val="1000"/>
                        </a:spcAft>
                        <a:buClrTx/>
                        <a:buSzTx/>
                        <a:buFontTx/>
                        <a:buNone/>
                        <a:tabLst/>
                        <a:defRPr/>
                      </a:pPr>
                      <a:r>
                        <a:rPr lang="fa-IR" sz="2400" b="1" dirty="0" smtClean="0">
                          <a:effectLst/>
                          <a:latin typeface="Times New Roman" panose="02020603050405020304" pitchFamily="18" charset="0"/>
                          <a:ea typeface="Calibri" panose="020F0502020204030204" pitchFamily="34" charset="0"/>
                          <a:cs typeface="B Nazanin" panose="00000400000000000000" pitchFamily="2" charset="-78"/>
                        </a:rPr>
                        <a:t>پيغام آلارم</a:t>
                      </a:r>
                      <a:endParaRPr lang="en-US" sz="2400" dirty="0" smtClean="0">
                        <a:effectLst/>
                        <a:latin typeface="Times New Roman" panose="02020603050405020304" pitchFamily="18" charset="0"/>
                        <a:ea typeface="Times New Roman" panose="02020603050405020304" pitchFamily="18" charset="0"/>
                        <a:cs typeface="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indent="0" algn="ctr" defTabSz="914400" rtl="1" eaLnBrk="1" fontAlgn="auto" latinLnBrk="0" hangingPunct="1">
                        <a:lnSpc>
                          <a:spcPct val="115000"/>
                        </a:lnSpc>
                        <a:spcBef>
                          <a:spcPts val="0"/>
                        </a:spcBef>
                        <a:spcAft>
                          <a:spcPts val="1000"/>
                        </a:spcAft>
                        <a:buClrTx/>
                        <a:buSzTx/>
                        <a:buFontTx/>
                        <a:buNone/>
                        <a:tabLst/>
                        <a:defRPr/>
                      </a:pPr>
                      <a:r>
                        <a:rPr lang="fa-IR" sz="2400" b="1" dirty="0" smtClean="0">
                          <a:effectLst/>
                          <a:latin typeface="Times New Roman" panose="02020603050405020304" pitchFamily="18" charset="0"/>
                          <a:ea typeface="Calibri" panose="020F0502020204030204" pitchFamily="34" charset="0"/>
                          <a:cs typeface="B Nazanin" panose="00000400000000000000" pitchFamily="2" charset="-78"/>
                        </a:rPr>
                        <a:t>دلايل ايجاد آلارم</a:t>
                      </a:r>
                      <a:endParaRPr lang="en-US" sz="2400" dirty="0" smtClean="0">
                        <a:effectLst/>
                        <a:latin typeface="Times New Roman" panose="02020603050405020304" pitchFamily="18" charset="0"/>
                        <a:ea typeface="Times New Roman" panose="02020603050405020304" pitchFamily="18" charset="0"/>
                        <a:cs typeface="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indent="0" algn="ctr" defTabSz="914400" rtl="1" eaLnBrk="1" fontAlgn="auto" latinLnBrk="0" hangingPunct="1">
                        <a:lnSpc>
                          <a:spcPct val="115000"/>
                        </a:lnSpc>
                        <a:spcBef>
                          <a:spcPts val="0"/>
                        </a:spcBef>
                        <a:spcAft>
                          <a:spcPts val="1000"/>
                        </a:spcAft>
                        <a:buClrTx/>
                        <a:buSzTx/>
                        <a:buFontTx/>
                        <a:buNone/>
                        <a:tabLst/>
                        <a:defRPr/>
                      </a:pPr>
                      <a:r>
                        <a:rPr lang="fa-IR" sz="2400" b="1" dirty="0" smtClean="0">
                          <a:effectLst/>
                          <a:latin typeface="Times New Roman" panose="02020603050405020304" pitchFamily="18" charset="0"/>
                          <a:ea typeface="Calibri" panose="020F0502020204030204" pitchFamily="34" charset="0"/>
                          <a:cs typeface="B Nazanin" panose="00000400000000000000" pitchFamily="2" charset="-78"/>
                        </a:rPr>
                        <a:t>اقدامات لازم</a:t>
                      </a:r>
                      <a:endParaRPr lang="en-US" sz="2400" dirty="0" smtClean="0">
                        <a:effectLst/>
                        <a:latin typeface="Times New Roman" panose="02020603050405020304" pitchFamily="18" charset="0"/>
                        <a:ea typeface="Times New Roman" panose="02020603050405020304" pitchFamily="18" charset="0"/>
                        <a:cs typeface="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0"/>
                  </a:ext>
                </a:extLst>
              </a:tr>
              <a:tr h="1066800">
                <a:tc>
                  <a:txBody>
                    <a:bodyPr/>
                    <a:lstStyle/>
                    <a:p>
                      <a:pPr marL="0" marR="0" algn="ctr" rtl="1">
                        <a:lnSpc>
                          <a:spcPct val="115000"/>
                        </a:lnSpc>
                        <a:spcBef>
                          <a:spcPts val="0"/>
                        </a:spcBef>
                        <a:spcAft>
                          <a:spcPts val="1000"/>
                        </a:spcAft>
                      </a:pPr>
                      <a:r>
                        <a:rPr lang="en-US" sz="1800" b="1" dirty="0">
                          <a:effectLst/>
                          <a:latin typeface="Times New Roman" panose="02020603050405020304" pitchFamily="18" charset="0"/>
                          <a:ea typeface="Calibri" panose="020F0502020204030204" pitchFamily="34" charset="0"/>
                          <a:cs typeface="B Nazanin" panose="00000400000000000000" pitchFamily="2" charset="-78"/>
                        </a:rPr>
                        <a:t>Battery Low</a:t>
                      </a:r>
                      <a:endParaRPr lang="en-US" sz="1800" b="1" dirty="0">
                        <a:effectLst/>
                        <a:latin typeface="Times New Roman" panose="02020603050405020304" pitchFamily="18" charset="0"/>
                        <a:ea typeface="Times New Roman" panose="02020603050405020304" pitchFamily="18" charset="0"/>
                        <a:cs typeface="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rtl="1">
                        <a:lnSpc>
                          <a:spcPct val="100000"/>
                        </a:lnSpc>
                        <a:spcBef>
                          <a:spcPts val="0"/>
                        </a:spcBef>
                        <a:spcAft>
                          <a:spcPts val="1000"/>
                        </a:spcAft>
                      </a:pPr>
                      <a:r>
                        <a:rPr lang="fa-IR" sz="2000">
                          <a:effectLst/>
                          <a:latin typeface="Times New Roman" panose="02020603050405020304" pitchFamily="18" charset="0"/>
                          <a:ea typeface="Calibri" panose="020F0502020204030204" pitchFamily="34" charset="0"/>
                          <a:cs typeface="B Nazanin" panose="00000400000000000000" pitchFamily="2" charset="-78"/>
                        </a:rPr>
                        <a:t>ولتاژ باتري داخلي دستگاه کاهش يافته است.</a:t>
                      </a:r>
                      <a:endParaRPr lang="en-US" sz="2000">
                        <a:effectLst/>
                        <a:latin typeface="Times New Roman" panose="02020603050405020304" pitchFamily="18" charset="0"/>
                        <a:ea typeface="Times New Roman" panose="02020603050405020304" pitchFamily="18" charset="0"/>
                        <a:cs typeface="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rtl="1">
                        <a:lnSpc>
                          <a:spcPct val="100000"/>
                        </a:lnSpc>
                        <a:spcBef>
                          <a:spcPts val="0"/>
                        </a:spcBef>
                        <a:spcAft>
                          <a:spcPts val="1000"/>
                        </a:spcAft>
                      </a:pPr>
                      <a:r>
                        <a:rPr lang="fa-IR" sz="2000" dirty="0">
                          <a:effectLst/>
                          <a:latin typeface="Times New Roman" panose="02020603050405020304" pitchFamily="18" charset="0"/>
                          <a:ea typeface="Calibri" panose="020F0502020204030204" pitchFamily="34" charset="0"/>
                          <a:cs typeface="B Nazanin" panose="00000400000000000000" pitchFamily="2" charset="-78"/>
                        </a:rPr>
                        <a:t>کابل برق دستگاه را وصل کنيد تا باتري شارژ شود.</a:t>
                      </a:r>
                      <a:endParaRPr lang="en-US" sz="2000" dirty="0">
                        <a:effectLst/>
                        <a:latin typeface="Times New Roman" panose="02020603050405020304" pitchFamily="18" charset="0"/>
                        <a:ea typeface="Times New Roman" panose="02020603050405020304" pitchFamily="18" charset="0"/>
                        <a:cs typeface="Nazanin" panose="00000400000000000000" pitchFamily="2" charset="-78"/>
                      </a:endParaRPr>
                    </a:p>
                    <a:p>
                      <a:pPr marL="0" marR="0" algn="just" rtl="1">
                        <a:lnSpc>
                          <a:spcPct val="100000"/>
                        </a:lnSpc>
                        <a:spcBef>
                          <a:spcPts val="0"/>
                        </a:spcBef>
                        <a:spcAft>
                          <a:spcPts val="1000"/>
                        </a:spcAft>
                      </a:pPr>
                      <a:r>
                        <a:rPr lang="fa-IR" sz="2000" dirty="0">
                          <a:effectLst/>
                          <a:latin typeface="Times New Roman" panose="02020603050405020304" pitchFamily="18" charset="0"/>
                          <a:ea typeface="Calibri" panose="020F0502020204030204" pitchFamily="34" charset="0"/>
                          <a:cs typeface="B Nazanin" panose="00000400000000000000" pitchFamily="2" charset="-78"/>
                        </a:rPr>
                        <a:t>درصورت برطرف نشدن مشکل با واحد خدمات پس از فروش شرکت تماس بگيريد.</a:t>
                      </a:r>
                      <a:endParaRPr lang="en-US" sz="2000" dirty="0">
                        <a:effectLst/>
                        <a:latin typeface="Times New Roman" panose="02020603050405020304" pitchFamily="18" charset="0"/>
                        <a:ea typeface="Times New Roman" panose="02020603050405020304" pitchFamily="18" charset="0"/>
                        <a:cs typeface="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900366">
                <a:tc>
                  <a:txBody>
                    <a:bodyPr/>
                    <a:lstStyle/>
                    <a:p>
                      <a:pPr marL="0" marR="0" algn="ctr" rtl="1">
                        <a:lnSpc>
                          <a:spcPct val="115000"/>
                        </a:lnSpc>
                        <a:spcBef>
                          <a:spcPts val="0"/>
                        </a:spcBef>
                        <a:spcAft>
                          <a:spcPts val="1000"/>
                        </a:spcAft>
                      </a:pPr>
                      <a:r>
                        <a:rPr lang="en-US" sz="1800" b="1" dirty="0">
                          <a:effectLst/>
                          <a:latin typeface="Times New Roman" panose="02020603050405020304" pitchFamily="18" charset="0"/>
                          <a:ea typeface="Calibri" panose="020F0502020204030204" pitchFamily="34" charset="0"/>
                          <a:cs typeface="B Nazanin" panose="00000400000000000000" pitchFamily="2" charset="-78"/>
                        </a:rPr>
                        <a:t>AC Unplug</a:t>
                      </a:r>
                      <a:endParaRPr lang="en-US" sz="1800" b="1" dirty="0">
                        <a:effectLst/>
                        <a:latin typeface="Times New Roman" panose="02020603050405020304" pitchFamily="18" charset="0"/>
                        <a:ea typeface="Times New Roman" panose="02020603050405020304" pitchFamily="18" charset="0"/>
                        <a:cs typeface="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rtl="1">
                        <a:lnSpc>
                          <a:spcPct val="100000"/>
                        </a:lnSpc>
                        <a:spcBef>
                          <a:spcPts val="0"/>
                        </a:spcBef>
                        <a:spcAft>
                          <a:spcPts val="1000"/>
                        </a:spcAft>
                      </a:pPr>
                      <a:r>
                        <a:rPr lang="fa-IR" sz="2000">
                          <a:effectLst/>
                          <a:latin typeface="Times New Roman" panose="02020603050405020304" pitchFamily="18" charset="0"/>
                          <a:ea typeface="Calibri" panose="020F0502020204030204" pitchFamily="34" charset="0"/>
                          <a:cs typeface="B Nazanin" panose="00000400000000000000" pitchFamily="2" charset="-78"/>
                        </a:rPr>
                        <a:t>کابل برق از دستگاه جدا شده است</a:t>
                      </a:r>
                      <a:r>
                        <a:rPr lang="en-US" sz="2000">
                          <a:effectLst/>
                          <a:latin typeface="Times New Roman" panose="02020603050405020304" pitchFamily="18" charset="0"/>
                          <a:ea typeface="Calibri" panose="020F0502020204030204" pitchFamily="34" charset="0"/>
                          <a:cs typeface="B Nazanin" panose="00000400000000000000" pitchFamily="2" charset="-78"/>
                        </a:rPr>
                        <a:t>.</a:t>
                      </a:r>
                      <a:endParaRPr lang="en-US" sz="2000">
                        <a:effectLst/>
                        <a:latin typeface="Times New Roman" panose="02020603050405020304" pitchFamily="18" charset="0"/>
                        <a:ea typeface="Times New Roman" panose="02020603050405020304" pitchFamily="18" charset="0"/>
                        <a:cs typeface="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rtl="1">
                        <a:lnSpc>
                          <a:spcPct val="100000"/>
                        </a:lnSpc>
                        <a:spcBef>
                          <a:spcPts val="0"/>
                        </a:spcBef>
                        <a:spcAft>
                          <a:spcPts val="1000"/>
                        </a:spcAft>
                      </a:pPr>
                      <a:r>
                        <a:rPr lang="fa-IR" sz="2000" dirty="0">
                          <a:effectLst/>
                          <a:latin typeface="Times New Roman" panose="02020603050405020304" pitchFamily="18" charset="0"/>
                          <a:ea typeface="Calibri" panose="020F0502020204030204" pitchFamily="34" charset="0"/>
                          <a:cs typeface="B Nazanin" panose="00000400000000000000" pitchFamily="2" charset="-78"/>
                        </a:rPr>
                        <a:t>کابل برق دستگاه را وصل کنيد.</a:t>
                      </a:r>
                      <a:endParaRPr lang="en-US" sz="2000" dirty="0">
                        <a:effectLst/>
                        <a:latin typeface="Times New Roman" panose="02020603050405020304" pitchFamily="18" charset="0"/>
                        <a:ea typeface="Times New Roman" panose="02020603050405020304" pitchFamily="18" charset="0"/>
                        <a:cs typeface="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900366">
                <a:tc>
                  <a:txBody>
                    <a:bodyPr/>
                    <a:lstStyle/>
                    <a:p>
                      <a:pPr marL="0" marR="0" algn="ctr" rtl="1">
                        <a:lnSpc>
                          <a:spcPct val="115000"/>
                        </a:lnSpc>
                        <a:spcBef>
                          <a:spcPts val="0"/>
                        </a:spcBef>
                        <a:spcAft>
                          <a:spcPts val="1000"/>
                        </a:spcAft>
                      </a:pPr>
                      <a:r>
                        <a:rPr lang="en-US" sz="1800" b="1" dirty="0">
                          <a:effectLst/>
                          <a:latin typeface="Times New Roman" panose="02020603050405020304" pitchFamily="18" charset="0"/>
                          <a:ea typeface="Calibri" panose="020F0502020204030204" pitchFamily="34" charset="0"/>
                          <a:cs typeface="B Nazanin" panose="00000400000000000000" pitchFamily="2" charset="-78"/>
                        </a:rPr>
                        <a:t>Battery Defect</a:t>
                      </a:r>
                      <a:endParaRPr lang="en-US" sz="1800" b="1" dirty="0">
                        <a:effectLst/>
                        <a:latin typeface="Times New Roman" panose="02020603050405020304" pitchFamily="18" charset="0"/>
                        <a:ea typeface="Times New Roman" panose="02020603050405020304" pitchFamily="18" charset="0"/>
                        <a:cs typeface="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rtl="1">
                        <a:lnSpc>
                          <a:spcPct val="100000"/>
                        </a:lnSpc>
                        <a:spcBef>
                          <a:spcPts val="0"/>
                        </a:spcBef>
                        <a:spcAft>
                          <a:spcPts val="1000"/>
                        </a:spcAft>
                      </a:pPr>
                      <a:r>
                        <a:rPr lang="fa-IR" sz="2000">
                          <a:effectLst/>
                          <a:latin typeface="Times New Roman" panose="02020603050405020304" pitchFamily="18" charset="0"/>
                          <a:ea typeface="Calibri" panose="020F0502020204030204" pitchFamily="34" charset="0"/>
                          <a:cs typeface="B Nazanin" panose="00000400000000000000" pitchFamily="2" charset="-78"/>
                        </a:rPr>
                        <a:t>باتري معيوب است.</a:t>
                      </a:r>
                      <a:endParaRPr lang="en-US" sz="2000">
                        <a:effectLst/>
                        <a:latin typeface="Times New Roman" panose="02020603050405020304" pitchFamily="18" charset="0"/>
                        <a:ea typeface="Times New Roman" panose="02020603050405020304" pitchFamily="18" charset="0"/>
                        <a:cs typeface="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rtl="1">
                        <a:lnSpc>
                          <a:spcPct val="100000"/>
                        </a:lnSpc>
                        <a:spcBef>
                          <a:spcPts val="0"/>
                        </a:spcBef>
                        <a:spcAft>
                          <a:spcPts val="1000"/>
                        </a:spcAft>
                      </a:pPr>
                      <a:r>
                        <a:rPr lang="fa-IR" sz="2000" dirty="0">
                          <a:effectLst/>
                          <a:latin typeface="Times New Roman" panose="02020603050405020304" pitchFamily="18" charset="0"/>
                          <a:ea typeface="Calibri" panose="020F0502020204030204" pitchFamily="34" charset="0"/>
                          <a:cs typeface="B Nazanin" panose="00000400000000000000" pitchFamily="2" charset="-78"/>
                        </a:rPr>
                        <a:t>با واحد خدمات پس از فروش شرکت تماس بگيريد.</a:t>
                      </a:r>
                      <a:endParaRPr lang="en-US" sz="2000" dirty="0">
                        <a:effectLst/>
                        <a:latin typeface="Times New Roman" panose="02020603050405020304" pitchFamily="18" charset="0"/>
                        <a:ea typeface="Times New Roman" panose="02020603050405020304" pitchFamily="18" charset="0"/>
                        <a:cs typeface="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cxnSp>
        <p:nvCxnSpPr>
          <p:cNvPr id="7" name="Straight Connector 6"/>
          <p:cNvCxnSpPr/>
          <p:nvPr/>
        </p:nvCxnSpPr>
        <p:spPr>
          <a:xfrm>
            <a:off x="2361063" y="902732"/>
            <a:ext cx="6400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6999349" y="228600"/>
            <a:ext cx="1659429" cy="707886"/>
          </a:xfrm>
          <a:prstGeom prst="rect">
            <a:avLst/>
          </a:prstGeom>
        </p:spPr>
        <p:txBody>
          <a:bodyPr wrap="none">
            <a:spAutoFit/>
          </a:bodyPr>
          <a:lstStyle/>
          <a:p>
            <a:pPr algn="r" rtl="1"/>
            <a:r>
              <a:rPr lang="fa-IR" sz="4000" dirty="0" smtClean="0">
                <a:cs typeface="B Nazanin" panose="00000400000000000000" pitchFamily="2" charset="-78"/>
              </a:rPr>
              <a:t>عیب یابی</a:t>
            </a:r>
            <a:endParaRPr lang="en-US" sz="4000" dirty="0">
              <a:cs typeface="B Nazanin" panose="00000400000000000000" pitchFamily="2" charset="-78"/>
            </a:endParaRPr>
          </a:p>
        </p:txBody>
      </p:sp>
    </p:spTree>
    <p:extLst>
      <p:ext uri="{BB962C8B-B14F-4D97-AF65-F5344CB8AC3E}">
        <p14:creationId xmlns:p14="http://schemas.microsoft.com/office/powerpoint/2010/main" val="672409391"/>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730035437"/>
              </p:ext>
            </p:extLst>
          </p:nvPr>
        </p:nvGraphicFramePr>
        <p:xfrm>
          <a:off x="457198" y="1172273"/>
          <a:ext cx="8229602" cy="4034946"/>
        </p:xfrm>
        <a:graphic>
          <a:graphicData uri="http://schemas.openxmlformats.org/drawingml/2006/table">
            <a:tbl>
              <a:tblPr rtl="1">
                <a:tableStyleId>{5940675A-B579-460E-94D1-54222C63F5DA}</a:tableStyleId>
              </a:tblPr>
              <a:tblGrid>
                <a:gridCol w="1555124">
                  <a:extLst>
                    <a:ext uri="{9D8B030D-6E8A-4147-A177-3AD203B41FA5}">
                      <a16:colId xmlns:a16="http://schemas.microsoft.com/office/drawing/2014/main" val="20000"/>
                    </a:ext>
                  </a:extLst>
                </a:gridCol>
                <a:gridCol w="2925650">
                  <a:extLst>
                    <a:ext uri="{9D8B030D-6E8A-4147-A177-3AD203B41FA5}">
                      <a16:colId xmlns:a16="http://schemas.microsoft.com/office/drawing/2014/main" val="20001"/>
                    </a:ext>
                  </a:extLst>
                </a:gridCol>
                <a:gridCol w="3748828">
                  <a:extLst>
                    <a:ext uri="{9D8B030D-6E8A-4147-A177-3AD203B41FA5}">
                      <a16:colId xmlns:a16="http://schemas.microsoft.com/office/drawing/2014/main" val="20002"/>
                    </a:ext>
                  </a:extLst>
                </a:gridCol>
              </a:tblGrid>
              <a:tr h="591120">
                <a:tc>
                  <a:txBody>
                    <a:bodyPr/>
                    <a:lstStyle/>
                    <a:p>
                      <a:pPr marL="0" marR="0" indent="0" algn="ctr" defTabSz="914400" rtl="1" eaLnBrk="1" fontAlgn="auto" latinLnBrk="0" hangingPunct="1">
                        <a:lnSpc>
                          <a:spcPct val="115000"/>
                        </a:lnSpc>
                        <a:spcBef>
                          <a:spcPts val="0"/>
                        </a:spcBef>
                        <a:spcAft>
                          <a:spcPts val="1000"/>
                        </a:spcAft>
                        <a:buClrTx/>
                        <a:buSzTx/>
                        <a:buFontTx/>
                        <a:buNone/>
                        <a:tabLst/>
                        <a:defRPr/>
                      </a:pPr>
                      <a:r>
                        <a:rPr lang="fa-IR" sz="2400" b="1" dirty="0" smtClean="0">
                          <a:effectLst/>
                          <a:latin typeface="Times New Roman" panose="02020603050405020304" pitchFamily="18" charset="0"/>
                          <a:ea typeface="Calibri" panose="020F0502020204030204" pitchFamily="34" charset="0"/>
                          <a:cs typeface="B Nazanin" panose="00000400000000000000" pitchFamily="2" charset="-78"/>
                        </a:rPr>
                        <a:t>پيغام آلارم</a:t>
                      </a:r>
                      <a:endParaRPr lang="en-US" sz="2400" dirty="0" smtClean="0">
                        <a:effectLst/>
                        <a:latin typeface="Times New Roman" panose="02020603050405020304" pitchFamily="18" charset="0"/>
                        <a:ea typeface="Times New Roman" panose="02020603050405020304" pitchFamily="18" charset="0"/>
                        <a:cs typeface="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indent="0" algn="ctr" defTabSz="914400" rtl="1" eaLnBrk="1" fontAlgn="auto" latinLnBrk="0" hangingPunct="1">
                        <a:lnSpc>
                          <a:spcPct val="115000"/>
                        </a:lnSpc>
                        <a:spcBef>
                          <a:spcPts val="0"/>
                        </a:spcBef>
                        <a:spcAft>
                          <a:spcPts val="1000"/>
                        </a:spcAft>
                        <a:buClrTx/>
                        <a:buSzTx/>
                        <a:buFontTx/>
                        <a:buNone/>
                        <a:tabLst/>
                        <a:defRPr/>
                      </a:pPr>
                      <a:r>
                        <a:rPr lang="fa-IR" sz="2400" b="1" dirty="0" smtClean="0">
                          <a:effectLst/>
                          <a:latin typeface="Times New Roman" panose="02020603050405020304" pitchFamily="18" charset="0"/>
                          <a:ea typeface="Calibri" panose="020F0502020204030204" pitchFamily="34" charset="0"/>
                          <a:cs typeface="B Nazanin" panose="00000400000000000000" pitchFamily="2" charset="-78"/>
                        </a:rPr>
                        <a:t>دلايل ايجاد آلارم</a:t>
                      </a:r>
                      <a:endParaRPr lang="en-US" sz="2400" dirty="0" smtClean="0">
                        <a:effectLst/>
                        <a:latin typeface="Times New Roman" panose="02020603050405020304" pitchFamily="18" charset="0"/>
                        <a:ea typeface="Times New Roman" panose="02020603050405020304" pitchFamily="18" charset="0"/>
                        <a:cs typeface="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indent="0" algn="ctr" defTabSz="914400" rtl="1" eaLnBrk="1" fontAlgn="auto" latinLnBrk="0" hangingPunct="1">
                        <a:lnSpc>
                          <a:spcPct val="115000"/>
                        </a:lnSpc>
                        <a:spcBef>
                          <a:spcPts val="0"/>
                        </a:spcBef>
                        <a:spcAft>
                          <a:spcPts val="1000"/>
                        </a:spcAft>
                        <a:buClrTx/>
                        <a:buSzTx/>
                        <a:buFontTx/>
                        <a:buNone/>
                        <a:tabLst/>
                        <a:defRPr/>
                      </a:pPr>
                      <a:r>
                        <a:rPr lang="fa-IR" sz="2400" b="1" dirty="0" smtClean="0">
                          <a:effectLst/>
                          <a:latin typeface="Times New Roman" panose="02020603050405020304" pitchFamily="18" charset="0"/>
                          <a:ea typeface="Calibri" panose="020F0502020204030204" pitchFamily="34" charset="0"/>
                          <a:cs typeface="B Nazanin" panose="00000400000000000000" pitchFamily="2" charset="-78"/>
                        </a:rPr>
                        <a:t>اقدامات لازم</a:t>
                      </a:r>
                      <a:endParaRPr lang="en-US" sz="2400" dirty="0" smtClean="0">
                        <a:effectLst/>
                        <a:latin typeface="Times New Roman" panose="02020603050405020304" pitchFamily="18" charset="0"/>
                        <a:ea typeface="Times New Roman" panose="02020603050405020304" pitchFamily="18" charset="0"/>
                        <a:cs typeface="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0"/>
                  </a:ext>
                </a:extLst>
              </a:tr>
              <a:tr h="997794">
                <a:tc>
                  <a:txBody>
                    <a:bodyPr/>
                    <a:lstStyle/>
                    <a:p>
                      <a:pPr marL="0" marR="0" algn="ctr" rtl="1">
                        <a:lnSpc>
                          <a:spcPct val="115000"/>
                        </a:lnSpc>
                        <a:spcBef>
                          <a:spcPts val="0"/>
                        </a:spcBef>
                        <a:spcAft>
                          <a:spcPts val="1000"/>
                        </a:spcAft>
                      </a:pPr>
                      <a:r>
                        <a:rPr lang="en-US" sz="1800" b="1" dirty="0">
                          <a:effectLst/>
                          <a:latin typeface="Times New Roman" panose="02020603050405020304" pitchFamily="18" charset="0"/>
                          <a:ea typeface="Calibri" panose="020F0502020204030204" pitchFamily="34" charset="0"/>
                          <a:cs typeface="B Nazanin" panose="00000400000000000000" pitchFamily="2" charset="-78"/>
                        </a:rPr>
                        <a:t>No Battery</a:t>
                      </a:r>
                      <a:endParaRPr lang="en-US" sz="1800" b="1" dirty="0">
                        <a:effectLst/>
                        <a:latin typeface="Times New Roman" panose="02020603050405020304" pitchFamily="18" charset="0"/>
                        <a:ea typeface="Times New Roman" panose="02020603050405020304" pitchFamily="18" charset="0"/>
                        <a:cs typeface="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rtl="1">
                        <a:lnSpc>
                          <a:spcPct val="100000"/>
                        </a:lnSpc>
                        <a:spcBef>
                          <a:spcPts val="0"/>
                        </a:spcBef>
                        <a:spcAft>
                          <a:spcPts val="1000"/>
                        </a:spcAft>
                      </a:pPr>
                      <a:r>
                        <a:rPr lang="fa-IR" sz="2000" dirty="0">
                          <a:effectLst/>
                          <a:latin typeface="Times New Roman" panose="02020603050405020304" pitchFamily="18" charset="0"/>
                          <a:ea typeface="Calibri" panose="020F0502020204030204" pitchFamily="34" charset="0"/>
                          <a:cs typeface="B Nazanin" panose="00000400000000000000" pitchFamily="2" charset="-78"/>
                        </a:rPr>
                        <a:t>باتري در دستگاه وجود ندارد.</a:t>
                      </a:r>
                      <a:endParaRPr lang="en-US" sz="2000" dirty="0">
                        <a:effectLst/>
                        <a:latin typeface="Times New Roman" panose="02020603050405020304" pitchFamily="18" charset="0"/>
                        <a:ea typeface="Times New Roman" panose="02020603050405020304" pitchFamily="18" charset="0"/>
                        <a:cs typeface="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rtl="1">
                        <a:lnSpc>
                          <a:spcPct val="100000"/>
                        </a:lnSpc>
                        <a:spcBef>
                          <a:spcPts val="0"/>
                        </a:spcBef>
                        <a:spcAft>
                          <a:spcPts val="1000"/>
                        </a:spcAft>
                      </a:pPr>
                      <a:r>
                        <a:rPr lang="fa-IR" sz="2000" dirty="0">
                          <a:effectLst/>
                          <a:latin typeface="Times New Roman" panose="02020603050405020304" pitchFamily="18" charset="0"/>
                          <a:ea typeface="Calibri" panose="020F0502020204030204" pitchFamily="34" charset="0"/>
                          <a:cs typeface="B Nazanin" panose="00000400000000000000" pitchFamily="2" charset="-78"/>
                        </a:rPr>
                        <a:t>از وجود باتري سالم در دستگاه اطمينان حاصل کنيد.</a:t>
                      </a:r>
                      <a:endParaRPr lang="en-US" sz="2000" dirty="0">
                        <a:effectLst/>
                        <a:latin typeface="Times New Roman" panose="02020603050405020304" pitchFamily="18" charset="0"/>
                        <a:ea typeface="Times New Roman" panose="02020603050405020304" pitchFamily="18" charset="0"/>
                        <a:cs typeface="Nazanin" panose="00000400000000000000" pitchFamily="2" charset="-78"/>
                      </a:endParaRPr>
                    </a:p>
                    <a:p>
                      <a:pPr marL="0" marR="0" algn="just" rtl="1">
                        <a:lnSpc>
                          <a:spcPct val="100000"/>
                        </a:lnSpc>
                        <a:spcBef>
                          <a:spcPts val="0"/>
                        </a:spcBef>
                        <a:spcAft>
                          <a:spcPts val="1000"/>
                        </a:spcAft>
                      </a:pPr>
                      <a:r>
                        <a:rPr lang="fa-IR" sz="2000" dirty="0">
                          <a:effectLst/>
                          <a:latin typeface="Times New Roman" panose="02020603050405020304" pitchFamily="18" charset="0"/>
                          <a:ea typeface="Calibri" panose="020F0502020204030204" pitchFamily="34" charset="0"/>
                          <a:cs typeface="B Nazanin" panose="00000400000000000000" pitchFamily="2" charset="-78"/>
                        </a:rPr>
                        <a:t>درصورت برطرف نشدن مشکل با واحد خدمات پس از فروش شرکت تماس بگيريد.</a:t>
                      </a:r>
                      <a:endParaRPr lang="en-US" sz="2000" dirty="0">
                        <a:effectLst/>
                        <a:latin typeface="Times New Roman" panose="02020603050405020304" pitchFamily="18" charset="0"/>
                        <a:ea typeface="Times New Roman" panose="02020603050405020304" pitchFamily="18" charset="0"/>
                        <a:cs typeface="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048813">
                <a:tc>
                  <a:txBody>
                    <a:bodyPr/>
                    <a:lstStyle/>
                    <a:p>
                      <a:pPr marL="0" marR="0" algn="ctr" rtl="1">
                        <a:lnSpc>
                          <a:spcPct val="115000"/>
                        </a:lnSpc>
                        <a:spcBef>
                          <a:spcPts val="0"/>
                        </a:spcBef>
                        <a:spcAft>
                          <a:spcPts val="1000"/>
                        </a:spcAft>
                      </a:pPr>
                      <a:r>
                        <a:rPr lang="en-US" sz="1800" b="1" dirty="0">
                          <a:effectLst/>
                          <a:latin typeface="Times New Roman" panose="02020603050405020304" pitchFamily="18" charset="0"/>
                          <a:ea typeface="Calibri" panose="020F0502020204030204" pitchFamily="34" charset="0"/>
                          <a:cs typeface="B Nazanin" panose="00000400000000000000" pitchFamily="2" charset="-78"/>
                        </a:rPr>
                        <a:t>100% </a:t>
                      </a:r>
                      <a:r>
                        <a:rPr lang="en-US" sz="1800" b="1" dirty="0" smtClean="0">
                          <a:effectLst/>
                          <a:latin typeface="Times New Roman" panose="02020603050405020304" pitchFamily="18" charset="0"/>
                          <a:ea typeface="Calibri" panose="020F0502020204030204" pitchFamily="34" charset="0"/>
                          <a:cs typeface="B Nazanin" panose="00000400000000000000" pitchFamily="2" charset="-78"/>
                        </a:rPr>
                        <a:t>O2 Not Usable</a:t>
                      </a:r>
                      <a:endParaRPr lang="en-US" sz="1800" b="1" dirty="0">
                        <a:effectLst/>
                        <a:latin typeface="Times New Roman" panose="02020603050405020304" pitchFamily="18" charset="0"/>
                        <a:ea typeface="Times New Roman" panose="02020603050405020304" pitchFamily="18" charset="0"/>
                        <a:cs typeface="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rtl="1">
                        <a:lnSpc>
                          <a:spcPct val="100000"/>
                        </a:lnSpc>
                        <a:spcBef>
                          <a:spcPts val="0"/>
                        </a:spcBef>
                        <a:spcAft>
                          <a:spcPts val="0"/>
                        </a:spcAft>
                      </a:pPr>
                      <a:r>
                        <a:rPr lang="fa-IR" sz="2000" dirty="0">
                          <a:effectLst/>
                          <a:latin typeface="Times New Roman" panose="02020603050405020304" pitchFamily="18" charset="0"/>
                          <a:ea typeface="Calibri" panose="020F0502020204030204" pitchFamily="34" charset="0"/>
                          <a:cs typeface="B Nazanin" panose="00000400000000000000" pitchFamily="2" charset="-78"/>
                        </a:rPr>
                        <a:t>منبع اکسيژن پرفشار (فشار اکسيژن بالاتر از 1.2بار) در دسترس نيست.</a:t>
                      </a:r>
                      <a:endParaRPr lang="en-US" sz="2000" dirty="0">
                        <a:effectLst/>
                        <a:latin typeface="Times New Roman" panose="02020603050405020304" pitchFamily="18" charset="0"/>
                        <a:ea typeface="Times New Roman" panose="02020603050405020304" pitchFamily="18" charset="0"/>
                        <a:cs typeface="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rtl="1">
                        <a:lnSpc>
                          <a:spcPct val="100000"/>
                        </a:lnSpc>
                        <a:spcBef>
                          <a:spcPts val="0"/>
                        </a:spcBef>
                        <a:spcAft>
                          <a:spcPts val="1000"/>
                        </a:spcAft>
                      </a:pPr>
                      <a:r>
                        <a:rPr lang="fa-IR" sz="2000" dirty="0">
                          <a:effectLst/>
                          <a:latin typeface="Times New Roman" panose="02020603050405020304" pitchFamily="18" charset="0"/>
                          <a:ea typeface="Calibri" panose="020F0502020204030204" pitchFamily="34" charset="0"/>
                          <a:cs typeface="B Nazanin" panose="00000400000000000000" pitchFamily="2" charset="-78"/>
                        </a:rPr>
                        <a:t>فشار منبع اکسيژن بررسي گردد.</a:t>
                      </a:r>
                      <a:endParaRPr lang="en-US" sz="2000" dirty="0">
                        <a:effectLst/>
                        <a:latin typeface="Times New Roman" panose="02020603050405020304" pitchFamily="18" charset="0"/>
                        <a:ea typeface="Times New Roman" panose="02020603050405020304" pitchFamily="18" charset="0"/>
                        <a:cs typeface="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048813">
                <a:tc>
                  <a:txBody>
                    <a:bodyPr/>
                    <a:lstStyle/>
                    <a:p>
                      <a:pPr marL="0" marR="0" indent="0" algn="ctr" defTabSz="914400" rtl="1" eaLnBrk="1" fontAlgn="auto" latinLnBrk="0" hangingPunct="1">
                        <a:lnSpc>
                          <a:spcPct val="115000"/>
                        </a:lnSpc>
                        <a:spcBef>
                          <a:spcPts val="0"/>
                        </a:spcBef>
                        <a:spcAft>
                          <a:spcPts val="1000"/>
                        </a:spcAft>
                        <a:buClrTx/>
                        <a:buSzTx/>
                        <a:buFontTx/>
                        <a:buNone/>
                        <a:tabLst/>
                        <a:defRPr/>
                      </a:pPr>
                      <a:r>
                        <a:rPr kumimoji="0" lang="en-US" sz="1800" b="1" kern="1200" dirty="0" err="1" smtClean="0">
                          <a:solidFill>
                            <a:schemeClr val="tx1"/>
                          </a:solidFill>
                          <a:effectLst/>
                          <a:latin typeface="Times New Roman" panose="02020603050405020304" pitchFamily="18" charset="0"/>
                          <a:ea typeface="Calibri" panose="020F0502020204030204" pitchFamily="34" charset="0"/>
                          <a:cs typeface="B Nazanin" panose="00000400000000000000" pitchFamily="2" charset="-78"/>
                        </a:rPr>
                        <a:t>Exh</a:t>
                      </a:r>
                      <a:r>
                        <a:rPr kumimoji="0" lang="en-US" sz="1800" b="1" kern="1200" dirty="0" smtClean="0">
                          <a:solidFill>
                            <a:schemeClr val="tx1"/>
                          </a:solidFill>
                          <a:effectLst/>
                          <a:latin typeface="Times New Roman" panose="02020603050405020304" pitchFamily="18" charset="0"/>
                          <a:ea typeface="Calibri" panose="020F0502020204030204" pitchFamily="34" charset="0"/>
                          <a:cs typeface="B Nazanin" panose="00000400000000000000" pitchFamily="2" charset="-78"/>
                        </a:rPr>
                        <a:t> Not Fitted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kumimoji="0" lang="fa-IR" sz="2000" kern="1200" dirty="0" smtClean="0">
                          <a:solidFill>
                            <a:schemeClr val="dk1"/>
                          </a:solidFill>
                          <a:effectLst/>
                          <a:latin typeface="Times New Roman" panose="02020603050405020304" pitchFamily="18" charset="0"/>
                          <a:ea typeface="Calibri" panose="020F0502020204030204" pitchFamily="34" charset="0"/>
                          <a:cs typeface="B Nazanin" panose="00000400000000000000" pitchFamily="2" charset="-78"/>
                        </a:rPr>
                        <a:t>سنسور فلوی بازدمی به درستی در جای خود قرار نگرفته است.</a:t>
                      </a:r>
                      <a:endParaRPr kumimoji="0" lang="en-US" sz="2000" kern="1200" dirty="0" smtClean="0">
                        <a:solidFill>
                          <a:schemeClr val="dk1"/>
                        </a:solidFill>
                        <a:effectLst/>
                        <a:latin typeface="Times New Roman" panose="02020603050405020304" pitchFamily="18" charset="0"/>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just" defTabSz="914400" rtl="1" eaLnBrk="1" fontAlgn="auto" latinLnBrk="0" hangingPunct="1">
                        <a:lnSpc>
                          <a:spcPct val="100000"/>
                        </a:lnSpc>
                        <a:spcBef>
                          <a:spcPts val="0"/>
                        </a:spcBef>
                        <a:spcAft>
                          <a:spcPts val="1000"/>
                        </a:spcAft>
                        <a:buClrTx/>
                        <a:buSzTx/>
                        <a:buFontTx/>
                        <a:buNone/>
                        <a:tabLst/>
                        <a:defRPr/>
                      </a:pPr>
                      <a:r>
                        <a:rPr kumimoji="0" lang="fa-IR" sz="2000" kern="1200" dirty="0" smtClean="0">
                          <a:solidFill>
                            <a:schemeClr val="dk1"/>
                          </a:solidFill>
                          <a:effectLst/>
                          <a:latin typeface="Times New Roman" panose="02020603050405020304" pitchFamily="18" charset="0"/>
                          <a:ea typeface="Calibri" panose="020F0502020204030204" pitchFamily="34" charset="0"/>
                          <a:cs typeface="B Nazanin" panose="00000400000000000000" pitchFamily="2" charset="-78"/>
                        </a:rPr>
                        <a:t>از اتصال صحيح فلو سنسور بازدمي اطمينان حاصل کنيد.</a:t>
                      </a:r>
                      <a:endParaRPr kumimoji="0" lang="en-US" sz="2000" kern="1200" dirty="0" smtClean="0">
                        <a:solidFill>
                          <a:schemeClr val="dk1"/>
                        </a:solidFill>
                        <a:effectLst/>
                        <a:latin typeface="Times New Roman" panose="02020603050405020304" pitchFamily="18" charset="0"/>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3659756"/>
                  </a:ext>
                </a:extLst>
              </a:tr>
            </a:tbl>
          </a:graphicData>
        </a:graphic>
      </p:graphicFrame>
      <p:cxnSp>
        <p:nvCxnSpPr>
          <p:cNvPr id="7" name="Straight Connector 6"/>
          <p:cNvCxnSpPr/>
          <p:nvPr/>
        </p:nvCxnSpPr>
        <p:spPr>
          <a:xfrm>
            <a:off x="2361063" y="902732"/>
            <a:ext cx="6400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6999349" y="228600"/>
            <a:ext cx="1659429" cy="707886"/>
          </a:xfrm>
          <a:prstGeom prst="rect">
            <a:avLst/>
          </a:prstGeom>
        </p:spPr>
        <p:txBody>
          <a:bodyPr wrap="none">
            <a:spAutoFit/>
          </a:bodyPr>
          <a:lstStyle/>
          <a:p>
            <a:pPr algn="r" rtl="1"/>
            <a:r>
              <a:rPr lang="fa-IR" sz="4000" dirty="0" smtClean="0">
                <a:cs typeface="B Nazanin" panose="00000400000000000000" pitchFamily="2" charset="-78"/>
              </a:rPr>
              <a:t>عیب یابی</a:t>
            </a:r>
            <a:endParaRPr lang="en-US" sz="4000" dirty="0">
              <a:cs typeface="B Nazanin" panose="00000400000000000000" pitchFamily="2" charset="-78"/>
            </a:endParaRPr>
          </a:p>
        </p:txBody>
      </p:sp>
    </p:spTree>
    <p:extLst>
      <p:ext uri="{BB962C8B-B14F-4D97-AF65-F5344CB8AC3E}">
        <p14:creationId xmlns:p14="http://schemas.microsoft.com/office/powerpoint/2010/main" val="1692708352"/>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05272731"/>
              </p:ext>
            </p:extLst>
          </p:nvPr>
        </p:nvGraphicFramePr>
        <p:xfrm>
          <a:off x="457198" y="1172273"/>
          <a:ext cx="8229602" cy="4771327"/>
        </p:xfrm>
        <a:graphic>
          <a:graphicData uri="http://schemas.openxmlformats.org/drawingml/2006/table">
            <a:tbl>
              <a:tblPr rtl="1">
                <a:tableStyleId>{5940675A-B579-460E-94D1-54222C63F5DA}</a:tableStyleId>
              </a:tblPr>
              <a:tblGrid>
                <a:gridCol w="1344770">
                  <a:extLst>
                    <a:ext uri="{9D8B030D-6E8A-4147-A177-3AD203B41FA5}">
                      <a16:colId xmlns:a16="http://schemas.microsoft.com/office/drawing/2014/main" val="20000"/>
                    </a:ext>
                  </a:extLst>
                </a:gridCol>
                <a:gridCol w="3442416">
                  <a:extLst>
                    <a:ext uri="{9D8B030D-6E8A-4147-A177-3AD203B41FA5}">
                      <a16:colId xmlns:a16="http://schemas.microsoft.com/office/drawing/2014/main" val="20001"/>
                    </a:ext>
                  </a:extLst>
                </a:gridCol>
                <a:gridCol w="3442416">
                  <a:extLst>
                    <a:ext uri="{9D8B030D-6E8A-4147-A177-3AD203B41FA5}">
                      <a16:colId xmlns:a16="http://schemas.microsoft.com/office/drawing/2014/main" val="20002"/>
                    </a:ext>
                  </a:extLst>
                </a:gridCol>
              </a:tblGrid>
              <a:tr h="608707">
                <a:tc>
                  <a:txBody>
                    <a:bodyPr/>
                    <a:lstStyle/>
                    <a:p>
                      <a:pPr marL="0" marR="0" indent="0" algn="ctr" defTabSz="914400" rtl="1" eaLnBrk="1" fontAlgn="auto" latinLnBrk="0" hangingPunct="1">
                        <a:lnSpc>
                          <a:spcPct val="115000"/>
                        </a:lnSpc>
                        <a:spcBef>
                          <a:spcPts val="0"/>
                        </a:spcBef>
                        <a:spcAft>
                          <a:spcPts val="1000"/>
                        </a:spcAft>
                        <a:buClrTx/>
                        <a:buSzTx/>
                        <a:buFontTx/>
                        <a:buNone/>
                        <a:tabLst/>
                        <a:defRPr/>
                      </a:pPr>
                      <a:r>
                        <a:rPr lang="fa-IR" sz="2400" b="1" dirty="0" smtClean="0">
                          <a:effectLst/>
                          <a:latin typeface="Times New Roman" panose="02020603050405020304" pitchFamily="18" charset="0"/>
                          <a:ea typeface="Calibri" panose="020F0502020204030204" pitchFamily="34" charset="0"/>
                          <a:cs typeface="B Nazanin" panose="00000400000000000000" pitchFamily="2" charset="-78"/>
                        </a:rPr>
                        <a:t>پيغام آلارم</a:t>
                      </a:r>
                      <a:endParaRPr lang="en-US" sz="2400" dirty="0" smtClean="0">
                        <a:effectLst/>
                        <a:latin typeface="Times New Roman" panose="02020603050405020304" pitchFamily="18" charset="0"/>
                        <a:ea typeface="Times New Roman" panose="02020603050405020304" pitchFamily="18" charset="0"/>
                        <a:cs typeface="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indent="0" algn="ctr" defTabSz="914400" rtl="1" eaLnBrk="1" fontAlgn="auto" latinLnBrk="0" hangingPunct="1">
                        <a:lnSpc>
                          <a:spcPct val="115000"/>
                        </a:lnSpc>
                        <a:spcBef>
                          <a:spcPts val="0"/>
                        </a:spcBef>
                        <a:spcAft>
                          <a:spcPts val="1000"/>
                        </a:spcAft>
                        <a:buClrTx/>
                        <a:buSzTx/>
                        <a:buFontTx/>
                        <a:buNone/>
                        <a:tabLst/>
                        <a:defRPr/>
                      </a:pPr>
                      <a:r>
                        <a:rPr lang="fa-IR" sz="2400" b="1" dirty="0" smtClean="0">
                          <a:effectLst/>
                          <a:latin typeface="Times New Roman" panose="02020603050405020304" pitchFamily="18" charset="0"/>
                          <a:ea typeface="Calibri" panose="020F0502020204030204" pitchFamily="34" charset="0"/>
                          <a:cs typeface="B Nazanin" panose="00000400000000000000" pitchFamily="2" charset="-78"/>
                        </a:rPr>
                        <a:t>دلايل ايجاد آلارم</a:t>
                      </a:r>
                      <a:endParaRPr lang="en-US" sz="2400" dirty="0" smtClean="0">
                        <a:effectLst/>
                        <a:latin typeface="Times New Roman" panose="02020603050405020304" pitchFamily="18" charset="0"/>
                        <a:ea typeface="Times New Roman" panose="02020603050405020304" pitchFamily="18" charset="0"/>
                        <a:cs typeface="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indent="0" algn="ctr" defTabSz="914400" rtl="1" eaLnBrk="1" fontAlgn="auto" latinLnBrk="0" hangingPunct="1">
                        <a:lnSpc>
                          <a:spcPct val="115000"/>
                        </a:lnSpc>
                        <a:spcBef>
                          <a:spcPts val="0"/>
                        </a:spcBef>
                        <a:spcAft>
                          <a:spcPts val="1000"/>
                        </a:spcAft>
                        <a:buClrTx/>
                        <a:buSzTx/>
                        <a:buFontTx/>
                        <a:buNone/>
                        <a:tabLst/>
                        <a:defRPr/>
                      </a:pPr>
                      <a:r>
                        <a:rPr lang="fa-IR" sz="2400" b="1" dirty="0" smtClean="0">
                          <a:effectLst/>
                          <a:latin typeface="Times New Roman" panose="02020603050405020304" pitchFamily="18" charset="0"/>
                          <a:ea typeface="Calibri" panose="020F0502020204030204" pitchFamily="34" charset="0"/>
                          <a:cs typeface="B Nazanin" panose="00000400000000000000" pitchFamily="2" charset="-78"/>
                        </a:rPr>
                        <a:t>اقدامات لازم</a:t>
                      </a:r>
                      <a:endParaRPr lang="en-US" sz="2400" dirty="0" smtClean="0">
                        <a:effectLst/>
                        <a:latin typeface="Times New Roman" panose="02020603050405020304" pitchFamily="18" charset="0"/>
                        <a:ea typeface="Times New Roman" panose="02020603050405020304" pitchFamily="18" charset="0"/>
                        <a:cs typeface="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0"/>
                  </a:ext>
                </a:extLst>
              </a:tr>
              <a:tr h="2029020">
                <a:tc>
                  <a:txBody>
                    <a:bodyPr/>
                    <a:lstStyle/>
                    <a:p>
                      <a:pPr marL="0" marR="0" algn="ctr" rtl="1">
                        <a:lnSpc>
                          <a:spcPct val="115000"/>
                        </a:lnSpc>
                        <a:spcBef>
                          <a:spcPts val="0"/>
                        </a:spcBef>
                        <a:spcAft>
                          <a:spcPts val="1000"/>
                        </a:spcAft>
                      </a:pPr>
                      <a:r>
                        <a:rPr lang="en-US" sz="1800" b="1" dirty="0" smtClean="0">
                          <a:effectLst/>
                          <a:latin typeface="Times New Roman" panose="02020603050405020304" pitchFamily="18" charset="0"/>
                          <a:ea typeface="Calibri" panose="020F0502020204030204" pitchFamily="34" charset="0"/>
                          <a:cs typeface="B Nazanin" panose="00000400000000000000" pitchFamily="2" charset="-78"/>
                        </a:rPr>
                        <a:t>Neb. </a:t>
                      </a:r>
                      <a:r>
                        <a:rPr lang="en-US" sz="1800" b="1" dirty="0">
                          <a:effectLst/>
                          <a:latin typeface="Times New Roman" panose="02020603050405020304" pitchFamily="18" charset="0"/>
                          <a:ea typeface="Calibri" panose="020F0502020204030204" pitchFamily="34" charset="0"/>
                          <a:cs typeface="B Nazanin" panose="00000400000000000000" pitchFamily="2" charset="-78"/>
                        </a:rPr>
                        <a:t>Not </a:t>
                      </a:r>
                      <a:r>
                        <a:rPr lang="en-US" sz="1800" b="1" dirty="0" smtClean="0">
                          <a:effectLst/>
                          <a:latin typeface="Times New Roman" panose="02020603050405020304" pitchFamily="18" charset="0"/>
                          <a:ea typeface="Calibri" panose="020F0502020204030204" pitchFamily="34" charset="0"/>
                          <a:cs typeface="B Nazanin" panose="00000400000000000000" pitchFamily="2" charset="-78"/>
                        </a:rPr>
                        <a:t>Usable</a:t>
                      </a:r>
                      <a:endParaRPr lang="en-US" sz="1800" b="1" dirty="0">
                        <a:effectLst/>
                        <a:latin typeface="Times New Roman" panose="02020603050405020304" pitchFamily="18" charset="0"/>
                        <a:ea typeface="Times New Roman" panose="02020603050405020304" pitchFamily="18" charset="0"/>
                        <a:cs typeface="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rtl="1">
                        <a:lnSpc>
                          <a:spcPct val="100000"/>
                        </a:lnSpc>
                        <a:spcBef>
                          <a:spcPts val="0"/>
                        </a:spcBef>
                        <a:spcAft>
                          <a:spcPts val="0"/>
                        </a:spcAft>
                      </a:pPr>
                      <a:r>
                        <a:rPr lang="fa-IR" sz="2000" dirty="0" smtClean="0">
                          <a:effectLst/>
                          <a:latin typeface="Times New Roman" panose="02020603050405020304" pitchFamily="18" charset="0"/>
                          <a:ea typeface="Calibri" panose="020F0502020204030204" pitchFamily="34" charset="0"/>
                          <a:cs typeface="B Nazanin" panose="00000400000000000000" pitchFamily="2" charset="-78"/>
                        </a:rPr>
                        <a:t>فلو اکسیژن دمی دستگاه </a:t>
                      </a:r>
                      <a:r>
                        <a:rPr lang="fa-IR" sz="2000" dirty="0">
                          <a:effectLst/>
                          <a:latin typeface="Times New Roman" panose="02020603050405020304" pitchFamily="18" charset="0"/>
                          <a:ea typeface="Calibri" panose="020F0502020204030204" pitchFamily="34" charset="0"/>
                          <a:cs typeface="B Nazanin" panose="00000400000000000000" pitchFamily="2" charset="-78"/>
                        </a:rPr>
                        <a:t>کمتر از </a:t>
                      </a:r>
                      <a:r>
                        <a:rPr lang="en-US" sz="1800" dirty="0">
                          <a:effectLst/>
                          <a:latin typeface="Times New Roman" panose="02020603050405020304" pitchFamily="18" charset="0"/>
                          <a:ea typeface="Calibri" panose="020F0502020204030204" pitchFamily="34" charset="0"/>
                          <a:cs typeface="B Nazanin" panose="00000400000000000000" pitchFamily="2" charset="-78"/>
                        </a:rPr>
                        <a:t>11L/min</a:t>
                      </a:r>
                      <a:r>
                        <a:rPr lang="fa-IR" sz="2000" dirty="0">
                          <a:effectLst/>
                          <a:latin typeface="Times New Roman" panose="02020603050405020304" pitchFamily="18" charset="0"/>
                          <a:ea typeface="Calibri" panose="020F0502020204030204" pitchFamily="34" charset="0"/>
                          <a:cs typeface="B Nazanin" panose="00000400000000000000" pitchFamily="2" charset="-78"/>
                        </a:rPr>
                        <a:t> ميباشد.</a:t>
                      </a:r>
                      <a:endParaRPr lang="en-US" sz="2000" dirty="0">
                        <a:effectLst/>
                        <a:latin typeface="Times New Roman" panose="02020603050405020304" pitchFamily="18" charset="0"/>
                        <a:ea typeface="Times New Roman" panose="02020603050405020304" pitchFamily="18" charset="0"/>
                        <a:cs typeface="Nazanin" panose="00000400000000000000" pitchFamily="2" charset="-78"/>
                      </a:endParaRPr>
                    </a:p>
                    <a:p>
                      <a:pPr marL="0" marR="0" algn="just" rtl="1">
                        <a:lnSpc>
                          <a:spcPct val="100000"/>
                        </a:lnSpc>
                        <a:spcBef>
                          <a:spcPts val="0"/>
                        </a:spcBef>
                        <a:spcAft>
                          <a:spcPts val="0"/>
                        </a:spcAft>
                      </a:pPr>
                      <a:r>
                        <a:rPr lang="fa-IR" sz="2000" dirty="0">
                          <a:effectLst/>
                          <a:latin typeface="Times New Roman" panose="02020603050405020304" pitchFamily="18" charset="0"/>
                          <a:ea typeface="Calibri" panose="020F0502020204030204" pitchFamily="34" charset="0"/>
                          <a:cs typeface="B Nazanin" panose="00000400000000000000" pitchFamily="2" charset="-78"/>
                        </a:rPr>
                        <a:t>منبع اکسِيژن پرفشار در دسترس نيست و يا به عبارتي چنانچه فشار اکسيژن به کمتر از 1.2 بار افت پيدا کند و يا فشار  منبع اکسيژن از مقدار 2 بار بيشتر شود، نبولايزر فعال نميگرد.</a:t>
                      </a:r>
                      <a:endParaRPr lang="en-US" sz="2000" dirty="0">
                        <a:effectLst/>
                        <a:latin typeface="Times New Roman" panose="02020603050405020304" pitchFamily="18" charset="0"/>
                        <a:ea typeface="Times New Roman" panose="02020603050405020304" pitchFamily="18" charset="0"/>
                        <a:cs typeface="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rtl="1">
                        <a:lnSpc>
                          <a:spcPct val="100000"/>
                        </a:lnSpc>
                        <a:spcBef>
                          <a:spcPts val="0"/>
                        </a:spcBef>
                        <a:spcAft>
                          <a:spcPts val="1000"/>
                        </a:spcAft>
                      </a:pPr>
                      <a:r>
                        <a:rPr lang="fa-IR" sz="2000" dirty="0">
                          <a:effectLst/>
                          <a:latin typeface="Times New Roman" panose="02020603050405020304" pitchFamily="18" charset="0"/>
                          <a:ea typeface="Calibri" panose="020F0502020204030204" pitchFamily="34" charset="0"/>
                          <a:cs typeface="B Nazanin" panose="00000400000000000000" pitchFamily="2" charset="-78"/>
                        </a:rPr>
                        <a:t>تنظيمات فلو بررسي </a:t>
                      </a:r>
                      <a:r>
                        <a:rPr lang="fa-IR" sz="2000" dirty="0" smtClean="0">
                          <a:effectLst/>
                          <a:latin typeface="Times New Roman" panose="02020603050405020304" pitchFamily="18" charset="0"/>
                          <a:ea typeface="Calibri" panose="020F0502020204030204" pitchFamily="34" charset="0"/>
                          <a:cs typeface="B Nazanin" panose="00000400000000000000" pitchFamily="2" charset="-78"/>
                        </a:rPr>
                        <a:t>گردد به نحوی که فلوی اکسیژن</a:t>
                      </a:r>
                      <a:r>
                        <a:rPr lang="fa-IR" sz="2000" baseline="0" dirty="0" smtClean="0">
                          <a:effectLst/>
                          <a:latin typeface="Times New Roman" panose="02020603050405020304" pitchFamily="18" charset="0"/>
                          <a:ea typeface="Calibri" panose="020F0502020204030204" pitchFamily="34" charset="0"/>
                          <a:cs typeface="B Nazanin" panose="00000400000000000000" pitchFamily="2" charset="-78"/>
                        </a:rPr>
                        <a:t> دمی</a:t>
                      </a:r>
                      <a:r>
                        <a:rPr lang="fa-IR" sz="2000" dirty="0" smtClean="0">
                          <a:effectLst/>
                          <a:latin typeface="Times New Roman" panose="02020603050405020304" pitchFamily="18" charset="0"/>
                          <a:ea typeface="Calibri" panose="020F0502020204030204" pitchFamily="34" charset="0"/>
                          <a:cs typeface="B Nazanin" panose="00000400000000000000" pitchFamily="2" charset="-78"/>
                        </a:rPr>
                        <a:t> بيش </a:t>
                      </a:r>
                      <a:r>
                        <a:rPr lang="fa-IR" sz="2000" dirty="0">
                          <a:effectLst/>
                          <a:latin typeface="Times New Roman" panose="02020603050405020304" pitchFamily="18" charset="0"/>
                          <a:ea typeface="Calibri" panose="020F0502020204030204" pitchFamily="34" charset="0"/>
                          <a:cs typeface="B Nazanin" panose="00000400000000000000" pitchFamily="2" charset="-78"/>
                        </a:rPr>
                        <a:t>از </a:t>
                      </a:r>
                      <a:r>
                        <a:rPr lang="en-US" sz="1800" dirty="0">
                          <a:effectLst/>
                          <a:latin typeface="Times New Roman" panose="02020603050405020304" pitchFamily="18" charset="0"/>
                          <a:ea typeface="Calibri" panose="020F0502020204030204" pitchFamily="34" charset="0"/>
                          <a:cs typeface="B Nazanin" panose="00000400000000000000" pitchFamily="2" charset="-78"/>
                        </a:rPr>
                        <a:t>11L/min</a:t>
                      </a:r>
                      <a:r>
                        <a:rPr lang="en-US" sz="2000" dirty="0">
                          <a:effectLst/>
                          <a:latin typeface="Times New Roman" panose="02020603050405020304" pitchFamily="18" charset="0"/>
                          <a:ea typeface="Calibri" panose="020F0502020204030204" pitchFamily="34" charset="0"/>
                          <a:cs typeface="B Nazanin" panose="00000400000000000000" pitchFamily="2" charset="-78"/>
                        </a:rPr>
                        <a:t> </a:t>
                      </a:r>
                      <a:r>
                        <a:rPr lang="fa-IR" sz="2000" dirty="0">
                          <a:effectLst/>
                          <a:latin typeface="Times New Roman" panose="02020603050405020304" pitchFamily="18" charset="0"/>
                          <a:ea typeface="Calibri" panose="020F0502020204030204" pitchFamily="34" charset="0"/>
                          <a:cs typeface="B Nazanin" panose="00000400000000000000" pitchFamily="2" charset="-78"/>
                        </a:rPr>
                        <a:t> باشد.</a:t>
                      </a:r>
                      <a:endParaRPr lang="en-US" sz="2000" dirty="0">
                        <a:effectLst/>
                        <a:latin typeface="Times New Roman" panose="02020603050405020304" pitchFamily="18" charset="0"/>
                        <a:ea typeface="Times New Roman" panose="02020603050405020304" pitchFamily="18" charset="0"/>
                        <a:cs typeface="Nazanin" panose="00000400000000000000" pitchFamily="2" charset="-78"/>
                      </a:endParaRPr>
                    </a:p>
                    <a:p>
                      <a:pPr marL="0" marR="0" algn="just" rtl="1">
                        <a:lnSpc>
                          <a:spcPct val="100000"/>
                        </a:lnSpc>
                        <a:spcBef>
                          <a:spcPts val="0"/>
                        </a:spcBef>
                        <a:spcAft>
                          <a:spcPts val="1000"/>
                        </a:spcAft>
                      </a:pPr>
                      <a:r>
                        <a:rPr lang="fa-IR" sz="2000" dirty="0">
                          <a:effectLst/>
                          <a:latin typeface="Times New Roman" panose="02020603050405020304" pitchFamily="18" charset="0"/>
                          <a:ea typeface="Calibri" panose="020F0502020204030204" pitchFamily="34" charset="0"/>
                          <a:cs typeface="B Nazanin" panose="00000400000000000000" pitchFamily="2" charset="-78"/>
                        </a:rPr>
                        <a:t>فشار منبع اکسيژن بررسي گردد.</a:t>
                      </a:r>
                      <a:endParaRPr lang="en-US" sz="2000" dirty="0">
                        <a:effectLst/>
                        <a:latin typeface="Times New Roman" panose="02020603050405020304" pitchFamily="18" charset="0"/>
                        <a:ea typeface="Times New Roman" panose="02020603050405020304" pitchFamily="18" charset="0"/>
                        <a:cs typeface="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029020">
                <a:tc>
                  <a:txBody>
                    <a:bodyPr/>
                    <a:lstStyle/>
                    <a:p>
                      <a:pPr marL="0" marR="0" algn="ctr" rtl="1">
                        <a:lnSpc>
                          <a:spcPct val="115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B Nazanin" panose="00000400000000000000" pitchFamily="2" charset="-78"/>
                        </a:rPr>
                        <a:t>Suction Not </a:t>
                      </a:r>
                      <a:r>
                        <a:rPr lang="en-US" sz="1800" b="1" dirty="0" smtClean="0">
                          <a:effectLst/>
                          <a:latin typeface="Times New Roman" panose="02020603050405020304" pitchFamily="18" charset="0"/>
                          <a:ea typeface="Calibri" panose="020F0502020204030204" pitchFamily="34" charset="0"/>
                          <a:cs typeface="B Nazanin" panose="00000400000000000000" pitchFamily="2" charset="-78"/>
                        </a:rPr>
                        <a:t>Usable</a:t>
                      </a:r>
                      <a:endParaRPr lang="en-US" sz="2400" b="1" dirty="0">
                        <a:effectLst/>
                        <a:latin typeface="Times New Roman" panose="02020603050405020304" pitchFamily="18" charset="0"/>
                        <a:ea typeface="Times New Roman" panose="02020603050405020304" pitchFamily="18" charset="0"/>
                        <a:cs typeface="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rtl="1" eaLnBrk="1" latinLnBrk="0" hangingPunct="1">
                        <a:lnSpc>
                          <a:spcPct val="100000"/>
                        </a:lnSpc>
                        <a:spcBef>
                          <a:spcPts val="0"/>
                        </a:spcBef>
                        <a:spcAft>
                          <a:spcPts val="1000"/>
                        </a:spcAft>
                      </a:pPr>
                      <a:r>
                        <a:rPr kumimoji="0" lang="ar-SA" sz="2000" kern="1200" dirty="0" smtClean="0">
                          <a:solidFill>
                            <a:schemeClr val="tx1"/>
                          </a:solidFill>
                          <a:effectLst/>
                          <a:latin typeface="Times New Roman" panose="02020603050405020304" pitchFamily="18" charset="0"/>
                          <a:ea typeface="Calibri" panose="020F0502020204030204" pitchFamily="34" charset="0"/>
                          <a:cs typeface="B Nazanin" panose="00000400000000000000" pitchFamily="2" charset="-78"/>
                        </a:rPr>
                        <a:t>دستگاه در حالت غیرتهاجمی </a:t>
                      </a:r>
                      <a:r>
                        <a:rPr kumimoji="0" lang="en-US" sz="1800" kern="1200" dirty="0" smtClean="0">
                          <a:solidFill>
                            <a:schemeClr val="tx1"/>
                          </a:solidFill>
                          <a:effectLst/>
                          <a:latin typeface="Times New Roman" panose="02020603050405020304" pitchFamily="18" charset="0"/>
                          <a:ea typeface="Calibri" panose="020F0502020204030204" pitchFamily="34" charset="0"/>
                          <a:cs typeface="B Nazanin" panose="00000400000000000000" pitchFamily="2" charset="-78"/>
                        </a:rPr>
                        <a:t>(NIV)</a:t>
                      </a:r>
                      <a:r>
                        <a:rPr kumimoji="0" lang="ar-SA" sz="1800" kern="1200" dirty="0" smtClean="0">
                          <a:solidFill>
                            <a:schemeClr val="tx1"/>
                          </a:solidFill>
                          <a:effectLst/>
                          <a:latin typeface="Times New Roman" panose="02020603050405020304" pitchFamily="18" charset="0"/>
                          <a:ea typeface="Calibri" panose="020F0502020204030204" pitchFamily="34" charset="0"/>
                          <a:cs typeface="B Nazanin" panose="00000400000000000000" pitchFamily="2" charset="-78"/>
                        </a:rPr>
                        <a:t> </a:t>
                      </a:r>
                      <a:r>
                        <a:rPr kumimoji="0" lang="ar-SA" sz="2000" kern="1200" dirty="0" smtClean="0">
                          <a:solidFill>
                            <a:schemeClr val="tx1"/>
                          </a:solidFill>
                          <a:effectLst/>
                          <a:latin typeface="Times New Roman" panose="02020603050405020304" pitchFamily="18" charset="0"/>
                          <a:ea typeface="Calibri" panose="020F0502020204030204" pitchFamily="34" charset="0"/>
                          <a:cs typeface="B Nazanin" panose="00000400000000000000" pitchFamily="2" charset="-78"/>
                        </a:rPr>
                        <a:t>در حال استفاده باشد.</a:t>
                      </a:r>
                      <a:endParaRPr kumimoji="0" lang="en-US" sz="2000" kern="1200" dirty="0" smtClean="0">
                        <a:solidFill>
                          <a:schemeClr val="tx1"/>
                        </a:solidFill>
                        <a:effectLst/>
                        <a:latin typeface="Times New Roman" panose="02020603050405020304" pitchFamily="18" charset="0"/>
                        <a:ea typeface="Calibri" panose="020F0502020204030204" pitchFamily="34" charset="0"/>
                        <a:cs typeface="B Nazanin" panose="00000400000000000000" pitchFamily="2" charset="-78"/>
                      </a:endParaRPr>
                    </a:p>
                    <a:p>
                      <a:pPr marL="0" marR="0" algn="just" rtl="1" eaLnBrk="1" latinLnBrk="0" hangingPunct="1">
                        <a:lnSpc>
                          <a:spcPct val="100000"/>
                        </a:lnSpc>
                        <a:spcBef>
                          <a:spcPts val="0"/>
                        </a:spcBef>
                        <a:spcAft>
                          <a:spcPts val="1000"/>
                        </a:spcAft>
                      </a:pPr>
                      <a:r>
                        <a:rPr kumimoji="0" lang="ar-SA" sz="2000" kern="1200" dirty="0" smtClean="0">
                          <a:solidFill>
                            <a:schemeClr val="tx1"/>
                          </a:solidFill>
                          <a:effectLst/>
                          <a:latin typeface="Times New Roman" panose="02020603050405020304" pitchFamily="18" charset="0"/>
                          <a:ea typeface="Calibri" panose="020F0502020204030204" pitchFamily="34" charset="0"/>
                          <a:cs typeface="B Nazanin" panose="00000400000000000000" pitchFamily="2" charset="-78"/>
                        </a:rPr>
                        <a:t>کاربر پیش از اعمال مانور ساکشن کلید </a:t>
                      </a:r>
                      <a:r>
                        <a:rPr kumimoji="0" lang="en-US" sz="1800" kern="1200" dirty="0" smtClean="0">
                          <a:solidFill>
                            <a:schemeClr val="tx1"/>
                          </a:solidFill>
                          <a:effectLst/>
                          <a:latin typeface="Times New Roman" panose="02020603050405020304" pitchFamily="18" charset="0"/>
                          <a:ea typeface="Calibri" panose="020F0502020204030204" pitchFamily="34" charset="0"/>
                          <a:cs typeface="B Nazanin" panose="00000400000000000000" pitchFamily="2" charset="-78"/>
                        </a:rPr>
                        <a:t>100% O2 </a:t>
                      </a:r>
                      <a:r>
                        <a:rPr kumimoji="0" lang="ar-SA" sz="1800" kern="1200" dirty="0" smtClean="0">
                          <a:solidFill>
                            <a:schemeClr val="tx1"/>
                          </a:solidFill>
                          <a:effectLst/>
                          <a:latin typeface="Times New Roman" panose="02020603050405020304" pitchFamily="18" charset="0"/>
                          <a:ea typeface="Calibri" panose="020F0502020204030204" pitchFamily="34" charset="0"/>
                          <a:cs typeface="B Nazanin" panose="00000400000000000000" pitchFamily="2" charset="-78"/>
                        </a:rPr>
                        <a:t> </a:t>
                      </a:r>
                      <a:r>
                        <a:rPr kumimoji="0" lang="ar-SA" sz="2000" kern="1200" dirty="0" smtClean="0">
                          <a:solidFill>
                            <a:schemeClr val="tx1"/>
                          </a:solidFill>
                          <a:effectLst/>
                          <a:latin typeface="Times New Roman" panose="02020603050405020304" pitchFamily="18" charset="0"/>
                          <a:ea typeface="Calibri" panose="020F0502020204030204" pitchFamily="34" charset="0"/>
                          <a:cs typeface="B Nazanin" panose="00000400000000000000" pitchFamily="2" charset="-78"/>
                        </a:rPr>
                        <a:t>را زده باشد.</a:t>
                      </a:r>
                      <a:endParaRPr kumimoji="0" lang="en-US" sz="2000" kern="1200" dirty="0" smtClean="0">
                        <a:solidFill>
                          <a:schemeClr val="tx1"/>
                        </a:solidFill>
                        <a:effectLst/>
                        <a:latin typeface="Times New Roman" panose="02020603050405020304" pitchFamily="18" charset="0"/>
                        <a:ea typeface="Calibri" panose="020F0502020204030204" pitchFamily="34" charset="0"/>
                        <a:cs typeface="B Nazanin" panose="00000400000000000000" pitchFamily="2" charset="-78"/>
                      </a:endParaRPr>
                    </a:p>
                    <a:p>
                      <a:pPr marL="0" marR="0" algn="just" rtl="1" eaLnBrk="1" latinLnBrk="0" hangingPunct="1">
                        <a:lnSpc>
                          <a:spcPct val="100000"/>
                        </a:lnSpc>
                        <a:spcBef>
                          <a:spcPts val="0"/>
                        </a:spcBef>
                        <a:spcAft>
                          <a:spcPts val="1000"/>
                        </a:spcAft>
                      </a:pPr>
                      <a:r>
                        <a:rPr kumimoji="0" lang="ar-SA" sz="2000" kern="1200" dirty="0" smtClean="0">
                          <a:solidFill>
                            <a:schemeClr val="tx1"/>
                          </a:solidFill>
                          <a:effectLst/>
                          <a:latin typeface="Times New Roman" panose="02020603050405020304" pitchFamily="18" charset="0"/>
                          <a:ea typeface="Calibri" panose="020F0502020204030204" pitchFamily="34" charset="0"/>
                          <a:cs typeface="B Nazanin" panose="00000400000000000000" pitchFamily="2" charset="-78"/>
                        </a:rPr>
                        <a:t>آلارم </a:t>
                      </a:r>
                      <a:r>
                        <a:rPr kumimoji="0" lang="en-US" sz="1800" kern="1200" dirty="0" smtClean="0">
                          <a:solidFill>
                            <a:schemeClr val="tx1"/>
                          </a:solidFill>
                          <a:effectLst/>
                          <a:latin typeface="Times New Roman" panose="02020603050405020304" pitchFamily="18" charset="0"/>
                          <a:ea typeface="Calibri" panose="020F0502020204030204" pitchFamily="34" charset="0"/>
                          <a:cs typeface="B Nazanin" panose="00000400000000000000" pitchFamily="2" charset="-78"/>
                        </a:rPr>
                        <a:t>Low O2 Pressure</a:t>
                      </a:r>
                      <a:r>
                        <a:rPr kumimoji="0" lang="ar-SA" sz="1800" kern="1200" dirty="0" smtClean="0">
                          <a:solidFill>
                            <a:schemeClr val="tx1"/>
                          </a:solidFill>
                          <a:effectLst/>
                          <a:latin typeface="Times New Roman" panose="02020603050405020304" pitchFamily="18" charset="0"/>
                          <a:ea typeface="Calibri" panose="020F0502020204030204" pitchFamily="34" charset="0"/>
                          <a:cs typeface="B Nazanin" panose="00000400000000000000" pitchFamily="2" charset="-78"/>
                        </a:rPr>
                        <a:t> </a:t>
                      </a:r>
                      <a:r>
                        <a:rPr kumimoji="0" lang="ar-SA" sz="2000" kern="1200" dirty="0" smtClean="0">
                          <a:solidFill>
                            <a:schemeClr val="tx1"/>
                          </a:solidFill>
                          <a:effectLst/>
                          <a:latin typeface="Times New Roman" panose="02020603050405020304" pitchFamily="18" charset="0"/>
                          <a:ea typeface="Calibri" panose="020F0502020204030204" pitchFamily="34" charset="0"/>
                          <a:cs typeface="B Nazanin" panose="00000400000000000000" pitchFamily="2" charset="-78"/>
                        </a:rPr>
                        <a:t>فعال باشد.</a:t>
                      </a:r>
                      <a:endParaRPr kumimoji="0" lang="en-US" sz="2000" kern="1200" dirty="0" smtClean="0">
                        <a:solidFill>
                          <a:schemeClr val="tx1"/>
                        </a:solidFill>
                        <a:effectLst/>
                        <a:latin typeface="Times New Roman" panose="02020603050405020304" pitchFamily="18" charset="0"/>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rtl="1" eaLnBrk="1" latinLnBrk="0" hangingPunct="1">
                        <a:lnSpc>
                          <a:spcPct val="100000"/>
                        </a:lnSpc>
                        <a:spcBef>
                          <a:spcPts val="0"/>
                        </a:spcBef>
                        <a:spcAft>
                          <a:spcPts val="1000"/>
                        </a:spcAft>
                      </a:pPr>
                      <a:r>
                        <a:rPr kumimoji="0" lang="ar-SA" sz="2000" kern="1200" dirty="0" smtClean="0">
                          <a:solidFill>
                            <a:schemeClr val="tx1"/>
                          </a:solidFill>
                          <a:effectLst/>
                          <a:latin typeface="Times New Roman" panose="02020603050405020304" pitchFamily="18" charset="0"/>
                          <a:ea typeface="Calibri" panose="020F0502020204030204" pitchFamily="34" charset="0"/>
                          <a:cs typeface="B Nazanin" panose="00000400000000000000" pitchFamily="2" charset="-78"/>
                        </a:rPr>
                        <a:t>دستگاه را از حالت </a:t>
                      </a:r>
                      <a:r>
                        <a:rPr kumimoji="0" lang="en-US" sz="1800" kern="1200" dirty="0" smtClean="0">
                          <a:solidFill>
                            <a:schemeClr val="tx1"/>
                          </a:solidFill>
                          <a:effectLst/>
                          <a:latin typeface="Times New Roman" panose="02020603050405020304" pitchFamily="18" charset="0"/>
                          <a:ea typeface="Calibri" panose="020F0502020204030204" pitchFamily="34" charset="0"/>
                          <a:cs typeface="B Nazanin" panose="00000400000000000000" pitchFamily="2" charset="-78"/>
                        </a:rPr>
                        <a:t>NIV</a:t>
                      </a:r>
                      <a:r>
                        <a:rPr kumimoji="0" lang="ar-SA" sz="1800" kern="1200" dirty="0" smtClean="0">
                          <a:solidFill>
                            <a:schemeClr val="tx1"/>
                          </a:solidFill>
                          <a:effectLst/>
                          <a:latin typeface="Times New Roman" panose="02020603050405020304" pitchFamily="18" charset="0"/>
                          <a:ea typeface="Calibri" panose="020F0502020204030204" pitchFamily="34" charset="0"/>
                          <a:cs typeface="B Nazanin" panose="00000400000000000000" pitchFamily="2" charset="-78"/>
                        </a:rPr>
                        <a:t> </a:t>
                      </a:r>
                      <a:r>
                        <a:rPr kumimoji="0" lang="ar-SA" sz="2000" kern="1200" dirty="0" smtClean="0">
                          <a:solidFill>
                            <a:schemeClr val="tx1"/>
                          </a:solidFill>
                          <a:effectLst/>
                          <a:latin typeface="Times New Roman" panose="02020603050405020304" pitchFamily="18" charset="0"/>
                          <a:ea typeface="Calibri" panose="020F0502020204030204" pitchFamily="34" charset="0"/>
                          <a:cs typeface="B Nazanin" panose="00000400000000000000" pitchFamily="2" charset="-78"/>
                        </a:rPr>
                        <a:t>خارج کنید.</a:t>
                      </a:r>
                      <a:endParaRPr kumimoji="0" lang="en-US" sz="2000" kern="1200" dirty="0" smtClean="0">
                        <a:solidFill>
                          <a:schemeClr val="tx1"/>
                        </a:solidFill>
                        <a:effectLst/>
                        <a:latin typeface="Times New Roman" panose="02020603050405020304" pitchFamily="18" charset="0"/>
                        <a:ea typeface="Calibri" panose="020F0502020204030204" pitchFamily="34" charset="0"/>
                        <a:cs typeface="B Nazanin" panose="00000400000000000000" pitchFamily="2" charset="-78"/>
                      </a:endParaRPr>
                    </a:p>
                    <a:p>
                      <a:pPr marL="0" marR="0" algn="just" rtl="1" eaLnBrk="1" latinLnBrk="0" hangingPunct="1">
                        <a:lnSpc>
                          <a:spcPct val="100000"/>
                        </a:lnSpc>
                        <a:spcBef>
                          <a:spcPts val="0"/>
                        </a:spcBef>
                        <a:spcAft>
                          <a:spcPts val="1000"/>
                        </a:spcAft>
                      </a:pPr>
                      <a:r>
                        <a:rPr kumimoji="0" lang="en-US" sz="1800" kern="1200" dirty="0" smtClean="0">
                          <a:solidFill>
                            <a:schemeClr val="tx1"/>
                          </a:solidFill>
                          <a:effectLst/>
                          <a:latin typeface="Times New Roman" panose="02020603050405020304" pitchFamily="18" charset="0"/>
                          <a:ea typeface="Calibri" panose="020F0502020204030204" pitchFamily="34" charset="0"/>
                          <a:cs typeface="B Nazanin" panose="00000400000000000000" pitchFamily="2" charset="-78"/>
                        </a:rPr>
                        <a:t>100% O2</a:t>
                      </a:r>
                      <a:r>
                        <a:rPr kumimoji="0" lang="ar-SA" sz="1800" kern="1200" dirty="0" smtClean="0">
                          <a:solidFill>
                            <a:schemeClr val="tx1"/>
                          </a:solidFill>
                          <a:effectLst/>
                          <a:latin typeface="Times New Roman" panose="02020603050405020304" pitchFamily="18" charset="0"/>
                          <a:ea typeface="Calibri" panose="020F0502020204030204" pitchFamily="34" charset="0"/>
                          <a:cs typeface="B Nazanin" panose="00000400000000000000" pitchFamily="2" charset="-78"/>
                        </a:rPr>
                        <a:t> </a:t>
                      </a:r>
                      <a:r>
                        <a:rPr kumimoji="0" lang="ar-SA" sz="2000" kern="1200" dirty="0" smtClean="0">
                          <a:solidFill>
                            <a:schemeClr val="tx1"/>
                          </a:solidFill>
                          <a:effectLst/>
                          <a:latin typeface="Times New Roman" panose="02020603050405020304" pitchFamily="18" charset="0"/>
                          <a:ea typeface="Calibri" panose="020F0502020204030204" pitchFamily="34" charset="0"/>
                          <a:cs typeface="B Nazanin" panose="00000400000000000000" pitchFamily="2" charset="-78"/>
                        </a:rPr>
                        <a:t>را متوقف کنید.</a:t>
                      </a:r>
                      <a:endParaRPr kumimoji="0" lang="en-US" sz="2000" kern="1200" dirty="0" smtClean="0">
                        <a:solidFill>
                          <a:schemeClr val="tx1"/>
                        </a:solidFill>
                        <a:effectLst/>
                        <a:latin typeface="Times New Roman" panose="02020603050405020304" pitchFamily="18" charset="0"/>
                        <a:ea typeface="Calibri" panose="020F0502020204030204" pitchFamily="34" charset="0"/>
                        <a:cs typeface="B Nazanin" panose="00000400000000000000" pitchFamily="2" charset="-78"/>
                      </a:endParaRPr>
                    </a:p>
                    <a:p>
                      <a:pPr marL="0" marR="0" algn="just" rtl="1" eaLnBrk="1" latinLnBrk="0" hangingPunct="1">
                        <a:lnSpc>
                          <a:spcPct val="100000"/>
                        </a:lnSpc>
                        <a:spcBef>
                          <a:spcPts val="0"/>
                        </a:spcBef>
                        <a:spcAft>
                          <a:spcPts val="1000"/>
                        </a:spcAft>
                      </a:pPr>
                      <a:r>
                        <a:rPr kumimoji="0" lang="ar-SA" sz="2000" kern="1200" dirty="0" smtClean="0">
                          <a:solidFill>
                            <a:schemeClr val="tx1"/>
                          </a:solidFill>
                          <a:effectLst/>
                          <a:latin typeface="Times New Roman" panose="02020603050405020304" pitchFamily="18" charset="0"/>
                          <a:ea typeface="Calibri" panose="020F0502020204030204" pitchFamily="34" charset="0"/>
                          <a:cs typeface="B Nazanin" panose="00000400000000000000" pitchFamily="2" charset="-78"/>
                        </a:rPr>
                        <a:t>فشار منبع اکسيژن بررسي کنید.</a:t>
                      </a:r>
                      <a:endParaRPr kumimoji="0" lang="en-US" sz="2000" kern="1200" dirty="0">
                        <a:solidFill>
                          <a:schemeClr val="tx1"/>
                        </a:solidFill>
                        <a:effectLst/>
                        <a:latin typeface="Times New Roman" panose="02020603050405020304" pitchFamily="18" charset="0"/>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cxnSp>
        <p:nvCxnSpPr>
          <p:cNvPr id="7" name="Straight Connector 6"/>
          <p:cNvCxnSpPr/>
          <p:nvPr/>
        </p:nvCxnSpPr>
        <p:spPr>
          <a:xfrm>
            <a:off x="2361063" y="902732"/>
            <a:ext cx="6400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7735127" y="554474"/>
            <a:ext cx="923651" cy="400110"/>
          </a:xfrm>
          <a:prstGeom prst="rect">
            <a:avLst/>
          </a:prstGeom>
        </p:spPr>
        <p:txBody>
          <a:bodyPr wrap="none">
            <a:spAutoFit/>
          </a:bodyPr>
          <a:lstStyle/>
          <a:p>
            <a:pPr algn="r" rtl="1"/>
            <a:r>
              <a:rPr lang="fa-IR" sz="2000" dirty="0" smtClean="0">
                <a:cs typeface="B Nazanin" panose="00000400000000000000" pitchFamily="2" charset="-78"/>
              </a:rPr>
              <a:t>عیب یابی</a:t>
            </a:r>
            <a:endParaRPr lang="en-US" sz="2000" dirty="0">
              <a:cs typeface="B Nazanin" panose="00000400000000000000" pitchFamily="2" charset="-78"/>
            </a:endParaRPr>
          </a:p>
        </p:txBody>
      </p:sp>
    </p:spTree>
    <p:extLst>
      <p:ext uri="{BB962C8B-B14F-4D97-AF65-F5344CB8AC3E}">
        <p14:creationId xmlns:p14="http://schemas.microsoft.com/office/powerpoint/2010/main" val="2399809804"/>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080969" y="304800"/>
            <a:ext cx="1659429" cy="707886"/>
          </a:xfrm>
          <a:prstGeom prst="rect">
            <a:avLst/>
          </a:prstGeom>
        </p:spPr>
        <p:txBody>
          <a:bodyPr wrap="none">
            <a:spAutoFit/>
          </a:bodyPr>
          <a:lstStyle/>
          <a:p>
            <a:pPr algn="r" rtl="1"/>
            <a:r>
              <a:rPr lang="fa-IR" sz="4000" dirty="0" smtClean="0">
                <a:cs typeface="B Nazanin" pitchFamily="2" charset="-78"/>
              </a:rPr>
              <a:t>عیب یابی</a:t>
            </a:r>
            <a:endParaRPr lang="en-US" sz="4000" dirty="0"/>
          </a:p>
        </p:txBody>
      </p:sp>
      <p:cxnSp>
        <p:nvCxnSpPr>
          <p:cNvPr id="6" name="Straight Connector 5"/>
          <p:cNvCxnSpPr/>
          <p:nvPr/>
        </p:nvCxnSpPr>
        <p:spPr>
          <a:xfrm>
            <a:off x="2361063" y="989012"/>
            <a:ext cx="6400800" cy="1588"/>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 name="Table 1"/>
          <p:cNvGraphicFramePr>
            <a:graphicFrameLocks noGrp="1"/>
          </p:cNvGraphicFramePr>
          <p:nvPr>
            <p:extLst>
              <p:ext uri="{D42A27DB-BD31-4B8C-83A1-F6EECF244321}">
                <p14:modId xmlns:p14="http://schemas.microsoft.com/office/powerpoint/2010/main" val="2222776775"/>
              </p:ext>
            </p:extLst>
          </p:nvPr>
        </p:nvGraphicFramePr>
        <p:xfrm>
          <a:off x="381000" y="1386908"/>
          <a:ext cx="8359398" cy="4632892"/>
        </p:xfrm>
        <a:graphic>
          <a:graphicData uri="http://schemas.openxmlformats.org/drawingml/2006/table">
            <a:tbl>
              <a:tblPr firstRow="1" bandRow="1">
                <a:tableStyleId>{5C22544A-7EE6-4342-B048-85BDC9FD1C3A}</a:tableStyleId>
              </a:tblPr>
              <a:tblGrid>
                <a:gridCol w="3200400">
                  <a:extLst>
                    <a:ext uri="{9D8B030D-6E8A-4147-A177-3AD203B41FA5}">
                      <a16:colId xmlns:a16="http://schemas.microsoft.com/office/drawing/2014/main" val="404077999"/>
                    </a:ext>
                  </a:extLst>
                </a:gridCol>
                <a:gridCol w="3429000">
                  <a:extLst>
                    <a:ext uri="{9D8B030D-6E8A-4147-A177-3AD203B41FA5}">
                      <a16:colId xmlns:a16="http://schemas.microsoft.com/office/drawing/2014/main" val="3551484006"/>
                    </a:ext>
                  </a:extLst>
                </a:gridCol>
                <a:gridCol w="1729998">
                  <a:extLst>
                    <a:ext uri="{9D8B030D-6E8A-4147-A177-3AD203B41FA5}">
                      <a16:colId xmlns:a16="http://schemas.microsoft.com/office/drawing/2014/main" val="1179337472"/>
                    </a:ext>
                  </a:extLst>
                </a:gridCol>
              </a:tblGrid>
              <a:tr h="627607">
                <a:tc>
                  <a:txBody>
                    <a:bodyPr/>
                    <a:lstStyle/>
                    <a:p>
                      <a:pPr marL="0" algn="ctr" rtl="1" eaLnBrk="1" latinLnBrk="0" hangingPunct="1"/>
                      <a:r>
                        <a:rPr kumimoji="0" lang="fa-IR" sz="2400" b="1" kern="1200" dirty="0" smtClean="0">
                          <a:solidFill>
                            <a:schemeClr val="tx1"/>
                          </a:solidFill>
                          <a:effectLst/>
                          <a:latin typeface="Times New Roman" panose="02020603050405020304" pitchFamily="18" charset="0"/>
                          <a:ea typeface="Calibri" panose="020F0502020204030204" pitchFamily="34" charset="0"/>
                          <a:cs typeface="B Nazanin" panose="00000400000000000000" pitchFamily="2" charset="-78"/>
                        </a:rPr>
                        <a:t>اقدامات لازم</a:t>
                      </a:r>
                      <a:endParaRPr kumimoji="0" lang="en-US" sz="2400" b="1" kern="1200" dirty="0">
                        <a:solidFill>
                          <a:schemeClr val="tx1"/>
                        </a:solidFill>
                        <a:effectLst/>
                        <a:latin typeface="Times New Roman" panose="02020603050405020304" pitchFamily="18" charset="0"/>
                        <a:ea typeface="Calibri" panose="020F0502020204030204" pitchFamily="34" charset="0"/>
                        <a:cs typeface="B Nazanin" panose="000004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algn="ctr" rtl="1" eaLnBrk="1" latinLnBrk="0" hangingPunct="1"/>
                      <a:r>
                        <a:rPr kumimoji="0" lang="fa-IR" sz="2400" b="1" kern="1200" dirty="0" smtClean="0">
                          <a:solidFill>
                            <a:schemeClr val="tx1"/>
                          </a:solidFill>
                          <a:effectLst/>
                          <a:latin typeface="Times New Roman" panose="02020603050405020304" pitchFamily="18" charset="0"/>
                          <a:ea typeface="Calibri" panose="020F0502020204030204" pitchFamily="34" charset="0"/>
                          <a:cs typeface="B Nazanin" panose="00000400000000000000" pitchFamily="2" charset="-78"/>
                        </a:rPr>
                        <a:t>دلایل ایجاد آلارم</a:t>
                      </a:r>
                      <a:endParaRPr kumimoji="0" lang="en-US" sz="2400" b="1" kern="1200" dirty="0">
                        <a:solidFill>
                          <a:schemeClr val="tx1"/>
                        </a:solidFill>
                        <a:effectLst/>
                        <a:latin typeface="Times New Roman" panose="02020603050405020304" pitchFamily="18" charset="0"/>
                        <a:ea typeface="Calibri" panose="020F0502020204030204" pitchFamily="34" charset="0"/>
                        <a:cs typeface="B Nazanin" panose="000004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1"/>
                      <a:r>
                        <a:rPr kumimoji="0" lang="fa-IR" sz="2400" b="1" kern="1200" dirty="0" smtClean="0">
                          <a:solidFill>
                            <a:schemeClr val="tx1"/>
                          </a:solidFill>
                          <a:effectLst/>
                          <a:latin typeface="Times New Roman" panose="02020603050405020304" pitchFamily="18" charset="0"/>
                          <a:ea typeface="Calibri" panose="020F0502020204030204" pitchFamily="34" charset="0"/>
                          <a:cs typeface="B Nazanin" panose="00000400000000000000" pitchFamily="2" charset="-78"/>
                        </a:rPr>
                        <a:t>پیغام آلارم</a:t>
                      </a:r>
                      <a:endParaRPr kumimoji="0" lang="en-US" sz="2400" b="1" kern="1200" dirty="0">
                        <a:solidFill>
                          <a:schemeClr val="tx1"/>
                        </a:solidFill>
                        <a:effectLst/>
                        <a:latin typeface="Times New Roman" panose="02020603050405020304" pitchFamily="18" charset="0"/>
                        <a:ea typeface="Calibri" panose="020F0502020204030204" pitchFamily="34" charset="0"/>
                        <a:cs typeface="B Nazanin" panose="000004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113832624"/>
                  </a:ext>
                </a:extLst>
              </a:tr>
              <a:tr h="1106089">
                <a:tc>
                  <a:txBody>
                    <a:bodyPr/>
                    <a:lstStyle/>
                    <a:p>
                      <a:pPr marL="0" marR="0" algn="just" rtl="1" eaLnBrk="1" latinLnBrk="0" hangingPunct="1">
                        <a:lnSpc>
                          <a:spcPct val="115000"/>
                        </a:lnSpc>
                        <a:spcBef>
                          <a:spcPts val="0"/>
                        </a:spcBef>
                        <a:spcAft>
                          <a:spcPts val="0"/>
                        </a:spcAft>
                      </a:pPr>
                      <a:r>
                        <a:rPr kumimoji="0" lang="fa-IR" sz="2000" kern="1200" dirty="0">
                          <a:solidFill>
                            <a:schemeClr val="dk1"/>
                          </a:solidFill>
                          <a:effectLst/>
                          <a:latin typeface="Times New Roman" panose="02020603050405020304" pitchFamily="18" charset="0"/>
                          <a:ea typeface="Calibri" panose="020F0502020204030204" pitchFamily="34" charset="0"/>
                          <a:cs typeface="B Nazanin" panose="00000400000000000000" pitchFamily="2" charset="-78"/>
                        </a:rPr>
                        <a:t>با واحد خدمات پس از فروش شرکت تماس بگيريد.</a:t>
                      </a:r>
                      <a:endParaRPr kumimoji="0" lang="en-US" sz="2000" kern="1200" dirty="0">
                        <a:solidFill>
                          <a:schemeClr val="dk1"/>
                        </a:solidFill>
                        <a:effectLst/>
                        <a:latin typeface="Times New Roman" panose="02020603050405020304" pitchFamily="18" charset="0"/>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rtl="1" eaLnBrk="1" latinLnBrk="0" hangingPunct="1">
                        <a:lnSpc>
                          <a:spcPct val="115000"/>
                        </a:lnSpc>
                        <a:spcBef>
                          <a:spcPts val="0"/>
                        </a:spcBef>
                        <a:spcAft>
                          <a:spcPts val="0"/>
                        </a:spcAft>
                      </a:pPr>
                      <a:r>
                        <a:rPr kumimoji="0" lang="fa-IR" sz="2000" kern="1200" dirty="0">
                          <a:solidFill>
                            <a:schemeClr val="dk1"/>
                          </a:solidFill>
                          <a:effectLst/>
                          <a:latin typeface="Times New Roman" panose="02020603050405020304" pitchFamily="18" charset="0"/>
                          <a:ea typeface="Calibri" panose="020F0502020204030204" pitchFamily="34" charset="0"/>
                          <a:cs typeface="B Nazanin" panose="00000400000000000000" pitchFamily="2" charset="-78"/>
                        </a:rPr>
                        <a:t>--</a:t>
                      </a:r>
                      <a:endParaRPr kumimoji="0" lang="en-US" sz="2000" kern="1200" dirty="0">
                        <a:solidFill>
                          <a:schemeClr val="dk1"/>
                        </a:solidFill>
                        <a:effectLst/>
                        <a:latin typeface="Times New Roman" panose="02020603050405020304" pitchFamily="18" charset="0"/>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rtl="1" eaLnBrk="1" latinLnBrk="0" hangingPunct="1">
                        <a:lnSpc>
                          <a:spcPct val="115000"/>
                        </a:lnSpc>
                        <a:spcBef>
                          <a:spcPts val="0"/>
                        </a:spcBef>
                        <a:spcAft>
                          <a:spcPts val="0"/>
                        </a:spcAft>
                      </a:pPr>
                      <a:r>
                        <a:rPr kumimoji="0" lang="en-US" sz="1800" b="1" kern="1200" dirty="0">
                          <a:solidFill>
                            <a:schemeClr val="tx1"/>
                          </a:solidFill>
                          <a:effectLst/>
                          <a:latin typeface="Times New Roman" panose="02020603050405020304" pitchFamily="18" charset="0"/>
                          <a:ea typeface="Calibri" panose="020F0502020204030204" pitchFamily="34" charset="0"/>
                          <a:cs typeface="B Nazanin" panose="00000400000000000000" pitchFamily="2" charset="-78"/>
                        </a:rPr>
                        <a:t>Error code XX</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46260834"/>
                  </a:ext>
                </a:extLst>
              </a:tr>
              <a:tr h="1113428">
                <a:tc>
                  <a:txBody>
                    <a:bodyPr/>
                    <a:lstStyle/>
                    <a:p>
                      <a:pPr marL="0" marR="0" algn="just" rtl="1">
                        <a:lnSpc>
                          <a:spcPct val="115000"/>
                        </a:lnSpc>
                        <a:spcBef>
                          <a:spcPts val="0"/>
                        </a:spcBef>
                        <a:spcAft>
                          <a:spcPts val="0"/>
                        </a:spcAft>
                      </a:pPr>
                      <a:r>
                        <a:rPr lang="fa-IR" sz="2000" dirty="0">
                          <a:effectLst/>
                          <a:latin typeface="Times New Roman" panose="02020603050405020304" pitchFamily="18" charset="0"/>
                          <a:ea typeface="Calibri" panose="020F0502020204030204" pitchFamily="34" charset="0"/>
                          <a:cs typeface="B Nazanin" panose="00000400000000000000" pitchFamily="2" charset="-78"/>
                        </a:rPr>
                        <a:t>با واحد خدمات پس از فروش شرکت تماس بگيريد.</a:t>
                      </a:r>
                      <a:endParaRPr lang="en-US" sz="2000" dirty="0">
                        <a:effectLst/>
                        <a:latin typeface="Times New Roman" panose="02020603050405020304" pitchFamily="18" charset="0"/>
                        <a:ea typeface="Times New Roman" panose="02020603050405020304" pitchFamily="18" charset="0"/>
                        <a:cs typeface="Nazani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rtl="1" eaLnBrk="1" latinLnBrk="0" hangingPunct="1">
                        <a:lnSpc>
                          <a:spcPct val="115000"/>
                        </a:lnSpc>
                        <a:spcBef>
                          <a:spcPts val="0"/>
                        </a:spcBef>
                        <a:spcAft>
                          <a:spcPts val="0"/>
                        </a:spcAft>
                      </a:pPr>
                      <a:r>
                        <a:rPr kumimoji="0" lang="fa-IR" sz="2000" kern="1200" dirty="0">
                          <a:solidFill>
                            <a:schemeClr val="dk1"/>
                          </a:solidFill>
                          <a:effectLst/>
                          <a:latin typeface="Times New Roman" panose="02020603050405020304" pitchFamily="18" charset="0"/>
                          <a:ea typeface="Calibri" panose="020F0502020204030204" pitchFamily="34" charset="0"/>
                          <a:cs typeface="B Nazanin" panose="00000400000000000000" pitchFamily="2" charset="-78"/>
                        </a:rPr>
                        <a:t>--</a:t>
                      </a:r>
                      <a:endParaRPr kumimoji="0" lang="en-US" sz="2000" kern="1200" dirty="0">
                        <a:solidFill>
                          <a:schemeClr val="dk1"/>
                        </a:solidFill>
                        <a:effectLst/>
                        <a:latin typeface="Times New Roman" panose="02020603050405020304" pitchFamily="18" charset="0"/>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rtl="1" eaLnBrk="1" latinLnBrk="0" hangingPunct="1">
                        <a:lnSpc>
                          <a:spcPct val="115000"/>
                        </a:lnSpc>
                        <a:spcBef>
                          <a:spcPts val="0"/>
                        </a:spcBef>
                        <a:spcAft>
                          <a:spcPts val="0"/>
                        </a:spcAft>
                      </a:pPr>
                      <a:r>
                        <a:rPr kumimoji="0" lang="en-US" sz="1800" b="1" kern="1200" dirty="0">
                          <a:solidFill>
                            <a:schemeClr val="tx1"/>
                          </a:solidFill>
                          <a:effectLst/>
                          <a:latin typeface="Times New Roman" panose="02020603050405020304" pitchFamily="18" charset="0"/>
                          <a:ea typeface="Calibri" panose="020F0502020204030204" pitchFamily="34" charset="0"/>
                          <a:cs typeface="B Nazanin" panose="00000400000000000000" pitchFamily="2" charset="-78"/>
                        </a:rPr>
                        <a:t>Fatal Error X</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91948355"/>
                  </a:ext>
                </a:extLst>
              </a:tr>
              <a:tr h="1785768">
                <a:tc>
                  <a:txBody>
                    <a:bodyPr/>
                    <a:lstStyle/>
                    <a:p>
                      <a:pPr marL="0" marR="0" algn="just" rtl="1">
                        <a:lnSpc>
                          <a:spcPct val="115000"/>
                        </a:lnSpc>
                        <a:spcBef>
                          <a:spcPts val="0"/>
                        </a:spcBef>
                        <a:spcAft>
                          <a:spcPts val="0"/>
                        </a:spcAft>
                      </a:pPr>
                      <a:r>
                        <a:rPr kumimoji="0" lang="fa-IR" sz="2000" kern="1200" dirty="0">
                          <a:solidFill>
                            <a:schemeClr val="dk1"/>
                          </a:solidFill>
                          <a:effectLst/>
                          <a:latin typeface="Times New Roman" panose="02020603050405020304" pitchFamily="18" charset="0"/>
                          <a:ea typeface="Calibri" panose="020F0502020204030204" pitchFamily="34" charset="0"/>
                          <a:cs typeface="B Nazanin" panose="00000400000000000000" pitchFamily="2" charset="-78"/>
                        </a:rPr>
                        <a:t>وضعیت بیمار را چک کنید.</a:t>
                      </a:r>
                      <a:endParaRPr kumimoji="0" lang="en-US" sz="2000" kern="1200" dirty="0">
                        <a:solidFill>
                          <a:schemeClr val="dk1"/>
                        </a:solidFill>
                        <a:effectLst/>
                        <a:latin typeface="Times New Roman" panose="02020603050405020304" pitchFamily="18" charset="0"/>
                        <a:ea typeface="Calibri" panose="020F0502020204030204" pitchFamily="34" charset="0"/>
                        <a:cs typeface="B Nazanin" panose="00000400000000000000" pitchFamily="2" charset="-78"/>
                      </a:endParaRPr>
                    </a:p>
                    <a:p>
                      <a:pPr marL="0" marR="0" algn="just" rtl="1">
                        <a:lnSpc>
                          <a:spcPct val="115000"/>
                        </a:lnSpc>
                        <a:spcBef>
                          <a:spcPts val="0"/>
                        </a:spcBef>
                        <a:spcAft>
                          <a:spcPts val="1000"/>
                        </a:spcAft>
                        <a:tabLst>
                          <a:tab pos="4210050" algn="l"/>
                        </a:tabLst>
                      </a:pPr>
                      <a:r>
                        <a:rPr kumimoji="0" lang="fa-IR" sz="2000" kern="1200" dirty="0">
                          <a:solidFill>
                            <a:schemeClr val="dk1"/>
                          </a:solidFill>
                          <a:effectLst/>
                          <a:latin typeface="Times New Roman" panose="02020603050405020304" pitchFamily="18" charset="0"/>
                          <a:ea typeface="Calibri" panose="020F0502020204030204" pitchFamily="34" charset="0"/>
                          <a:cs typeface="B Nazanin" panose="00000400000000000000" pitchFamily="2" charset="-78"/>
                        </a:rPr>
                        <a:t>تنظيمات دستگاه را چک کنيد.</a:t>
                      </a:r>
                      <a:endParaRPr kumimoji="0" lang="en-US" sz="2000" kern="1200" dirty="0">
                        <a:solidFill>
                          <a:schemeClr val="dk1"/>
                        </a:solidFill>
                        <a:effectLst/>
                        <a:latin typeface="Times New Roman" panose="02020603050405020304" pitchFamily="18" charset="0"/>
                        <a:ea typeface="Calibri" panose="020F0502020204030204" pitchFamily="34" charset="0"/>
                        <a:cs typeface="B Nazanin" panose="00000400000000000000" pitchFamily="2" charset="-78"/>
                      </a:endParaRPr>
                    </a:p>
                    <a:p>
                      <a:pPr marL="0" marR="0" algn="just" rtl="1">
                        <a:lnSpc>
                          <a:spcPct val="115000"/>
                        </a:lnSpc>
                        <a:spcBef>
                          <a:spcPts val="0"/>
                        </a:spcBef>
                        <a:spcAft>
                          <a:spcPts val="0"/>
                        </a:spcAft>
                        <a:tabLst>
                          <a:tab pos="4210050" algn="l"/>
                        </a:tabLst>
                      </a:pPr>
                      <a:r>
                        <a:rPr kumimoji="0" lang="fa-IR" sz="2000" kern="1200" dirty="0">
                          <a:solidFill>
                            <a:schemeClr val="dk1"/>
                          </a:solidFill>
                          <a:effectLst/>
                          <a:latin typeface="Times New Roman" panose="02020603050405020304" pitchFamily="18" charset="0"/>
                          <a:ea typeface="Calibri" panose="020F0502020204030204" pitchFamily="34" charset="0"/>
                          <a:cs typeface="B Nazanin" panose="00000400000000000000" pitchFamily="2" charset="-78"/>
                        </a:rPr>
                        <a:t>محدوده آلارم فشار را چک کنيد.</a:t>
                      </a:r>
                      <a:endParaRPr kumimoji="0" lang="en-US" sz="2000" kern="1200" dirty="0">
                        <a:solidFill>
                          <a:schemeClr val="dk1"/>
                        </a:solidFill>
                        <a:effectLst/>
                        <a:latin typeface="Times New Roman" panose="02020603050405020304" pitchFamily="18" charset="0"/>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rtl="1">
                        <a:lnSpc>
                          <a:spcPct val="115000"/>
                        </a:lnSpc>
                        <a:spcBef>
                          <a:spcPts val="0"/>
                        </a:spcBef>
                        <a:spcAft>
                          <a:spcPts val="0"/>
                        </a:spcAft>
                        <a:tabLst>
                          <a:tab pos="4210050" algn="l"/>
                        </a:tabLst>
                      </a:pPr>
                      <a:r>
                        <a:rPr kumimoji="0" lang="fa-IR" sz="2000" kern="1200" dirty="0">
                          <a:solidFill>
                            <a:schemeClr val="dk1"/>
                          </a:solidFill>
                          <a:effectLst/>
                          <a:latin typeface="Times New Roman" panose="02020603050405020304" pitchFamily="18" charset="0"/>
                          <a:ea typeface="Calibri" panose="020F0502020204030204" pitchFamily="34" charset="0"/>
                          <a:cs typeface="B Nazanin" panose="00000400000000000000" pitchFamily="2" charset="-78"/>
                        </a:rPr>
                        <a:t>در مد های حجمی فشار مسیر هوایی در سه سیکل اخیر از میزان 5 سانتمتر آب کمتر از حد بالای آلارم فشار،  بالاتر رفته است.</a:t>
                      </a:r>
                      <a:endParaRPr kumimoji="0" lang="en-US" sz="2000" kern="1200" dirty="0">
                        <a:solidFill>
                          <a:schemeClr val="dk1"/>
                        </a:solidFill>
                        <a:effectLst/>
                        <a:latin typeface="Times New Roman" panose="02020603050405020304" pitchFamily="18" charset="0"/>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rtl="1">
                        <a:lnSpc>
                          <a:spcPct val="115000"/>
                        </a:lnSpc>
                        <a:spcBef>
                          <a:spcPts val="0"/>
                        </a:spcBef>
                        <a:spcAft>
                          <a:spcPts val="0"/>
                        </a:spcAft>
                      </a:pPr>
                      <a:r>
                        <a:rPr kumimoji="0" lang="en-US" sz="1800" b="1" kern="1200" dirty="0" err="1">
                          <a:solidFill>
                            <a:schemeClr val="tx1"/>
                          </a:solidFill>
                          <a:effectLst/>
                          <a:latin typeface="Times New Roman" panose="02020603050405020304" pitchFamily="18" charset="0"/>
                          <a:ea typeface="Calibri" panose="020F0502020204030204" pitchFamily="34" charset="0"/>
                          <a:cs typeface="B Nazanin" panose="00000400000000000000" pitchFamily="2" charset="-78"/>
                        </a:rPr>
                        <a:t>Plim</a:t>
                      </a:r>
                      <a:r>
                        <a:rPr kumimoji="0" lang="en-US" sz="1800" b="1" kern="1200" dirty="0">
                          <a:solidFill>
                            <a:schemeClr val="tx1"/>
                          </a:solidFill>
                          <a:effectLst/>
                          <a:latin typeface="Times New Roman" panose="02020603050405020304" pitchFamily="18" charset="0"/>
                          <a:ea typeface="Calibri" panose="020F0502020204030204" pitchFamily="34" charset="0"/>
                          <a:cs typeface="B Nazanin" panose="00000400000000000000" pitchFamily="2" charset="-78"/>
                        </a:rPr>
                        <a:t> Reached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36554240"/>
                  </a:ext>
                </a:extLst>
              </a:tr>
            </a:tbl>
          </a:graphicData>
        </a:graphic>
      </p:graphicFrame>
    </p:spTree>
    <p:extLst>
      <p:ext uri="{BB962C8B-B14F-4D97-AF65-F5344CB8AC3E}">
        <p14:creationId xmlns:p14="http://schemas.microsoft.com/office/powerpoint/2010/main" val="2033328024"/>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482998938"/>
              </p:ext>
            </p:extLst>
          </p:nvPr>
        </p:nvGraphicFramePr>
        <p:xfrm>
          <a:off x="457200" y="836853"/>
          <a:ext cx="8353977" cy="6254222"/>
        </p:xfrm>
        <a:graphic>
          <a:graphicData uri="http://schemas.openxmlformats.org/drawingml/2006/table">
            <a:tbl>
              <a:tblPr>
                <a:tableStyleId>{073A0DAA-6AF3-43AB-8588-CEC1D06C72B9}</a:tableStyleId>
              </a:tblPr>
              <a:tblGrid>
                <a:gridCol w="1447800">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gridCol w="3096177">
                  <a:extLst>
                    <a:ext uri="{9D8B030D-6E8A-4147-A177-3AD203B41FA5}">
                      <a16:colId xmlns:a16="http://schemas.microsoft.com/office/drawing/2014/main" val="20002"/>
                    </a:ext>
                  </a:extLst>
                </a:gridCol>
              </a:tblGrid>
              <a:tr h="614800">
                <a:tc gridSpan="3">
                  <a:txBody>
                    <a:bodyPr/>
                    <a:lstStyle/>
                    <a:p>
                      <a:pPr marL="0" marR="0" algn="ctr">
                        <a:lnSpc>
                          <a:spcPct val="150000"/>
                        </a:lnSpc>
                        <a:spcBef>
                          <a:spcPts val="0"/>
                        </a:spcBef>
                        <a:spcAft>
                          <a:spcPts val="0"/>
                        </a:spcAft>
                      </a:pPr>
                      <a:r>
                        <a:rPr kumimoji="0" lang="en-US" sz="2800" b="1" kern="1200" dirty="0" smtClean="0">
                          <a:solidFill>
                            <a:schemeClr val="dk1"/>
                          </a:solidFill>
                          <a:latin typeface="Times New Roman" panose="02020603050405020304" pitchFamily="18" charset="0"/>
                          <a:ea typeface="+mn-ea"/>
                          <a:cs typeface="Times New Roman" panose="02020603050405020304" pitchFamily="18" charset="0"/>
                        </a:rPr>
                        <a:t>Technical specification</a:t>
                      </a:r>
                    </a:p>
                  </a:txBody>
                  <a:tcPr marL="10020" marR="1002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pPr marL="0" marR="0">
                        <a:lnSpc>
                          <a:spcPct val="100000"/>
                        </a:lnSpc>
                        <a:spcBef>
                          <a:spcPts val="0"/>
                        </a:spcBef>
                        <a:spcAft>
                          <a:spcPts val="0"/>
                        </a:spcAft>
                      </a:pPr>
                      <a:endParaRPr kumimoji="0" lang="en-US" sz="1400" kern="1200" dirty="0">
                        <a:solidFill>
                          <a:schemeClr val="dk1"/>
                        </a:solidFill>
                        <a:latin typeface="+mn-lt"/>
                        <a:ea typeface="+mn-ea"/>
                        <a:cs typeface="+mn-cs"/>
                      </a:endParaRPr>
                    </a:p>
                  </a:txBody>
                  <a:tcPr marL="10020" marR="10020" marT="0" marB="0" anchor="ctr"/>
                </a:tc>
                <a:tc hMerge="1">
                  <a:txBody>
                    <a:bodyPr/>
                    <a:lstStyle/>
                    <a:p>
                      <a:pPr marL="0" marR="0">
                        <a:lnSpc>
                          <a:spcPct val="100000"/>
                        </a:lnSpc>
                        <a:spcBef>
                          <a:spcPts val="0"/>
                        </a:spcBef>
                        <a:spcAft>
                          <a:spcPts val="0"/>
                        </a:spcAft>
                      </a:pPr>
                      <a:endParaRPr kumimoji="0" lang="en-US" sz="1400" kern="1200" dirty="0">
                        <a:solidFill>
                          <a:schemeClr val="dk1"/>
                        </a:solidFill>
                        <a:latin typeface="+mn-lt"/>
                        <a:ea typeface="+mn-ea"/>
                        <a:cs typeface="+mn-cs"/>
                      </a:endParaRPr>
                    </a:p>
                  </a:txBody>
                  <a:tcPr marL="10020" marR="10020" marT="0" marB="0" anchor="ctr"/>
                </a:tc>
                <a:extLst>
                  <a:ext uri="{0D108BD9-81ED-4DB2-BD59-A6C34878D82A}">
                    <a16:rowId xmlns:a16="http://schemas.microsoft.com/office/drawing/2014/main" val="10000"/>
                  </a:ext>
                </a:extLst>
              </a:tr>
              <a:tr h="673353">
                <a:tc rowSpan="3">
                  <a:txBody>
                    <a:bodyPr/>
                    <a:lstStyle/>
                    <a:p>
                      <a:pPr marL="0" marR="53975" lvl="0" indent="0" algn="ctr" rtl="0">
                        <a:lnSpc>
                          <a:spcPct val="100000"/>
                        </a:lnSpc>
                        <a:spcBef>
                          <a:spcPts val="0"/>
                        </a:spcBef>
                        <a:spcAft>
                          <a:spcPts val="0"/>
                        </a:spcAft>
                        <a:buFont typeface="+mj-lt"/>
                        <a:buNone/>
                        <a:tabLst>
                          <a:tab pos="102235" algn="r"/>
                        </a:tabLst>
                      </a:pPr>
                      <a:r>
                        <a:rPr kumimoji="0" lang="en-US" sz="2000" kern="1200" dirty="0" smtClean="0">
                          <a:solidFill>
                            <a:schemeClr val="dk1"/>
                          </a:solidFill>
                          <a:effectLst/>
                          <a:latin typeface="Times New Roman" panose="02020603050405020304" pitchFamily="18" charset="0"/>
                          <a:ea typeface="+mn-ea"/>
                          <a:cs typeface="Times New Roman" panose="02020603050405020304" pitchFamily="18" charset="0"/>
                        </a:rPr>
                        <a:t>Ventilation Modes</a:t>
                      </a:r>
                      <a:endParaRPr lang="en-US" sz="2000" dirty="0">
                        <a:latin typeface="Times New Roman" panose="02020603050405020304" pitchFamily="18" charset="0"/>
                        <a:ea typeface="Calibri"/>
                        <a:cs typeface="Times New Roman" panose="02020603050405020304" pitchFamily="18" charset="0"/>
                      </a:endParaRPr>
                    </a:p>
                  </a:txBody>
                  <a:tcPr marL="10020" marR="1002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l" rtl="1">
                        <a:lnSpc>
                          <a:spcPct val="115000"/>
                        </a:lnSpc>
                        <a:spcBef>
                          <a:spcPts val="0"/>
                        </a:spcBef>
                        <a:spcAft>
                          <a:spcPts val="10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Assisted Control Mandatory Ventilation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algn="ctr" rtl="1">
                        <a:lnSpc>
                          <a:spcPct val="115000"/>
                        </a:lnSpc>
                        <a:spcBef>
                          <a:spcPts val="0"/>
                        </a:spcBef>
                        <a:spcAft>
                          <a:spcPts val="1000"/>
                        </a:spcAft>
                      </a:pPr>
                      <a:r>
                        <a:rPr lang="en-US" sz="2000" dirty="0" smtClean="0">
                          <a:effectLst/>
                          <a:latin typeface="Times New Roman" panose="02020603050405020304" pitchFamily="18" charset="0"/>
                          <a:ea typeface="Calibri" panose="020F0502020204030204" pitchFamily="34" charset="0"/>
                          <a:cs typeface="Times New Roman" panose="02020603050405020304" pitchFamily="18" charset="0"/>
                        </a:rPr>
                        <a:t>A/C</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73353">
                <a:tc vMerge="1">
                  <a:txBody>
                    <a:bodyPr/>
                    <a:lstStyle/>
                    <a:p>
                      <a:pPr marL="0" marR="53975" lvl="0" indent="0" algn="ctr" rtl="0">
                        <a:lnSpc>
                          <a:spcPct val="100000"/>
                        </a:lnSpc>
                        <a:spcBef>
                          <a:spcPts val="0"/>
                        </a:spcBef>
                        <a:spcAft>
                          <a:spcPts val="0"/>
                        </a:spcAft>
                        <a:buFont typeface="+mj-lt"/>
                        <a:buNone/>
                        <a:tabLst>
                          <a:tab pos="102235" algn="r"/>
                        </a:tabLst>
                      </a:pPr>
                      <a:endParaRPr lang="en-US" sz="1600" dirty="0">
                        <a:latin typeface="Times New Roman"/>
                        <a:ea typeface="Calibri"/>
                        <a:cs typeface="B Nazanin"/>
                      </a:endParaRPr>
                    </a:p>
                  </a:txBody>
                  <a:tcPr marL="10020" marR="10020" marT="0" marB="0" anchor="ctr"/>
                </a:tc>
                <a:tc>
                  <a:txBody>
                    <a:bodyPr/>
                    <a:lstStyle/>
                    <a:p>
                      <a:pPr marL="0" marR="0" algn="l" rtl="1">
                        <a:lnSpc>
                          <a:spcPct val="115000"/>
                        </a:lnSpc>
                        <a:spcBef>
                          <a:spcPts val="0"/>
                        </a:spcBef>
                        <a:spcAft>
                          <a:spcPts val="10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Synchronized Intermittent Mandatory Ventilation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algn="ctr" rtl="1">
                        <a:lnSpc>
                          <a:spcPct val="115000"/>
                        </a:lnSpc>
                        <a:spcBef>
                          <a:spcPts val="0"/>
                        </a:spcBef>
                        <a:spcAft>
                          <a:spcPts val="10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SIMV</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36676">
                <a:tc vMerge="1">
                  <a:txBody>
                    <a:bodyPr/>
                    <a:lstStyle/>
                    <a:p>
                      <a:pPr marL="342900" marR="53975" lvl="0" indent="-342900" algn="ctr" rtl="1">
                        <a:lnSpc>
                          <a:spcPct val="100000"/>
                        </a:lnSpc>
                        <a:spcBef>
                          <a:spcPts val="0"/>
                        </a:spcBef>
                        <a:spcAft>
                          <a:spcPts val="0"/>
                        </a:spcAft>
                        <a:buFont typeface="+mj-lt"/>
                        <a:buAutoNum type="arabicPeriod"/>
                        <a:tabLst>
                          <a:tab pos="102235" algn="r"/>
                        </a:tabLst>
                      </a:pPr>
                      <a:endParaRPr lang="fa-IR" sz="1600" dirty="0">
                        <a:latin typeface="Times New Roman"/>
                        <a:ea typeface="Calibri"/>
                        <a:cs typeface="B Nazanin"/>
                      </a:endParaRPr>
                    </a:p>
                  </a:txBody>
                  <a:tcPr marL="10020" marR="10020" marT="0" marB="0" anchor="ctr"/>
                </a:tc>
                <a:tc>
                  <a:txBody>
                    <a:bodyPr/>
                    <a:lstStyle/>
                    <a:p>
                      <a:pPr marL="0" marR="0" algn="l" rtl="1">
                        <a:lnSpc>
                          <a:spcPct val="115000"/>
                        </a:lnSpc>
                        <a:spcBef>
                          <a:spcPts val="0"/>
                        </a:spcBef>
                        <a:spcAft>
                          <a:spcPts val="10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Spontaneous Ventilation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ctr" rtl="1">
                        <a:lnSpc>
                          <a:spcPct val="115000"/>
                        </a:lnSpc>
                        <a:spcBef>
                          <a:spcPts val="0"/>
                        </a:spcBef>
                        <a:spcAft>
                          <a:spcPts val="10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SPONT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673353">
                <a:tc rowSpan="7">
                  <a:txBody>
                    <a:bodyPr/>
                    <a:lstStyle/>
                    <a:p>
                      <a:pPr marL="0" marR="53975" lvl="0" indent="0" algn="ctr" rtl="0" eaLnBrk="1" latinLnBrk="0" hangingPunct="1">
                        <a:lnSpc>
                          <a:spcPct val="100000"/>
                        </a:lnSpc>
                        <a:spcBef>
                          <a:spcPts val="0"/>
                        </a:spcBef>
                        <a:spcAft>
                          <a:spcPts val="0"/>
                        </a:spcAft>
                        <a:buFont typeface="+mj-lt"/>
                        <a:buNone/>
                        <a:tabLst>
                          <a:tab pos="102235" algn="r"/>
                        </a:tabLst>
                      </a:pPr>
                      <a:r>
                        <a:rPr kumimoji="0" lang="en-US" sz="2000" kern="1200" dirty="0" smtClean="0">
                          <a:solidFill>
                            <a:schemeClr val="dk1"/>
                          </a:solidFill>
                          <a:effectLst/>
                          <a:latin typeface="Times New Roman" panose="02020603050405020304" pitchFamily="18" charset="0"/>
                          <a:ea typeface="+mn-ea"/>
                          <a:cs typeface="Times New Roman" panose="02020603050405020304" pitchFamily="18" charset="0"/>
                        </a:rPr>
                        <a:t>Breath Types</a:t>
                      </a:r>
                      <a:endParaRPr kumimoji="0" lang="en-US" sz="2000" kern="1200" dirty="0">
                        <a:solidFill>
                          <a:schemeClr val="dk1"/>
                        </a:solidFill>
                        <a:effectLst/>
                        <a:latin typeface="Times New Roman" panose="02020603050405020304" pitchFamily="18" charset="0"/>
                        <a:ea typeface="+mn-ea"/>
                        <a:cs typeface="Times New Roman" panose="02020603050405020304" pitchFamily="18" charset="0"/>
                      </a:endParaRPr>
                    </a:p>
                  </a:txBody>
                  <a:tcPr marL="10020" marR="1002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l" rtl="0">
                        <a:lnSpc>
                          <a:spcPct val="115000"/>
                        </a:lnSpc>
                        <a:spcBef>
                          <a:spcPts val="0"/>
                        </a:spcBef>
                        <a:spcAft>
                          <a:spcPts val="1000"/>
                        </a:spcAft>
                      </a:pPr>
                      <a:r>
                        <a:rPr lang="en-US" sz="2000" dirty="0">
                          <a:effectLst/>
                          <a:latin typeface="Times New Roman" panose="02020603050405020304" pitchFamily="18" charset="0"/>
                          <a:ea typeface="Calibri" panose="020F0502020204030204" pitchFamily="34" charset="0"/>
                          <a:cs typeface="B Nazanin" panose="00000400000000000000" pitchFamily="2" charset="-78"/>
                        </a:rPr>
                        <a:t>Volume–controlled breaths </a:t>
                      </a:r>
                      <a:endParaRPr lang="en-US" sz="2000" dirty="0">
                        <a:effectLst/>
                        <a:latin typeface="Times New Roman" panose="02020603050405020304" pitchFamily="18" charset="0"/>
                        <a:ea typeface="Times New Roman" panose="02020603050405020304" pitchFamily="18" charset="0"/>
                        <a:cs typeface="Nazanin" panose="00000400000000000000" pitchFamily="2" charset="-78"/>
                      </a:endParaRPr>
                    </a:p>
                  </a:txBody>
                  <a:tcPr marL="36195" marR="3619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algn="ctr" rtl="1">
                        <a:lnSpc>
                          <a:spcPct val="115000"/>
                        </a:lnSpc>
                        <a:spcBef>
                          <a:spcPts val="0"/>
                        </a:spcBef>
                        <a:spcAft>
                          <a:spcPts val="1000"/>
                        </a:spcAft>
                      </a:pPr>
                      <a:r>
                        <a:rPr lang="en-US" sz="2000" dirty="0" smtClean="0">
                          <a:effectLst/>
                          <a:latin typeface="Times New Roman" panose="02020603050405020304" pitchFamily="18" charset="0"/>
                          <a:ea typeface="Calibri" panose="020F0502020204030204" pitchFamily="34" charset="0"/>
                          <a:cs typeface="B Nazanin" panose="00000400000000000000" pitchFamily="2" charset="-78"/>
                        </a:rPr>
                        <a:t>VCV</a:t>
                      </a:r>
                      <a:r>
                        <a:rPr lang="en-US" sz="2000" dirty="0">
                          <a:effectLst/>
                          <a:latin typeface="Times New Roman" panose="02020603050405020304" pitchFamily="18" charset="0"/>
                          <a:ea typeface="Calibri" panose="020F0502020204030204" pitchFamily="34" charset="0"/>
                          <a:cs typeface="B Nazanin" panose="00000400000000000000" pitchFamily="2" charset="-78"/>
                        </a:rPr>
                        <a:t>, V–SIMV </a:t>
                      </a:r>
                      <a:r>
                        <a:rPr lang="en-US" sz="2000" dirty="0" smtClean="0">
                          <a:effectLst/>
                          <a:latin typeface="Times New Roman" panose="02020603050405020304" pitchFamily="18" charset="0"/>
                          <a:ea typeface="Calibri" panose="020F0502020204030204" pitchFamily="34" charset="0"/>
                          <a:cs typeface="B Nazanin" panose="00000400000000000000" pitchFamily="2" charset="-78"/>
                        </a:rPr>
                        <a:t> (With Dual control in the breath)</a:t>
                      </a:r>
                      <a:endParaRPr lang="en-US" sz="2000" dirty="0">
                        <a:effectLst/>
                        <a:latin typeface="Times New Roman" panose="02020603050405020304" pitchFamily="18" charset="0"/>
                        <a:ea typeface="Times New Roman" panose="02020603050405020304" pitchFamily="18" charset="0"/>
                        <a:cs typeface="Nazanin" panose="00000400000000000000" pitchFamily="2" charset="-78"/>
                      </a:endParaRPr>
                    </a:p>
                  </a:txBody>
                  <a:tcPr marL="36195" marR="3619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36676">
                <a:tc vMerge="1">
                  <a:txBody>
                    <a:bodyPr/>
                    <a:lstStyle/>
                    <a:p>
                      <a:pPr marL="342900" marR="53975" lvl="0" indent="-342900" algn="ctr" rtl="0">
                        <a:lnSpc>
                          <a:spcPct val="100000"/>
                        </a:lnSpc>
                        <a:spcBef>
                          <a:spcPts val="0"/>
                        </a:spcBef>
                        <a:spcAft>
                          <a:spcPts val="0"/>
                        </a:spcAft>
                        <a:buFont typeface="+mj-lt"/>
                        <a:buAutoNum type="arabicPeriod"/>
                        <a:tabLst>
                          <a:tab pos="102235" algn="r"/>
                        </a:tabLst>
                      </a:pPr>
                      <a:endParaRPr lang="en-US" sz="1600" dirty="0">
                        <a:latin typeface="Times New Roman"/>
                        <a:ea typeface="Calibri"/>
                        <a:cs typeface="B Nazanin"/>
                      </a:endParaRPr>
                    </a:p>
                  </a:txBody>
                  <a:tcPr marL="10020" marR="10020" marT="0" marB="0" anchor="ctr"/>
                </a:tc>
                <a:tc>
                  <a:txBody>
                    <a:bodyPr/>
                    <a:lstStyle/>
                    <a:p>
                      <a:pPr marL="0" marR="0" algn="l" rtl="0">
                        <a:lnSpc>
                          <a:spcPct val="115000"/>
                        </a:lnSpc>
                        <a:spcBef>
                          <a:spcPts val="0"/>
                        </a:spcBef>
                        <a:spcAft>
                          <a:spcPts val="1000"/>
                        </a:spcAft>
                      </a:pPr>
                      <a:r>
                        <a:rPr lang="en-US" sz="2000" dirty="0">
                          <a:effectLst/>
                          <a:latin typeface="Times New Roman" panose="02020603050405020304" pitchFamily="18" charset="0"/>
                          <a:ea typeface="Calibri" panose="020F0502020204030204" pitchFamily="34" charset="0"/>
                          <a:cs typeface="B Nazanin" panose="00000400000000000000" pitchFamily="2" charset="-78"/>
                        </a:rPr>
                        <a:t>Pressure–controlled breaths </a:t>
                      </a:r>
                      <a:endParaRPr lang="en-US" sz="2000" dirty="0">
                        <a:effectLst/>
                        <a:latin typeface="Times New Roman" panose="02020603050405020304" pitchFamily="18" charset="0"/>
                        <a:ea typeface="Times New Roman" panose="02020603050405020304" pitchFamily="18" charset="0"/>
                        <a:cs typeface="Nazanin" panose="00000400000000000000" pitchFamily="2" charset="-78"/>
                      </a:endParaRPr>
                    </a:p>
                  </a:txBody>
                  <a:tcPr marL="36195" marR="3619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algn="ctr" rtl="1">
                        <a:lnSpc>
                          <a:spcPct val="115000"/>
                        </a:lnSpc>
                        <a:spcBef>
                          <a:spcPts val="0"/>
                        </a:spcBef>
                        <a:spcAft>
                          <a:spcPts val="1000"/>
                        </a:spcAft>
                      </a:pPr>
                      <a:r>
                        <a:rPr lang="en-US" sz="2000" dirty="0" smtClean="0">
                          <a:effectLst/>
                          <a:latin typeface="Times New Roman" panose="02020603050405020304" pitchFamily="18" charset="0"/>
                          <a:ea typeface="Calibri" panose="020F0502020204030204" pitchFamily="34" charset="0"/>
                          <a:cs typeface="B Nazanin" panose="00000400000000000000" pitchFamily="2" charset="-78"/>
                        </a:rPr>
                        <a:t>PCV</a:t>
                      </a:r>
                      <a:r>
                        <a:rPr lang="en-US" sz="2000" dirty="0">
                          <a:effectLst/>
                          <a:latin typeface="Times New Roman" panose="02020603050405020304" pitchFamily="18" charset="0"/>
                          <a:ea typeface="Calibri" panose="020F0502020204030204" pitchFamily="34" charset="0"/>
                          <a:cs typeface="B Nazanin" panose="00000400000000000000" pitchFamily="2" charset="-78"/>
                        </a:rPr>
                        <a:t>, P–SIMV, </a:t>
                      </a:r>
                      <a:r>
                        <a:rPr lang="en-US" sz="2000" dirty="0" smtClean="0">
                          <a:effectLst/>
                          <a:latin typeface="Times New Roman" panose="02020603050405020304" pitchFamily="18" charset="0"/>
                          <a:ea typeface="Calibri" panose="020F0502020204030204" pitchFamily="34" charset="0"/>
                          <a:cs typeface="B Nazanin" panose="00000400000000000000" pitchFamily="2" charset="-78"/>
                        </a:rPr>
                        <a:t>PSV</a:t>
                      </a:r>
                      <a:endParaRPr lang="en-US" sz="2000" dirty="0">
                        <a:effectLst/>
                        <a:latin typeface="Times New Roman" panose="02020603050405020304" pitchFamily="18" charset="0"/>
                        <a:ea typeface="Times New Roman" panose="02020603050405020304" pitchFamily="18" charset="0"/>
                        <a:cs typeface="Nazanin" panose="00000400000000000000" pitchFamily="2" charset="-78"/>
                      </a:endParaRPr>
                    </a:p>
                  </a:txBody>
                  <a:tcPr marL="36195" marR="3619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1346706">
                <a:tc vMerge="1">
                  <a:txBody>
                    <a:bodyPr/>
                    <a:lstStyle/>
                    <a:p>
                      <a:pPr marL="342900" marR="53975" lvl="0" indent="-342900" algn="ctr" rtl="0">
                        <a:lnSpc>
                          <a:spcPct val="100000"/>
                        </a:lnSpc>
                        <a:spcBef>
                          <a:spcPts val="0"/>
                        </a:spcBef>
                        <a:spcAft>
                          <a:spcPts val="0"/>
                        </a:spcAft>
                        <a:buFont typeface="+mj-lt"/>
                        <a:buAutoNum type="arabicPeriod"/>
                        <a:tabLst>
                          <a:tab pos="102235" algn="r"/>
                        </a:tabLst>
                      </a:pPr>
                      <a:endParaRPr lang="en-US" sz="1600" dirty="0">
                        <a:latin typeface="Times New Roman"/>
                        <a:ea typeface="Calibri"/>
                        <a:cs typeface="B Nazanin"/>
                      </a:endParaRPr>
                    </a:p>
                  </a:txBody>
                  <a:tcPr marL="10020" marR="10020" marT="0" marB="0" anchor="ctr"/>
                </a:tc>
                <a:tc>
                  <a:txBody>
                    <a:bodyPr/>
                    <a:lstStyle/>
                    <a:p>
                      <a:pPr marL="0" marR="0" algn="l" rtl="0">
                        <a:lnSpc>
                          <a:spcPct val="115000"/>
                        </a:lnSpc>
                        <a:spcBef>
                          <a:spcPts val="0"/>
                        </a:spcBef>
                        <a:spcAft>
                          <a:spcPts val="1000"/>
                        </a:spcAft>
                      </a:pPr>
                      <a:r>
                        <a:rPr lang="en-US" sz="2000" dirty="0">
                          <a:effectLst/>
                          <a:latin typeface="Times New Roman" panose="02020603050405020304" pitchFamily="18" charset="0"/>
                          <a:ea typeface="Calibri" panose="020F0502020204030204" pitchFamily="34" charset="0"/>
                          <a:cs typeface="B Nazanin" panose="00000400000000000000" pitchFamily="2" charset="-78"/>
                        </a:rPr>
                        <a:t>Volume Targeted Pressure–controlled breaths (Pressure Regulated Volume Control) &amp; (Volume Support)</a:t>
                      </a:r>
                      <a:endParaRPr lang="en-US" sz="2000" dirty="0">
                        <a:effectLst/>
                        <a:latin typeface="Times New Roman" panose="02020603050405020304" pitchFamily="18" charset="0"/>
                        <a:ea typeface="Times New Roman" panose="02020603050405020304" pitchFamily="18" charset="0"/>
                        <a:cs typeface="Nazanin" panose="00000400000000000000" pitchFamily="2" charset="-78"/>
                      </a:endParaRPr>
                    </a:p>
                  </a:txBody>
                  <a:tcPr marL="36195" marR="3619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algn="ctr" rtl="1">
                        <a:lnSpc>
                          <a:spcPct val="115000"/>
                        </a:lnSpc>
                        <a:spcBef>
                          <a:spcPts val="0"/>
                        </a:spcBef>
                        <a:spcAft>
                          <a:spcPts val="1000"/>
                        </a:spcAft>
                      </a:pPr>
                      <a:r>
                        <a:rPr lang="en-US" sz="2000" dirty="0">
                          <a:effectLst/>
                          <a:latin typeface="Times New Roman" panose="02020603050405020304" pitchFamily="18" charset="0"/>
                          <a:ea typeface="Calibri" panose="020F0502020204030204" pitchFamily="34" charset="0"/>
                          <a:cs typeface="B Nazanin" panose="00000400000000000000" pitchFamily="2" charset="-78"/>
                        </a:rPr>
                        <a:t>PRVC–CMV, PRVC–SIMV, </a:t>
                      </a:r>
                      <a:r>
                        <a:rPr lang="en-US" sz="2000" dirty="0" smtClean="0">
                          <a:effectLst/>
                          <a:latin typeface="Times New Roman" panose="02020603050405020304" pitchFamily="18" charset="0"/>
                          <a:ea typeface="Calibri" panose="020F0502020204030204" pitchFamily="34" charset="0"/>
                          <a:cs typeface="B Nazanin" panose="00000400000000000000" pitchFamily="2" charset="-78"/>
                        </a:rPr>
                        <a:t>VSV</a:t>
                      </a:r>
                      <a:endParaRPr lang="en-US" sz="2000" dirty="0">
                        <a:effectLst/>
                        <a:latin typeface="Times New Roman" panose="02020603050405020304" pitchFamily="18" charset="0"/>
                        <a:ea typeface="Times New Roman" panose="02020603050405020304" pitchFamily="18" charset="0"/>
                        <a:cs typeface="Nazanin" panose="00000400000000000000" pitchFamily="2" charset="-78"/>
                      </a:endParaRPr>
                    </a:p>
                  </a:txBody>
                  <a:tcPr marL="36195" marR="3619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56342">
                <a:tc vMerge="1">
                  <a:txBody>
                    <a:bodyPr/>
                    <a:lstStyle/>
                    <a:p>
                      <a:endParaRPr lang="en-US"/>
                    </a:p>
                  </a:txBody>
                  <a:tcPr/>
                </a:tc>
                <a:tc>
                  <a:txBody>
                    <a:bodyPr/>
                    <a:lstStyle/>
                    <a:p>
                      <a:pPr marL="0" marR="0" algn="l" rtl="0">
                        <a:lnSpc>
                          <a:spcPct val="115000"/>
                        </a:lnSpc>
                        <a:spcBef>
                          <a:spcPts val="0"/>
                        </a:spcBef>
                        <a:spcAft>
                          <a:spcPts val="1000"/>
                        </a:spcAft>
                      </a:pPr>
                      <a:r>
                        <a:rPr kumimoji="0" lang="en-US" sz="2000" kern="1200" dirty="0" smtClean="0">
                          <a:solidFill>
                            <a:schemeClr val="dk1"/>
                          </a:solidFill>
                          <a:effectLst/>
                          <a:latin typeface="Times New Roman" panose="02020603050405020304" pitchFamily="18" charset="0"/>
                          <a:ea typeface="Calibri" panose="020F0502020204030204" pitchFamily="34" charset="0"/>
                          <a:cs typeface="B Nazanin" panose="00000400000000000000" pitchFamily="2" charset="-78"/>
                        </a:rPr>
                        <a:t>Airway Pressure Release Ventilation</a:t>
                      </a:r>
                      <a:endParaRPr kumimoji="0" lang="en-US" sz="2000" kern="1200" dirty="0">
                        <a:solidFill>
                          <a:schemeClr val="dk1"/>
                        </a:solidFill>
                        <a:effectLst/>
                        <a:latin typeface="Times New Roman" panose="02020603050405020304" pitchFamily="18" charset="0"/>
                        <a:ea typeface="Calibri" panose="020F0502020204030204" pitchFamily="34" charset="0"/>
                        <a:cs typeface="B Nazanin" panose="00000400000000000000" pitchFamily="2" charset="-78"/>
                      </a:endParaRPr>
                    </a:p>
                  </a:txBody>
                  <a:tcPr marL="36195" marR="3619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algn="ctr" rtl="1">
                        <a:lnSpc>
                          <a:spcPct val="115000"/>
                        </a:lnSpc>
                        <a:spcBef>
                          <a:spcPts val="0"/>
                        </a:spcBef>
                        <a:spcAft>
                          <a:spcPts val="1000"/>
                        </a:spcAft>
                      </a:pPr>
                      <a:r>
                        <a:rPr lang="en-US" sz="2000" dirty="0" smtClean="0">
                          <a:effectLst/>
                          <a:latin typeface="Times New Roman" panose="02020603050405020304" pitchFamily="18" charset="0"/>
                          <a:ea typeface="Times New Roman" panose="02020603050405020304" pitchFamily="18" charset="0"/>
                          <a:cs typeface="Nazanin" panose="00000400000000000000" pitchFamily="2" charset="-78"/>
                        </a:rPr>
                        <a:t>APRV (With Auto </a:t>
                      </a:r>
                      <a:r>
                        <a:rPr lang="en-US" sz="2000" dirty="0" err="1" smtClean="0">
                          <a:effectLst/>
                          <a:latin typeface="Times New Roman" panose="02020603050405020304" pitchFamily="18" charset="0"/>
                          <a:ea typeface="Times New Roman" panose="02020603050405020304" pitchFamily="18" charset="0"/>
                          <a:cs typeface="Nazanin" panose="00000400000000000000" pitchFamily="2" charset="-78"/>
                        </a:rPr>
                        <a:t>Tlow</a:t>
                      </a:r>
                      <a:r>
                        <a:rPr lang="en-US" sz="2000" dirty="0" smtClean="0">
                          <a:effectLst/>
                          <a:latin typeface="Times New Roman" panose="02020603050405020304" pitchFamily="18" charset="0"/>
                          <a:ea typeface="Times New Roman" panose="02020603050405020304" pitchFamily="18" charset="0"/>
                          <a:cs typeface="Nazanin" panose="00000400000000000000" pitchFamily="2" charset="-78"/>
                        </a:rPr>
                        <a:t>)</a:t>
                      </a:r>
                      <a:endParaRPr lang="en-US" sz="2000" dirty="0">
                        <a:effectLst/>
                        <a:latin typeface="Times New Roman" panose="02020603050405020304" pitchFamily="18" charset="0"/>
                        <a:ea typeface="Times New Roman" panose="02020603050405020304" pitchFamily="18" charset="0"/>
                        <a:cs typeface="Nazanin" panose="00000400000000000000" pitchFamily="2" charset="-78"/>
                      </a:endParaRPr>
                    </a:p>
                  </a:txBody>
                  <a:tcPr marL="36195" marR="3619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41859633"/>
                  </a:ext>
                </a:extLst>
              </a:tr>
              <a:tr h="336676">
                <a:tc vMerge="1">
                  <a:txBody>
                    <a:bodyPr/>
                    <a:lstStyle/>
                    <a:p>
                      <a:pPr marL="342900" marR="53975" lvl="0" indent="-342900" algn="ctr" rtl="0">
                        <a:lnSpc>
                          <a:spcPct val="100000"/>
                        </a:lnSpc>
                        <a:spcBef>
                          <a:spcPts val="0"/>
                        </a:spcBef>
                        <a:spcAft>
                          <a:spcPts val="0"/>
                        </a:spcAft>
                        <a:buFont typeface="+mj-lt"/>
                        <a:buAutoNum type="arabicPeriod"/>
                        <a:tabLst>
                          <a:tab pos="102235" algn="r"/>
                        </a:tabLst>
                      </a:pPr>
                      <a:endParaRPr lang="en-US" sz="1600" dirty="0">
                        <a:latin typeface="Times New Roman"/>
                        <a:ea typeface="Calibri"/>
                        <a:cs typeface="B Nazanin"/>
                      </a:endParaRPr>
                    </a:p>
                  </a:txBody>
                  <a:tcPr marL="10020" marR="10020" marT="0" marB="0" anchor="ctr"/>
                </a:tc>
                <a:tc>
                  <a:txBody>
                    <a:bodyPr/>
                    <a:lstStyle/>
                    <a:p>
                      <a:pPr marL="0" marR="0" algn="l" rtl="0">
                        <a:lnSpc>
                          <a:spcPct val="115000"/>
                        </a:lnSpc>
                        <a:spcBef>
                          <a:spcPts val="0"/>
                        </a:spcBef>
                        <a:spcAft>
                          <a:spcPts val="1000"/>
                        </a:spcAft>
                      </a:pPr>
                      <a:r>
                        <a:rPr lang="en-US" sz="2000" dirty="0">
                          <a:effectLst/>
                          <a:latin typeface="Times New Roman" panose="02020603050405020304" pitchFamily="18" charset="0"/>
                          <a:ea typeface="Calibri" panose="020F0502020204030204" pitchFamily="34" charset="0"/>
                          <a:cs typeface="B Nazanin" panose="00000400000000000000" pitchFamily="2" charset="-78"/>
                        </a:rPr>
                        <a:t>Patient Height </a:t>
                      </a:r>
                      <a:endParaRPr lang="en-US" sz="2000" dirty="0">
                        <a:effectLst/>
                        <a:latin typeface="Times New Roman" panose="02020603050405020304" pitchFamily="18" charset="0"/>
                        <a:ea typeface="Times New Roman" panose="02020603050405020304" pitchFamily="18" charset="0"/>
                        <a:cs typeface="Nazanin" panose="00000400000000000000" pitchFamily="2" charset="-78"/>
                      </a:endParaRPr>
                    </a:p>
                  </a:txBody>
                  <a:tcPr marL="36195" marR="3619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algn="ctr" rtl="1">
                        <a:lnSpc>
                          <a:spcPct val="115000"/>
                        </a:lnSpc>
                        <a:spcBef>
                          <a:spcPts val="0"/>
                        </a:spcBef>
                        <a:spcAft>
                          <a:spcPts val="1000"/>
                        </a:spcAft>
                      </a:pPr>
                      <a:r>
                        <a:rPr lang="en-US" sz="2000" dirty="0">
                          <a:effectLst/>
                          <a:latin typeface="Times New Roman" panose="02020603050405020304" pitchFamily="18" charset="0"/>
                          <a:ea typeface="Calibri" panose="020F0502020204030204" pitchFamily="34" charset="0"/>
                          <a:cs typeface="B Nazanin" panose="00000400000000000000" pitchFamily="2" charset="-78"/>
                        </a:rPr>
                        <a:t>42 – 250 cm</a:t>
                      </a:r>
                      <a:endParaRPr lang="en-US" sz="2000" dirty="0">
                        <a:effectLst/>
                        <a:latin typeface="Times New Roman" panose="02020603050405020304" pitchFamily="18" charset="0"/>
                        <a:ea typeface="Times New Roman" panose="02020603050405020304" pitchFamily="18" charset="0"/>
                        <a:cs typeface="Nazanin" panose="00000400000000000000" pitchFamily="2" charset="-78"/>
                      </a:endParaRPr>
                    </a:p>
                  </a:txBody>
                  <a:tcPr marL="36195" marR="3619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36676">
                <a:tc vMerge="1">
                  <a:txBody>
                    <a:bodyPr/>
                    <a:lstStyle/>
                    <a:p>
                      <a:pPr marL="342900" marR="53975" lvl="0" indent="-342900" algn="ctr" rtl="0">
                        <a:lnSpc>
                          <a:spcPct val="100000"/>
                        </a:lnSpc>
                        <a:spcBef>
                          <a:spcPts val="0"/>
                        </a:spcBef>
                        <a:spcAft>
                          <a:spcPts val="0"/>
                        </a:spcAft>
                        <a:buFont typeface="+mj-lt"/>
                        <a:buAutoNum type="arabicPeriod"/>
                        <a:tabLst>
                          <a:tab pos="102235" algn="r"/>
                        </a:tabLst>
                      </a:pPr>
                      <a:endParaRPr lang="en-US" sz="1600" dirty="0">
                        <a:latin typeface="Times New Roman"/>
                        <a:ea typeface="Calibri"/>
                        <a:cs typeface="B Nazanin"/>
                      </a:endParaRPr>
                    </a:p>
                  </a:txBody>
                  <a:tcPr marL="10020" marR="10020" marT="0" marB="0" anchor="ctr"/>
                </a:tc>
                <a:tc>
                  <a:txBody>
                    <a:bodyPr/>
                    <a:lstStyle/>
                    <a:p>
                      <a:pPr marL="0" marR="0" algn="l" rtl="0">
                        <a:lnSpc>
                          <a:spcPct val="115000"/>
                        </a:lnSpc>
                        <a:spcBef>
                          <a:spcPts val="0"/>
                        </a:spcBef>
                        <a:spcAft>
                          <a:spcPts val="1000"/>
                        </a:spcAft>
                      </a:pPr>
                      <a:r>
                        <a:rPr lang="en-US" sz="2000" dirty="0">
                          <a:effectLst/>
                          <a:latin typeface="Times New Roman" panose="02020603050405020304" pitchFamily="18" charset="0"/>
                          <a:ea typeface="Calibri" panose="020F0502020204030204" pitchFamily="34" charset="0"/>
                          <a:cs typeface="B Nazanin" panose="00000400000000000000" pitchFamily="2" charset="-78"/>
                        </a:rPr>
                        <a:t>IBW  (Ideal Body Weight )</a:t>
                      </a:r>
                      <a:endParaRPr lang="en-US" sz="2000" dirty="0">
                        <a:effectLst/>
                        <a:latin typeface="Times New Roman" panose="02020603050405020304" pitchFamily="18" charset="0"/>
                        <a:ea typeface="Times New Roman" panose="02020603050405020304" pitchFamily="18" charset="0"/>
                        <a:cs typeface="Nazanin" panose="00000400000000000000" pitchFamily="2" charset="-78"/>
                      </a:endParaRPr>
                    </a:p>
                  </a:txBody>
                  <a:tcPr marL="36195" marR="3619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algn="ctr" rtl="1">
                        <a:lnSpc>
                          <a:spcPct val="115000"/>
                        </a:lnSpc>
                        <a:spcBef>
                          <a:spcPts val="0"/>
                        </a:spcBef>
                        <a:spcAft>
                          <a:spcPts val="1000"/>
                        </a:spcAft>
                      </a:pPr>
                      <a:r>
                        <a:rPr lang="en-US" sz="2000" dirty="0">
                          <a:effectLst/>
                          <a:latin typeface="Times New Roman" panose="02020603050405020304" pitchFamily="18" charset="0"/>
                          <a:ea typeface="Calibri" panose="020F0502020204030204" pitchFamily="34" charset="0"/>
                          <a:cs typeface="B Nazanin" panose="00000400000000000000" pitchFamily="2" charset="-78"/>
                        </a:rPr>
                        <a:t>5 – 200 Kg</a:t>
                      </a:r>
                      <a:endParaRPr lang="en-US" sz="2000" dirty="0">
                        <a:effectLst/>
                        <a:latin typeface="Times New Roman" panose="02020603050405020304" pitchFamily="18" charset="0"/>
                        <a:ea typeface="Times New Roman" panose="02020603050405020304" pitchFamily="18" charset="0"/>
                        <a:cs typeface="Nazanin" panose="00000400000000000000" pitchFamily="2" charset="-78"/>
                      </a:endParaRPr>
                    </a:p>
                  </a:txBody>
                  <a:tcPr marL="36195" marR="3619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36676">
                <a:tc vMerge="1">
                  <a:txBody>
                    <a:bodyPr/>
                    <a:lstStyle/>
                    <a:p>
                      <a:pPr marL="342900" marR="53975" lvl="0" indent="-342900" algn="ctr" rtl="0">
                        <a:lnSpc>
                          <a:spcPct val="100000"/>
                        </a:lnSpc>
                        <a:spcBef>
                          <a:spcPts val="0"/>
                        </a:spcBef>
                        <a:spcAft>
                          <a:spcPts val="0"/>
                        </a:spcAft>
                        <a:buFont typeface="+mj-lt"/>
                        <a:buAutoNum type="arabicPeriod"/>
                        <a:tabLst>
                          <a:tab pos="102235" algn="r"/>
                        </a:tabLst>
                      </a:pPr>
                      <a:endParaRPr lang="en-US" sz="1600" dirty="0">
                        <a:latin typeface="Times New Roman"/>
                        <a:ea typeface="Calibri"/>
                        <a:cs typeface="B Nazanin"/>
                      </a:endParaRPr>
                    </a:p>
                  </a:txBody>
                  <a:tcPr marL="10020" marR="10020" marT="0" marB="0" anchor="ctr"/>
                </a:tc>
                <a:tc>
                  <a:txBody>
                    <a:bodyPr/>
                    <a:lstStyle/>
                    <a:p>
                      <a:pPr marL="0" marR="0" algn="l" rtl="0">
                        <a:lnSpc>
                          <a:spcPct val="115000"/>
                        </a:lnSpc>
                        <a:spcBef>
                          <a:spcPts val="0"/>
                        </a:spcBef>
                        <a:spcAft>
                          <a:spcPts val="1000"/>
                        </a:spcAft>
                      </a:pPr>
                      <a:r>
                        <a:rPr lang="en-US" sz="2000" dirty="0">
                          <a:effectLst/>
                          <a:latin typeface="Times New Roman" panose="02020603050405020304" pitchFamily="18" charset="0"/>
                          <a:ea typeface="Calibri" panose="020F0502020204030204" pitchFamily="34" charset="0"/>
                          <a:cs typeface="B Nazanin" panose="00000400000000000000" pitchFamily="2" charset="-78"/>
                        </a:rPr>
                        <a:t>Gender </a:t>
                      </a:r>
                      <a:endParaRPr lang="en-US" sz="2000" dirty="0">
                        <a:effectLst/>
                        <a:latin typeface="Times New Roman" panose="02020603050405020304" pitchFamily="18" charset="0"/>
                        <a:ea typeface="Times New Roman" panose="02020603050405020304" pitchFamily="18" charset="0"/>
                        <a:cs typeface="Nazanin" panose="00000400000000000000" pitchFamily="2" charset="-78"/>
                      </a:endParaRPr>
                    </a:p>
                  </a:txBody>
                  <a:tcPr marL="36195" marR="3619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ctr" rtl="1">
                        <a:lnSpc>
                          <a:spcPct val="115000"/>
                        </a:lnSpc>
                        <a:spcBef>
                          <a:spcPts val="0"/>
                        </a:spcBef>
                        <a:spcAft>
                          <a:spcPts val="1000"/>
                        </a:spcAft>
                      </a:pPr>
                      <a:r>
                        <a:rPr lang="en-US" sz="2000" dirty="0">
                          <a:effectLst/>
                          <a:latin typeface="Times New Roman" panose="02020603050405020304" pitchFamily="18" charset="0"/>
                          <a:ea typeface="Calibri" panose="020F0502020204030204" pitchFamily="34" charset="0"/>
                          <a:cs typeface="B Nazanin" panose="00000400000000000000" pitchFamily="2" charset="-78"/>
                        </a:rPr>
                        <a:t>Male, Female</a:t>
                      </a:r>
                      <a:endParaRPr lang="en-US" sz="2000" dirty="0">
                        <a:effectLst/>
                        <a:latin typeface="Times New Roman" panose="02020603050405020304" pitchFamily="18" charset="0"/>
                        <a:ea typeface="Times New Roman" panose="02020603050405020304" pitchFamily="18" charset="0"/>
                        <a:cs typeface="Nazanin" panose="00000400000000000000" pitchFamily="2" charset="-78"/>
                      </a:endParaRPr>
                    </a:p>
                  </a:txBody>
                  <a:tcPr marL="36195" marR="3619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cxnSp>
        <p:nvCxnSpPr>
          <p:cNvPr id="5" name="Straight Connector 4"/>
          <p:cNvCxnSpPr/>
          <p:nvPr/>
        </p:nvCxnSpPr>
        <p:spPr>
          <a:xfrm>
            <a:off x="2361063" y="760412"/>
            <a:ext cx="6400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6254724" y="76200"/>
            <a:ext cx="2432076" cy="707886"/>
          </a:xfrm>
          <a:prstGeom prst="rect">
            <a:avLst/>
          </a:prstGeom>
        </p:spPr>
        <p:txBody>
          <a:bodyPr wrap="none">
            <a:spAutoFit/>
          </a:bodyPr>
          <a:lstStyle/>
          <a:p>
            <a:pPr algn="r" rtl="1"/>
            <a:r>
              <a:rPr lang="fa-IR" sz="4000" dirty="0" smtClean="0">
                <a:cs typeface="B Nazanin" panose="00000400000000000000" pitchFamily="2" charset="-78"/>
              </a:rPr>
              <a:t>مشخصات فنی</a:t>
            </a:r>
            <a:endParaRPr lang="en-US" sz="4000" dirty="0">
              <a:cs typeface="B Nazanin" panose="00000400000000000000" pitchFamily="2" charset="-78"/>
            </a:endParaRPr>
          </a:p>
        </p:txBody>
      </p:sp>
    </p:spTree>
    <p:extLst>
      <p:ext uri="{BB962C8B-B14F-4D97-AF65-F5344CB8AC3E}">
        <p14:creationId xmlns:p14="http://schemas.microsoft.com/office/powerpoint/2010/main" val="588595154"/>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679353173"/>
              </p:ext>
            </p:extLst>
          </p:nvPr>
        </p:nvGraphicFramePr>
        <p:xfrm>
          <a:off x="228600" y="1295398"/>
          <a:ext cx="8762999" cy="4724401"/>
        </p:xfrm>
        <a:graphic>
          <a:graphicData uri="http://schemas.openxmlformats.org/drawingml/2006/table">
            <a:tbl>
              <a:tblPr>
                <a:tableStyleId>{073A0DAA-6AF3-43AB-8588-CEC1D06C72B9}</a:tableStyleId>
              </a:tblPr>
              <a:tblGrid>
                <a:gridCol w="2238064">
                  <a:extLst>
                    <a:ext uri="{9D8B030D-6E8A-4147-A177-3AD203B41FA5}">
                      <a16:colId xmlns:a16="http://schemas.microsoft.com/office/drawing/2014/main" val="20000"/>
                    </a:ext>
                  </a:extLst>
                </a:gridCol>
                <a:gridCol w="3277165">
                  <a:extLst>
                    <a:ext uri="{9D8B030D-6E8A-4147-A177-3AD203B41FA5}">
                      <a16:colId xmlns:a16="http://schemas.microsoft.com/office/drawing/2014/main" val="20001"/>
                    </a:ext>
                  </a:extLst>
                </a:gridCol>
                <a:gridCol w="3247770">
                  <a:extLst>
                    <a:ext uri="{9D8B030D-6E8A-4147-A177-3AD203B41FA5}">
                      <a16:colId xmlns:a16="http://schemas.microsoft.com/office/drawing/2014/main" val="20002"/>
                    </a:ext>
                  </a:extLst>
                </a:gridCol>
              </a:tblGrid>
              <a:tr h="1029236">
                <a:tc gridSpan="3">
                  <a:txBody>
                    <a:bodyPr/>
                    <a:lstStyle/>
                    <a:p>
                      <a:pPr marL="0" marR="0" algn="ctr">
                        <a:lnSpc>
                          <a:spcPct val="150000"/>
                        </a:lnSpc>
                        <a:spcBef>
                          <a:spcPts val="0"/>
                        </a:spcBef>
                        <a:spcAft>
                          <a:spcPts val="0"/>
                        </a:spcAft>
                      </a:pPr>
                      <a:r>
                        <a:rPr kumimoji="0" lang="en-US" sz="2800" b="1" kern="1200" dirty="0" smtClean="0">
                          <a:solidFill>
                            <a:schemeClr val="dk1"/>
                          </a:solidFill>
                          <a:latin typeface="Times New Roman" panose="02020603050405020304" pitchFamily="18" charset="0"/>
                          <a:ea typeface="+mn-ea"/>
                          <a:cs typeface="Times New Roman" panose="02020603050405020304" pitchFamily="18" charset="0"/>
                        </a:rPr>
                        <a:t>Technical specification</a:t>
                      </a:r>
                    </a:p>
                  </a:txBody>
                  <a:tcPr marL="10020" marR="1002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pPr marL="0" marR="0" algn="l" rtl="0">
                        <a:lnSpc>
                          <a:spcPct val="115000"/>
                        </a:lnSpc>
                        <a:spcBef>
                          <a:spcPts val="0"/>
                        </a:spcBef>
                        <a:spcAft>
                          <a:spcPts val="1000"/>
                        </a:spcAft>
                      </a:pPr>
                      <a:endParaRPr kumimoji="0" lang="en-US" sz="2000" kern="1200" baseline="0" dirty="0">
                        <a:solidFill>
                          <a:schemeClr val="dk1"/>
                        </a:solidFill>
                        <a:latin typeface="Times New Roman" panose="02020603050405020304" pitchFamily="18" charset="0"/>
                        <a:ea typeface="Calibri"/>
                        <a:cs typeface="Times New Roman" panose="02020603050405020304" pitchFamily="18" charset="0"/>
                      </a:endParaRPr>
                    </a:p>
                  </a:txBody>
                  <a:tcPr marL="36195" marR="3619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pPr marL="0" marR="0" algn="ctr" rtl="1">
                        <a:lnSpc>
                          <a:spcPct val="115000"/>
                        </a:lnSpc>
                        <a:spcBef>
                          <a:spcPts val="0"/>
                        </a:spcBef>
                        <a:spcAft>
                          <a:spcPts val="1000"/>
                        </a:spcAft>
                      </a:pPr>
                      <a:endParaRPr kumimoji="0" lang="en-US" sz="2000" kern="1200" baseline="0" dirty="0">
                        <a:solidFill>
                          <a:schemeClr val="dk1"/>
                        </a:solidFill>
                        <a:latin typeface="Times New Roman" panose="02020603050405020304" pitchFamily="18" charset="0"/>
                        <a:ea typeface="Calibri"/>
                        <a:cs typeface="Times New Roman" panose="02020603050405020304" pitchFamily="18" charset="0"/>
                      </a:endParaRPr>
                    </a:p>
                  </a:txBody>
                  <a:tcPr marL="36195" marR="3619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63630">
                <a:tc rowSpan="2">
                  <a:txBody>
                    <a:bodyPr/>
                    <a:lstStyle/>
                    <a:p>
                      <a:pPr marL="0" marR="53975" lvl="0" indent="0" algn="ctr" rtl="0" eaLnBrk="1" latinLnBrk="0" hangingPunct="1">
                        <a:lnSpc>
                          <a:spcPct val="100000"/>
                        </a:lnSpc>
                        <a:spcBef>
                          <a:spcPts val="0"/>
                        </a:spcBef>
                        <a:spcAft>
                          <a:spcPts val="0"/>
                        </a:spcAft>
                        <a:buFont typeface="+mj-lt"/>
                        <a:buNone/>
                        <a:tabLst>
                          <a:tab pos="102235" algn="r"/>
                        </a:tabLst>
                      </a:pPr>
                      <a:r>
                        <a:rPr kumimoji="0" lang="en-US" sz="2000" kern="1200" baseline="0" dirty="0" smtClean="0">
                          <a:solidFill>
                            <a:schemeClr val="dk1"/>
                          </a:solidFill>
                          <a:latin typeface="Times New Roman" panose="02020603050405020304" pitchFamily="18" charset="0"/>
                          <a:ea typeface="Calibri"/>
                          <a:cs typeface="Times New Roman" panose="02020603050405020304" pitchFamily="18" charset="0"/>
                        </a:rPr>
                        <a:t>Breath triggering</a:t>
                      </a:r>
                      <a:endParaRPr kumimoji="0" lang="en-US" sz="2000" kern="1200" baseline="0" dirty="0">
                        <a:solidFill>
                          <a:schemeClr val="dk1"/>
                        </a:solidFill>
                        <a:latin typeface="Times New Roman" panose="02020603050405020304" pitchFamily="18" charset="0"/>
                        <a:ea typeface="Calibri"/>
                        <a:cs typeface="Times New Roman" panose="02020603050405020304" pitchFamily="18" charset="0"/>
                      </a:endParaRPr>
                    </a:p>
                  </a:txBody>
                  <a:tcPr marL="10020" marR="1002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l" rtl="0">
                        <a:lnSpc>
                          <a:spcPct val="115000"/>
                        </a:lnSpc>
                        <a:spcBef>
                          <a:spcPts val="0"/>
                        </a:spcBef>
                        <a:spcAft>
                          <a:spcPts val="1000"/>
                        </a:spcAft>
                      </a:pPr>
                      <a:r>
                        <a:rPr kumimoji="0" lang="en-US" sz="2000" kern="1200" baseline="0" dirty="0">
                          <a:solidFill>
                            <a:schemeClr val="dk1"/>
                          </a:solidFill>
                          <a:latin typeface="Times New Roman" panose="02020603050405020304" pitchFamily="18" charset="0"/>
                          <a:ea typeface="Calibri"/>
                          <a:cs typeface="Times New Roman" panose="02020603050405020304" pitchFamily="18" charset="0"/>
                        </a:rPr>
                        <a:t>Pressure triggering </a:t>
                      </a:r>
                    </a:p>
                  </a:txBody>
                  <a:tcPr marL="36195" marR="3619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algn="ctr" rtl="1">
                        <a:lnSpc>
                          <a:spcPct val="115000"/>
                        </a:lnSpc>
                        <a:spcBef>
                          <a:spcPts val="0"/>
                        </a:spcBef>
                        <a:spcAft>
                          <a:spcPts val="1000"/>
                        </a:spcAft>
                      </a:pPr>
                      <a:r>
                        <a:rPr kumimoji="0" lang="en-US" sz="2000" kern="1200" baseline="0" dirty="0">
                          <a:solidFill>
                            <a:schemeClr val="dk1"/>
                          </a:solidFill>
                          <a:latin typeface="Times New Roman" panose="02020603050405020304" pitchFamily="18" charset="0"/>
                          <a:ea typeface="Calibri"/>
                          <a:cs typeface="Times New Roman" panose="02020603050405020304" pitchFamily="18" charset="0"/>
                        </a:rPr>
                        <a:t>(-2) – (-20) cmH2O</a:t>
                      </a:r>
                    </a:p>
                  </a:txBody>
                  <a:tcPr marL="36195" marR="3619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63630">
                <a:tc vMerge="1">
                  <a:txBody>
                    <a:bodyPr/>
                    <a:lstStyle/>
                    <a:p>
                      <a:pPr marL="0" marR="53975" lvl="0" indent="0" algn="ctr" rtl="0">
                        <a:lnSpc>
                          <a:spcPct val="100000"/>
                        </a:lnSpc>
                        <a:spcBef>
                          <a:spcPts val="0"/>
                        </a:spcBef>
                        <a:spcAft>
                          <a:spcPts val="0"/>
                        </a:spcAft>
                        <a:buFont typeface="+mj-lt"/>
                        <a:buNone/>
                        <a:tabLst>
                          <a:tab pos="102235" algn="r"/>
                        </a:tabLst>
                      </a:pPr>
                      <a:endParaRPr kumimoji="0" lang="en-US" sz="1100" kern="1200" dirty="0">
                        <a:solidFill>
                          <a:schemeClr val="dk1"/>
                        </a:solidFill>
                        <a:effectLst/>
                        <a:latin typeface="Times New Roman" panose="02020603050405020304" pitchFamily="18" charset="0"/>
                        <a:ea typeface="+mn-ea"/>
                        <a:cs typeface="Times New Roman" panose="02020603050405020304" pitchFamily="18" charset="0"/>
                      </a:endParaRPr>
                    </a:p>
                  </a:txBody>
                  <a:tcPr marL="10020" marR="1002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l" rtl="0">
                        <a:lnSpc>
                          <a:spcPct val="115000"/>
                        </a:lnSpc>
                        <a:spcBef>
                          <a:spcPts val="0"/>
                        </a:spcBef>
                        <a:spcAft>
                          <a:spcPts val="1000"/>
                        </a:spcAft>
                      </a:pPr>
                      <a:r>
                        <a:rPr kumimoji="0" lang="en-US" sz="2000" kern="1200" baseline="0" dirty="0">
                          <a:solidFill>
                            <a:schemeClr val="dk1"/>
                          </a:solidFill>
                          <a:latin typeface="Times New Roman" panose="02020603050405020304" pitchFamily="18" charset="0"/>
                          <a:ea typeface="Calibri"/>
                          <a:cs typeface="Times New Roman" panose="02020603050405020304" pitchFamily="18" charset="0"/>
                        </a:rPr>
                        <a:t>Flow triggering </a:t>
                      </a:r>
                    </a:p>
                  </a:txBody>
                  <a:tcPr marL="36195" marR="3619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ctr" rtl="1">
                        <a:lnSpc>
                          <a:spcPct val="115000"/>
                        </a:lnSpc>
                        <a:spcBef>
                          <a:spcPts val="0"/>
                        </a:spcBef>
                        <a:spcAft>
                          <a:spcPts val="1000"/>
                        </a:spcAft>
                      </a:pPr>
                      <a:r>
                        <a:rPr kumimoji="0" lang="en-US" sz="2000" kern="1200" baseline="0" dirty="0">
                          <a:solidFill>
                            <a:schemeClr val="dk1"/>
                          </a:solidFill>
                          <a:latin typeface="Times New Roman" panose="02020603050405020304" pitchFamily="18" charset="0"/>
                          <a:ea typeface="Calibri"/>
                          <a:cs typeface="Times New Roman" panose="02020603050405020304" pitchFamily="18" charset="0"/>
                        </a:rPr>
                        <a:t>2 – 20 l/min</a:t>
                      </a:r>
                    </a:p>
                  </a:txBody>
                  <a:tcPr marL="36195" marR="3619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63630">
                <a:tc rowSpan="3">
                  <a:txBody>
                    <a:bodyPr/>
                    <a:lstStyle/>
                    <a:p>
                      <a:pPr marL="0" marR="53975" lvl="0" indent="0" algn="ctr" rtl="0">
                        <a:lnSpc>
                          <a:spcPct val="100000"/>
                        </a:lnSpc>
                        <a:spcBef>
                          <a:spcPts val="0"/>
                        </a:spcBef>
                        <a:spcAft>
                          <a:spcPts val="0"/>
                        </a:spcAft>
                        <a:buFont typeface="+mj-lt"/>
                        <a:buNone/>
                        <a:tabLst>
                          <a:tab pos="102235" algn="r"/>
                        </a:tabLst>
                      </a:pPr>
                      <a:r>
                        <a:rPr kumimoji="0" lang="en-US" sz="2000" kern="1200" dirty="0" smtClean="0">
                          <a:solidFill>
                            <a:schemeClr val="dk1"/>
                          </a:solidFill>
                          <a:effectLst/>
                          <a:latin typeface="Times New Roman" panose="02020603050405020304" pitchFamily="18" charset="0"/>
                          <a:ea typeface="+mn-ea"/>
                          <a:cs typeface="Times New Roman" panose="02020603050405020304" pitchFamily="18" charset="0"/>
                        </a:rPr>
                        <a:t>VBS (Ventilator Breathing System)</a:t>
                      </a:r>
                      <a:endParaRPr kumimoji="0" lang="en-US" sz="2000" kern="1200" dirty="0">
                        <a:solidFill>
                          <a:schemeClr val="dk1"/>
                        </a:solidFill>
                        <a:effectLst/>
                        <a:latin typeface="Times New Roman" panose="02020603050405020304" pitchFamily="18" charset="0"/>
                        <a:ea typeface="+mn-ea"/>
                        <a:cs typeface="Times New Roman" panose="02020603050405020304" pitchFamily="18" charset="0"/>
                      </a:endParaRPr>
                    </a:p>
                  </a:txBody>
                  <a:tcPr marL="10020" marR="1002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l" rtl="0">
                        <a:lnSpc>
                          <a:spcPct val="115000"/>
                        </a:lnSpc>
                        <a:spcBef>
                          <a:spcPts val="0"/>
                        </a:spcBef>
                        <a:spcAft>
                          <a:spcPts val="1000"/>
                        </a:spcAft>
                      </a:pPr>
                      <a:r>
                        <a:rPr lang="en-US" sz="2000" dirty="0">
                          <a:effectLst/>
                          <a:latin typeface="Times New Roman" panose="02020603050405020304" pitchFamily="18" charset="0"/>
                          <a:ea typeface="Calibri" panose="020F0502020204030204" pitchFamily="34" charset="0"/>
                          <a:cs typeface="B Nazanin" panose="00000400000000000000" pitchFamily="2" charset="-78"/>
                        </a:rPr>
                        <a:t>Compliance</a:t>
                      </a:r>
                      <a:endParaRPr lang="en-US" sz="2000" dirty="0">
                        <a:effectLst/>
                        <a:latin typeface="Times New Roman" panose="02020603050405020304" pitchFamily="18" charset="0"/>
                        <a:ea typeface="Times New Roman" panose="02020603050405020304" pitchFamily="18" charset="0"/>
                        <a:cs typeface="Nazanin" panose="00000400000000000000" pitchFamily="2" charset="-78"/>
                      </a:endParaRPr>
                    </a:p>
                  </a:txBody>
                  <a:tcPr marL="36195" marR="3619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algn="ctr" rtl="1">
                        <a:lnSpc>
                          <a:spcPct val="115000"/>
                        </a:lnSpc>
                        <a:spcBef>
                          <a:spcPts val="0"/>
                        </a:spcBef>
                        <a:spcAft>
                          <a:spcPts val="1000"/>
                        </a:spcAft>
                      </a:pPr>
                      <a:r>
                        <a:rPr lang="en-US" sz="2000" dirty="0">
                          <a:effectLst/>
                          <a:latin typeface="Times New Roman" panose="02020603050405020304" pitchFamily="18" charset="0"/>
                          <a:ea typeface="Calibri" panose="020F0502020204030204" pitchFamily="34" charset="0"/>
                          <a:cs typeface="B Nazanin" panose="00000400000000000000" pitchFamily="2" charset="-78"/>
                        </a:rPr>
                        <a:t>0.5 – 5 ml/cmH2O</a:t>
                      </a:r>
                      <a:endParaRPr lang="en-US" sz="2000" dirty="0">
                        <a:effectLst/>
                        <a:latin typeface="Times New Roman" panose="02020603050405020304" pitchFamily="18" charset="0"/>
                        <a:ea typeface="Times New Roman" panose="02020603050405020304" pitchFamily="18" charset="0"/>
                        <a:cs typeface="Nazanin" panose="00000400000000000000" pitchFamily="2" charset="-78"/>
                      </a:endParaRPr>
                    </a:p>
                  </a:txBody>
                  <a:tcPr marL="36195" marR="3619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63630">
                <a:tc vMerge="1">
                  <a:txBody>
                    <a:bodyPr/>
                    <a:lstStyle/>
                    <a:p>
                      <a:pPr marL="342900" marR="53975" lvl="0" indent="-342900" algn="ctr" rtl="0">
                        <a:lnSpc>
                          <a:spcPct val="100000"/>
                        </a:lnSpc>
                        <a:spcBef>
                          <a:spcPts val="0"/>
                        </a:spcBef>
                        <a:spcAft>
                          <a:spcPts val="0"/>
                        </a:spcAft>
                        <a:buFont typeface="+mj-lt"/>
                        <a:buAutoNum type="arabicPeriod"/>
                        <a:tabLst>
                          <a:tab pos="102235" algn="r"/>
                        </a:tabLst>
                      </a:pPr>
                      <a:endParaRPr lang="en-US" sz="1100" dirty="0">
                        <a:latin typeface="Times New Roman" panose="02020603050405020304" pitchFamily="18" charset="0"/>
                        <a:ea typeface="Calibri"/>
                        <a:cs typeface="Times New Roman" panose="02020603050405020304" pitchFamily="18" charset="0"/>
                      </a:endParaRPr>
                    </a:p>
                  </a:txBody>
                  <a:tcPr marL="10020" marR="10020" marT="0" marB="0" anchor="ctr">
                    <a:lnR w="28575" cap="flat" cmpd="sng" algn="ctr">
                      <a:solidFill>
                        <a:schemeClr val="tx1"/>
                      </a:solidFill>
                      <a:prstDash val="solid"/>
                      <a:round/>
                      <a:headEnd type="none" w="med" len="med"/>
                      <a:tailEnd type="none" w="med" len="med"/>
                    </a:lnR>
                  </a:tcPr>
                </a:tc>
                <a:tc>
                  <a:txBody>
                    <a:bodyPr/>
                    <a:lstStyle/>
                    <a:p>
                      <a:pPr marL="0" marR="0" algn="l" rtl="0">
                        <a:lnSpc>
                          <a:spcPct val="115000"/>
                        </a:lnSpc>
                        <a:spcBef>
                          <a:spcPts val="0"/>
                        </a:spcBef>
                        <a:spcAft>
                          <a:spcPts val="1000"/>
                        </a:spcAft>
                      </a:pPr>
                      <a:r>
                        <a:rPr lang="en-US" sz="2000" dirty="0">
                          <a:effectLst/>
                          <a:latin typeface="Times New Roman" panose="02020603050405020304" pitchFamily="18" charset="0"/>
                          <a:ea typeface="Calibri" panose="020F0502020204030204" pitchFamily="34" charset="0"/>
                          <a:cs typeface="B Nazanin" panose="00000400000000000000" pitchFamily="2" charset="-78"/>
                        </a:rPr>
                        <a:t>Inspiratory Resistance</a:t>
                      </a:r>
                      <a:endParaRPr lang="en-US" sz="2000" dirty="0">
                        <a:effectLst/>
                        <a:latin typeface="Times New Roman" panose="02020603050405020304" pitchFamily="18" charset="0"/>
                        <a:ea typeface="Times New Roman" panose="02020603050405020304" pitchFamily="18" charset="0"/>
                        <a:cs typeface="Nazanin" panose="00000400000000000000" pitchFamily="2" charset="-78"/>
                      </a:endParaRPr>
                    </a:p>
                  </a:txBody>
                  <a:tcPr marL="36195" marR="3619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algn="ctr" rtl="1">
                        <a:lnSpc>
                          <a:spcPct val="115000"/>
                        </a:lnSpc>
                        <a:spcBef>
                          <a:spcPts val="0"/>
                        </a:spcBef>
                        <a:spcAft>
                          <a:spcPts val="1000"/>
                        </a:spcAft>
                      </a:pPr>
                      <a:r>
                        <a:rPr lang="en-US" sz="2000" dirty="0">
                          <a:effectLst/>
                          <a:latin typeface="Times New Roman" panose="02020603050405020304" pitchFamily="18" charset="0"/>
                          <a:ea typeface="Calibri" panose="020F0502020204030204" pitchFamily="34" charset="0"/>
                          <a:cs typeface="B Nazanin" panose="00000400000000000000" pitchFamily="2" charset="-78"/>
                        </a:rPr>
                        <a:t>0 – 2.5 cmH2O.s/l</a:t>
                      </a:r>
                      <a:endParaRPr lang="en-US" sz="2000" dirty="0">
                        <a:effectLst/>
                        <a:latin typeface="Times New Roman" panose="02020603050405020304" pitchFamily="18" charset="0"/>
                        <a:ea typeface="Times New Roman" panose="02020603050405020304" pitchFamily="18" charset="0"/>
                        <a:cs typeface="Nazanin" panose="00000400000000000000" pitchFamily="2" charset="-78"/>
                      </a:endParaRPr>
                    </a:p>
                  </a:txBody>
                  <a:tcPr marL="36195" marR="3619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747407">
                <a:tc vMerge="1">
                  <a:txBody>
                    <a:bodyPr/>
                    <a:lstStyle/>
                    <a:p>
                      <a:pPr marL="342900" marR="53975" lvl="0" indent="-342900" algn="ctr" rtl="0">
                        <a:lnSpc>
                          <a:spcPct val="100000"/>
                        </a:lnSpc>
                        <a:spcBef>
                          <a:spcPts val="0"/>
                        </a:spcBef>
                        <a:spcAft>
                          <a:spcPts val="0"/>
                        </a:spcAft>
                        <a:buFont typeface="+mj-lt"/>
                        <a:buAutoNum type="arabicPeriod"/>
                        <a:tabLst>
                          <a:tab pos="102235" algn="r"/>
                        </a:tabLst>
                      </a:pPr>
                      <a:endParaRPr lang="en-US" sz="1100" dirty="0">
                        <a:latin typeface="Times New Roman" panose="02020603050405020304" pitchFamily="18" charset="0"/>
                        <a:ea typeface="Calibri"/>
                        <a:cs typeface="Times New Roman" panose="02020603050405020304" pitchFamily="18" charset="0"/>
                      </a:endParaRPr>
                    </a:p>
                  </a:txBody>
                  <a:tcPr marL="10020" marR="10020" marT="0" marB="0" anchor="ctr">
                    <a:lnR w="28575" cap="flat" cmpd="sng" algn="ctr">
                      <a:solidFill>
                        <a:schemeClr val="tx1"/>
                      </a:solidFill>
                      <a:prstDash val="solid"/>
                      <a:round/>
                      <a:headEnd type="none" w="med" len="med"/>
                      <a:tailEnd type="none" w="med" len="med"/>
                    </a:lnR>
                  </a:tcPr>
                </a:tc>
                <a:tc>
                  <a:txBody>
                    <a:bodyPr/>
                    <a:lstStyle/>
                    <a:p>
                      <a:pPr marL="0" marR="0" algn="l" rtl="0">
                        <a:lnSpc>
                          <a:spcPct val="115000"/>
                        </a:lnSpc>
                        <a:spcBef>
                          <a:spcPts val="0"/>
                        </a:spcBef>
                        <a:spcAft>
                          <a:spcPts val="1000"/>
                        </a:spcAft>
                      </a:pPr>
                      <a:r>
                        <a:rPr lang="en-US" sz="2000" dirty="0">
                          <a:effectLst/>
                          <a:latin typeface="Times New Roman" panose="02020603050405020304" pitchFamily="18" charset="0"/>
                          <a:ea typeface="Calibri" panose="020F0502020204030204" pitchFamily="34" charset="0"/>
                          <a:cs typeface="B Nazanin" panose="00000400000000000000" pitchFamily="2" charset="-78"/>
                        </a:rPr>
                        <a:t>Expiratory Resistance</a:t>
                      </a:r>
                      <a:endParaRPr lang="en-US" sz="2000" dirty="0">
                        <a:effectLst/>
                        <a:latin typeface="Times New Roman" panose="02020603050405020304" pitchFamily="18" charset="0"/>
                        <a:ea typeface="Times New Roman" panose="02020603050405020304" pitchFamily="18" charset="0"/>
                        <a:cs typeface="Nazanin" panose="00000400000000000000" pitchFamily="2" charset="-78"/>
                      </a:endParaRPr>
                    </a:p>
                  </a:txBody>
                  <a:tcPr marL="36195" marR="3619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ctr" rtl="1">
                        <a:lnSpc>
                          <a:spcPct val="115000"/>
                        </a:lnSpc>
                        <a:spcBef>
                          <a:spcPts val="0"/>
                        </a:spcBef>
                        <a:spcAft>
                          <a:spcPts val="1000"/>
                        </a:spcAft>
                      </a:pPr>
                      <a:r>
                        <a:rPr lang="en-US" sz="2000" dirty="0">
                          <a:effectLst/>
                          <a:latin typeface="Times New Roman" panose="02020603050405020304" pitchFamily="18" charset="0"/>
                          <a:ea typeface="Calibri" panose="020F0502020204030204" pitchFamily="34" charset="0"/>
                          <a:cs typeface="B Nazanin" panose="00000400000000000000" pitchFamily="2" charset="-78"/>
                        </a:rPr>
                        <a:t>0 – 2.5 cmH2O.s/l</a:t>
                      </a:r>
                      <a:endParaRPr lang="en-US" sz="2000" dirty="0">
                        <a:effectLst/>
                        <a:latin typeface="Times New Roman" panose="02020603050405020304" pitchFamily="18" charset="0"/>
                        <a:ea typeface="Times New Roman" panose="02020603050405020304" pitchFamily="18" charset="0"/>
                        <a:cs typeface="Nazanin" panose="00000400000000000000" pitchFamily="2" charset="-78"/>
                      </a:endParaRPr>
                    </a:p>
                  </a:txBody>
                  <a:tcPr marL="36195" marR="3619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693238">
                <a:tc>
                  <a:txBody>
                    <a:bodyPr/>
                    <a:lstStyle/>
                    <a:p>
                      <a:pPr marL="0" marR="0" algn="ctr" rtl="1">
                        <a:lnSpc>
                          <a:spcPct val="115000"/>
                        </a:lnSpc>
                        <a:spcBef>
                          <a:spcPts val="0"/>
                        </a:spcBef>
                        <a:spcAft>
                          <a:spcPts val="1000"/>
                        </a:spcAft>
                      </a:pPr>
                      <a:r>
                        <a:rPr kumimoji="0" lang="en-US" sz="2000" kern="1200" dirty="0">
                          <a:solidFill>
                            <a:schemeClr val="dk1"/>
                          </a:solidFill>
                          <a:effectLst/>
                          <a:latin typeface="Times New Roman" panose="02020603050405020304" pitchFamily="18" charset="0"/>
                          <a:ea typeface="+mn-ea"/>
                          <a:cs typeface="Times New Roman" panose="02020603050405020304" pitchFamily="18" charset="0"/>
                        </a:rPr>
                        <a:t>Apnea Backup</a:t>
                      </a:r>
                    </a:p>
                  </a:txBody>
                  <a:tcPr marL="36195" marR="3619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l" rtl="0" eaLnBrk="1" latinLnBrk="0" hangingPunct="1">
                        <a:lnSpc>
                          <a:spcPct val="115000"/>
                        </a:lnSpc>
                        <a:spcBef>
                          <a:spcPts val="0"/>
                        </a:spcBef>
                        <a:spcAft>
                          <a:spcPts val="1000"/>
                        </a:spcAft>
                      </a:pPr>
                      <a:r>
                        <a:rPr kumimoji="0" lang="en-US" sz="2000" kern="1200" dirty="0" smtClean="0">
                          <a:solidFill>
                            <a:schemeClr val="dk1"/>
                          </a:solidFill>
                          <a:effectLst/>
                          <a:latin typeface="Times New Roman" panose="02020603050405020304" pitchFamily="18" charset="0"/>
                          <a:ea typeface="Calibri" panose="020F0502020204030204" pitchFamily="34" charset="0"/>
                          <a:cs typeface="B Nazanin" panose="00000400000000000000" pitchFamily="2" charset="-78"/>
                        </a:rPr>
                        <a:t>Settings</a:t>
                      </a:r>
                      <a:endParaRPr kumimoji="0" lang="en-US" sz="2000" kern="1200" dirty="0">
                        <a:solidFill>
                          <a:schemeClr val="dk1"/>
                        </a:solidFill>
                        <a:effectLst/>
                        <a:latin typeface="Times New Roman" panose="02020603050405020304" pitchFamily="18" charset="0"/>
                        <a:ea typeface="Calibri" panose="020F0502020204030204" pitchFamily="34" charset="0"/>
                        <a:cs typeface="B Nazanin" panose="00000400000000000000" pitchFamily="2" charset="-78"/>
                      </a:endParaRPr>
                    </a:p>
                  </a:txBody>
                  <a:tcPr marL="10020" marR="1002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kumimoji="0" lang="en-US" sz="2000" kern="1200" dirty="0" smtClean="0">
                          <a:solidFill>
                            <a:schemeClr val="dk1"/>
                          </a:solidFill>
                          <a:effectLst/>
                          <a:latin typeface="Times New Roman" panose="02020603050405020304" pitchFamily="18" charset="0"/>
                          <a:ea typeface="Calibri" panose="020F0502020204030204" pitchFamily="34" charset="0"/>
                          <a:cs typeface="B Nazanin" panose="00000400000000000000" pitchFamily="2" charset="-78"/>
                        </a:rPr>
                        <a:t>On (Rate, </a:t>
                      </a:r>
                      <a:r>
                        <a:rPr kumimoji="0" lang="en-US" sz="2000" kern="1200" dirty="0" err="1" smtClean="0">
                          <a:solidFill>
                            <a:schemeClr val="dk1"/>
                          </a:solidFill>
                          <a:effectLst/>
                          <a:latin typeface="Times New Roman" panose="02020603050405020304" pitchFamily="18" charset="0"/>
                          <a:ea typeface="Calibri" panose="020F0502020204030204" pitchFamily="34" charset="0"/>
                          <a:cs typeface="B Nazanin" panose="00000400000000000000" pitchFamily="2" charset="-78"/>
                        </a:rPr>
                        <a:t>Pcontrol</a:t>
                      </a:r>
                      <a:r>
                        <a:rPr kumimoji="0" lang="en-US" sz="2000" kern="1200" dirty="0" smtClean="0">
                          <a:solidFill>
                            <a:schemeClr val="dk1"/>
                          </a:solidFill>
                          <a:effectLst/>
                          <a:latin typeface="Times New Roman" panose="02020603050405020304" pitchFamily="18" charset="0"/>
                          <a:ea typeface="Calibri" panose="020F0502020204030204" pitchFamily="34" charset="0"/>
                          <a:cs typeface="B Nazanin" panose="00000400000000000000" pitchFamily="2" charset="-78"/>
                        </a:rPr>
                        <a:t>, Ti);  OFF</a:t>
                      </a:r>
                    </a:p>
                  </a:txBody>
                  <a:tcPr marL="10020" marR="1002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cxnSp>
        <p:nvCxnSpPr>
          <p:cNvPr id="5" name="Straight Connector 4"/>
          <p:cNvCxnSpPr/>
          <p:nvPr/>
        </p:nvCxnSpPr>
        <p:spPr>
          <a:xfrm>
            <a:off x="2361063" y="814526"/>
            <a:ext cx="6400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6254724" y="130314"/>
            <a:ext cx="2432076" cy="707886"/>
          </a:xfrm>
          <a:prstGeom prst="rect">
            <a:avLst/>
          </a:prstGeom>
        </p:spPr>
        <p:txBody>
          <a:bodyPr wrap="none">
            <a:spAutoFit/>
          </a:bodyPr>
          <a:lstStyle/>
          <a:p>
            <a:pPr algn="r" rtl="1"/>
            <a:r>
              <a:rPr lang="fa-IR" sz="4000" dirty="0" smtClean="0">
                <a:cs typeface="B Nazanin" panose="00000400000000000000" pitchFamily="2" charset="-78"/>
              </a:rPr>
              <a:t>مشخصات فنی</a:t>
            </a:r>
            <a:endParaRPr lang="en-US" sz="4000" dirty="0">
              <a:cs typeface="B Nazanin" panose="00000400000000000000" pitchFamily="2" charset="-78"/>
            </a:endParaRPr>
          </a:p>
        </p:txBody>
      </p:sp>
    </p:spTree>
    <p:extLst>
      <p:ext uri="{BB962C8B-B14F-4D97-AF65-F5344CB8AC3E}">
        <p14:creationId xmlns:p14="http://schemas.microsoft.com/office/powerpoint/2010/main" val="1329958696"/>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928727601"/>
              </p:ext>
            </p:extLst>
          </p:nvPr>
        </p:nvGraphicFramePr>
        <p:xfrm>
          <a:off x="228600" y="1219200"/>
          <a:ext cx="8686800" cy="5298127"/>
        </p:xfrm>
        <a:graphic>
          <a:graphicData uri="http://schemas.openxmlformats.org/drawingml/2006/table">
            <a:tbl>
              <a:tblPr>
                <a:tableStyleId>{073A0DAA-6AF3-43AB-8588-CEC1D06C72B9}</a:tableStyleId>
              </a:tblPr>
              <a:tblGrid>
                <a:gridCol w="19050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4724400">
                  <a:extLst>
                    <a:ext uri="{9D8B030D-6E8A-4147-A177-3AD203B41FA5}">
                      <a16:colId xmlns:a16="http://schemas.microsoft.com/office/drawing/2014/main" val="20002"/>
                    </a:ext>
                  </a:extLst>
                </a:gridCol>
              </a:tblGrid>
              <a:tr h="429842">
                <a:tc gridSpan="3">
                  <a:txBody>
                    <a:bodyPr/>
                    <a:lstStyle/>
                    <a:p>
                      <a:pPr marL="0" marR="0" algn="ctr">
                        <a:lnSpc>
                          <a:spcPct val="150000"/>
                        </a:lnSpc>
                        <a:spcBef>
                          <a:spcPts val="0"/>
                        </a:spcBef>
                        <a:spcAft>
                          <a:spcPts val="0"/>
                        </a:spcAft>
                      </a:pPr>
                      <a:r>
                        <a:rPr kumimoji="0" lang="en-US" sz="2800" b="1" kern="1200" dirty="0" smtClean="0">
                          <a:solidFill>
                            <a:schemeClr val="dk1"/>
                          </a:solidFill>
                          <a:latin typeface="Times New Roman" panose="02020603050405020304" pitchFamily="18" charset="0"/>
                          <a:ea typeface="+mn-ea"/>
                          <a:cs typeface="Times New Roman" panose="02020603050405020304" pitchFamily="18" charset="0"/>
                        </a:rPr>
                        <a:t>Technical specification</a:t>
                      </a:r>
                    </a:p>
                  </a:txBody>
                  <a:tcPr marL="10020" marR="1002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pPr marL="0" marR="0">
                        <a:lnSpc>
                          <a:spcPct val="100000"/>
                        </a:lnSpc>
                        <a:spcBef>
                          <a:spcPts val="0"/>
                        </a:spcBef>
                        <a:spcAft>
                          <a:spcPts val="0"/>
                        </a:spcAft>
                      </a:pPr>
                      <a:endParaRPr kumimoji="0" lang="en-US" sz="1400" kern="1200" dirty="0">
                        <a:solidFill>
                          <a:schemeClr val="dk1"/>
                        </a:solidFill>
                        <a:latin typeface="+mn-lt"/>
                        <a:ea typeface="+mn-ea"/>
                        <a:cs typeface="+mn-cs"/>
                      </a:endParaRPr>
                    </a:p>
                  </a:txBody>
                  <a:tcPr marL="10020" marR="10020" marT="0" marB="0" anchor="ctr"/>
                </a:tc>
                <a:tc hMerge="1">
                  <a:txBody>
                    <a:bodyPr/>
                    <a:lstStyle/>
                    <a:p>
                      <a:pPr marL="0" marR="0">
                        <a:lnSpc>
                          <a:spcPct val="100000"/>
                        </a:lnSpc>
                        <a:spcBef>
                          <a:spcPts val="0"/>
                        </a:spcBef>
                        <a:spcAft>
                          <a:spcPts val="0"/>
                        </a:spcAft>
                      </a:pPr>
                      <a:endParaRPr kumimoji="0" lang="en-US" sz="1400" kern="1200" dirty="0">
                        <a:solidFill>
                          <a:schemeClr val="dk1"/>
                        </a:solidFill>
                        <a:latin typeface="+mn-lt"/>
                        <a:ea typeface="+mn-ea"/>
                        <a:cs typeface="+mn-cs"/>
                      </a:endParaRPr>
                    </a:p>
                  </a:txBody>
                  <a:tcPr marL="10020" marR="10020" marT="0" marB="0" anchor="ctr"/>
                </a:tc>
                <a:extLst>
                  <a:ext uri="{0D108BD9-81ED-4DB2-BD59-A6C34878D82A}">
                    <a16:rowId xmlns:a16="http://schemas.microsoft.com/office/drawing/2014/main" val="10000"/>
                  </a:ext>
                </a:extLst>
              </a:tr>
              <a:tr h="997325">
                <a:tc rowSpan="12">
                  <a:txBody>
                    <a:bodyPr/>
                    <a:lstStyle/>
                    <a:p>
                      <a:pPr marL="0" marR="53975" lvl="0" indent="0" algn="ctr" defTabSz="914400" rtl="0" eaLnBrk="1" fontAlgn="auto" latinLnBrk="0" hangingPunct="1">
                        <a:lnSpc>
                          <a:spcPct val="100000"/>
                        </a:lnSpc>
                        <a:spcBef>
                          <a:spcPts val="0"/>
                        </a:spcBef>
                        <a:spcAft>
                          <a:spcPts val="0"/>
                        </a:spcAft>
                        <a:buClrTx/>
                        <a:buSzTx/>
                        <a:buFont typeface="+mj-lt"/>
                        <a:buNone/>
                        <a:tabLst>
                          <a:tab pos="102235" algn="r"/>
                        </a:tabLst>
                        <a:defRPr/>
                      </a:pPr>
                      <a:r>
                        <a:rPr lang="en-US" sz="2000" dirty="0" smtClean="0">
                          <a:latin typeface="Times New Roman" panose="02020603050405020304" pitchFamily="18" charset="0"/>
                          <a:ea typeface="Calibri"/>
                          <a:cs typeface="Times New Roman" panose="02020603050405020304" pitchFamily="18" charset="0"/>
                        </a:rPr>
                        <a:t>Additional</a:t>
                      </a:r>
                      <a:r>
                        <a:rPr lang="en-US" sz="2000" baseline="0" dirty="0" smtClean="0">
                          <a:latin typeface="Times New Roman" panose="02020603050405020304" pitchFamily="18" charset="0"/>
                          <a:ea typeface="Calibri"/>
                          <a:cs typeface="Times New Roman" panose="02020603050405020304" pitchFamily="18" charset="0"/>
                        </a:rPr>
                        <a:t> Setting</a:t>
                      </a:r>
                      <a:endParaRPr lang="en-US" sz="2000" dirty="0" smtClean="0">
                        <a:latin typeface="Times New Roman" panose="02020603050405020304" pitchFamily="18" charset="0"/>
                        <a:ea typeface="Calibri"/>
                        <a:cs typeface="Times New Roman" panose="02020603050405020304" pitchFamily="18" charset="0"/>
                      </a:endParaRPr>
                    </a:p>
                  </a:txBody>
                  <a:tcPr marL="10020" marR="1002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l" rtl="0">
                        <a:lnSpc>
                          <a:spcPct val="100000"/>
                        </a:lnSpc>
                        <a:spcBef>
                          <a:spcPts val="0"/>
                        </a:spcBef>
                        <a:spcAft>
                          <a:spcPts val="1000"/>
                        </a:spcAft>
                      </a:pPr>
                      <a:r>
                        <a:rPr lang="en-US" sz="2000" dirty="0" smtClean="0">
                          <a:effectLst/>
                          <a:latin typeface="Times New Roman" panose="02020603050405020304" pitchFamily="18" charset="0"/>
                          <a:ea typeface="Calibri" panose="020F0502020204030204" pitchFamily="34" charset="0"/>
                          <a:cs typeface="B Nazanin" panose="00000400000000000000" pitchFamily="2" charset="-78"/>
                        </a:rPr>
                        <a:t>Tidal Volume  </a:t>
                      </a:r>
                      <a:endParaRPr lang="en-US" sz="2000" dirty="0" smtClean="0">
                        <a:effectLst/>
                        <a:latin typeface="Times New Roman" panose="02020603050405020304" pitchFamily="18" charset="0"/>
                        <a:ea typeface="Times New Roman" panose="02020603050405020304" pitchFamily="18" charset="0"/>
                        <a:cs typeface="Nazanin" panose="00000400000000000000" pitchFamily="2" charset="-78"/>
                      </a:endParaRPr>
                    </a:p>
                  </a:txBody>
                  <a:tcPr marL="36195" marR="3619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algn="ctr" rtl="1">
                        <a:lnSpc>
                          <a:spcPct val="115000"/>
                        </a:lnSpc>
                        <a:spcBef>
                          <a:spcPts val="0"/>
                        </a:spcBef>
                        <a:spcAft>
                          <a:spcPts val="1000"/>
                        </a:spcAft>
                      </a:pPr>
                      <a:r>
                        <a:rPr lang="en-US" sz="2000" dirty="0">
                          <a:effectLst/>
                          <a:latin typeface="Times New Roman" panose="02020603050405020304" pitchFamily="18" charset="0"/>
                          <a:ea typeface="Calibri" panose="020F0502020204030204" pitchFamily="34" charset="0"/>
                          <a:cs typeface="B Nazanin" panose="00000400000000000000" pitchFamily="2" charset="-78"/>
                        </a:rPr>
                        <a:t>20 – </a:t>
                      </a:r>
                      <a:r>
                        <a:rPr lang="en-US" sz="2000" dirty="0" smtClean="0">
                          <a:effectLst/>
                          <a:latin typeface="Times New Roman" panose="02020603050405020304" pitchFamily="18" charset="0"/>
                          <a:ea typeface="Calibri" panose="020F0502020204030204" pitchFamily="34" charset="0"/>
                          <a:cs typeface="B Nazanin" panose="00000400000000000000" pitchFamily="2" charset="-78"/>
                        </a:rPr>
                        <a:t>2600 </a:t>
                      </a:r>
                      <a:r>
                        <a:rPr lang="en-US" sz="2000" dirty="0">
                          <a:effectLst/>
                          <a:latin typeface="Times New Roman" panose="02020603050405020304" pitchFamily="18" charset="0"/>
                          <a:ea typeface="Calibri" panose="020F0502020204030204" pitchFamily="34" charset="0"/>
                          <a:cs typeface="B Nazanin" panose="00000400000000000000" pitchFamily="2" charset="-78"/>
                        </a:rPr>
                        <a:t>ml </a:t>
                      </a:r>
                      <a:endParaRPr lang="en-US" sz="2000" dirty="0">
                        <a:effectLst/>
                        <a:latin typeface="Times New Roman" panose="02020603050405020304" pitchFamily="18" charset="0"/>
                        <a:ea typeface="Times New Roman" panose="02020603050405020304" pitchFamily="18" charset="0"/>
                        <a:cs typeface="Nazanin" panose="00000400000000000000" pitchFamily="2" charset="-78"/>
                      </a:endParaRPr>
                    </a:p>
                    <a:p>
                      <a:pPr marL="0" marR="0" algn="ctr" rtl="1">
                        <a:lnSpc>
                          <a:spcPct val="115000"/>
                        </a:lnSpc>
                        <a:spcBef>
                          <a:spcPts val="0"/>
                        </a:spcBef>
                        <a:spcAft>
                          <a:spcPts val="1000"/>
                        </a:spcAft>
                      </a:pPr>
                      <a:r>
                        <a:rPr lang="en-US" sz="2000" dirty="0">
                          <a:effectLst/>
                          <a:latin typeface="Times New Roman" panose="02020603050405020304" pitchFamily="18" charset="0"/>
                          <a:ea typeface="Calibri" panose="020F0502020204030204" pitchFamily="34" charset="0"/>
                          <a:cs typeface="B Nazanin" panose="00000400000000000000" pitchFamily="2" charset="-78"/>
                        </a:rPr>
                        <a:t>(Compliance &amp; BTPS compensated)</a:t>
                      </a:r>
                      <a:endParaRPr lang="en-US" sz="2000" dirty="0">
                        <a:effectLst/>
                        <a:latin typeface="Times New Roman" panose="02020603050405020304" pitchFamily="18" charset="0"/>
                        <a:ea typeface="Times New Roman" panose="02020603050405020304" pitchFamily="18" charset="0"/>
                        <a:cs typeface="Nazanin" panose="00000400000000000000" pitchFamily="2" charset="-78"/>
                      </a:endParaRPr>
                    </a:p>
                  </a:txBody>
                  <a:tcPr marL="36195" marR="3619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04800">
                <a:tc vMerge="1">
                  <a:txBody>
                    <a:bodyPr/>
                    <a:lstStyle/>
                    <a:p>
                      <a:endParaRPr lang="en-US"/>
                    </a:p>
                  </a:txBody>
                  <a:tcPr/>
                </a:tc>
                <a:tc>
                  <a:txBody>
                    <a:bodyPr/>
                    <a:lstStyle/>
                    <a:p>
                      <a:pPr marL="0" marR="0" algn="l" rtl="0">
                        <a:lnSpc>
                          <a:spcPct val="100000"/>
                        </a:lnSpc>
                        <a:spcBef>
                          <a:spcPts val="0"/>
                        </a:spcBef>
                        <a:spcAft>
                          <a:spcPts val="1000"/>
                        </a:spcAft>
                      </a:pPr>
                      <a:r>
                        <a:rPr lang="en-US" sz="2000" dirty="0" smtClean="0">
                          <a:effectLst/>
                          <a:latin typeface="Times New Roman" panose="02020603050405020304" pitchFamily="18" charset="0"/>
                          <a:ea typeface="Times New Roman" panose="02020603050405020304" pitchFamily="18" charset="0"/>
                          <a:cs typeface="Nazanin" panose="00000400000000000000" pitchFamily="2" charset="-78"/>
                        </a:rPr>
                        <a:t>Respiratory</a:t>
                      </a:r>
                      <a:r>
                        <a:rPr lang="en-US" sz="2000" baseline="0" dirty="0" smtClean="0">
                          <a:effectLst/>
                          <a:latin typeface="Times New Roman" panose="02020603050405020304" pitchFamily="18" charset="0"/>
                          <a:ea typeface="Times New Roman" panose="02020603050405020304" pitchFamily="18" charset="0"/>
                          <a:cs typeface="Nazanin" panose="00000400000000000000" pitchFamily="2" charset="-78"/>
                        </a:rPr>
                        <a:t> </a:t>
                      </a:r>
                      <a:r>
                        <a:rPr lang="en-US" sz="2000" dirty="0" smtClean="0">
                          <a:effectLst/>
                          <a:latin typeface="Times New Roman" panose="02020603050405020304" pitchFamily="18" charset="0"/>
                          <a:ea typeface="Times New Roman" panose="02020603050405020304" pitchFamily="18" charset="0"/>
                          <a:cs typeface="Nazanin" panose="00000400000000000000" pitchFamily="2" charset="-78"/>
                        </a:rPr>
                        <a:t>Rate</a:t>
                      </a:r>
                      <a:endParaRPr lang="en-US" sz="2000" dirty="0">
                        <a:effectLst/>
                        <a:latin typeface="Times New Roman" panose="02020603050405020304" pitchFamily="18" charset="0"/>
                        <a:ea typeface="Times New Roman" panose="02020603050405020304" pitchFamily="18" charset="0"/>
                        <a:cs typeface="Nazanin" panose="00000400000000000000" pitchFamily="2" charset="-78"/>
                      </a:endParaRPr>
                    </a:p>
                  </a:txBody>
                  <a:tcPr marL="36195" marR="3619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indent="0" algn="ctr" defTabSz="914400" rtl="1" eaLnBrk="1" fontAlgn="auto" latinLnBrk="0" hangingPunct="1">
                        <a:lnSpc>
                          <a:spcPct val="115000"/>
                        </a:lnSpc>
                        <a:spcBef>
                          <a:spcPts val="0"/>
                        </a:spcBef>
                        <a:spcAft>
                          <a:spcPts val="1000"/>
                        </a:spcAft>
                        <a:buClrTx/>
                        <a:buSzTx/>
                        <a:buFontTx/>
                        <a:buNone/>
                        <a:tabLst/>
                        <a:defRPr/>
                      </a:pPr>
                      <a:r>
                        <a:rPr lang="en-US" sz="2000" dirty="0" smtClean="0">
                          <a:effectLst/>
                          <a:latin typeface="Times New Roman" panose="02020603050405020304" pitchFamily="18" charset="0"/>
                          <a:ea typeface="Calibri" panose="020F0502020204030204" pitchFamily="34" charset="0"/>
                          <a:cs typeface="B Nazanin" panose="00000400000000000000" pitchFamily="2" charset="-78"/>
                        </a:rPr>
                        <a:t>2 – 150 b/min</a:t>
                      </a:r>
                      <a:endParaRPr lang="en-US" sz="2000" dirty="0" smtClean="0">
                        <a:effectLst/>
                        <a:latin typeface="Times New Roman" panose="02020603050405020304" pitchFamily="18" charset="0"/>
                        <a:ea typeface="Times New Roman" panose="02020603050405020304" pitchFamily="18" charset="0"/>
                        <a:cs typeface="Nazanin" panose="00000400000000000000" pitchFamily="2" charset="-78"/>
                      </a:endParaRPr>
                    </a:p>
                  </a:txBody>
                  <a:tcPr marL="36195" marR="3619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9021128"/>
                  </a:ext>
                </a:extLst>
              </a:tr>
              <a:tr h="304800">
                <a:tc vMerge="1">
                  <a:txBody>
                    <a:bodyPr/>
                    <a:lstStyle/>
                    <a:p>
                      <a:pPr marL="342900" marR="53975" lvl="0" indent="-342900" algn="ctr" rtl="1">
                        <a:lnSpc>
                          <a:spcPct val="100000"/>
                        </a:lnSpc>
                        <a:spcBef>
                          <a:spcPts val="0"/>
                        </a:spcBef>
                        <a:spcAft>
                          <a:spcPts val="0"/>
                        </a:spcAft>
                        <a:buFont typeface="+mj-lt"/>
                        <a:buAutoNum type="arabicPeriod"/>
                        <a:tabLst>
                          <a:tab pos="102235" algn="r"/>
                        </a:tabLst>
                      </a:pPr>
                      <a:endParaRPr lang="fa-IR" sz="1600" dirty="0">
                        <a:latin typeface="Times New Roman"/>
                        <a:ea typeface="Calibri"/>
                        <a:cs typeface="B Nazanin"/>
                      </a:endParaRPr>
                    </a:p>
                  </a:txBody>
                  <a:tcPr marL="10020" marR="10020" marT="0" marB="0" anchor="ctr"/>
                </a:tc>
                <a:tc>
                  <a:txBody>
                    <a:bodyPr/>
                    <a:lstStyle/>
                    <a:p>
                      <a:pPr marL="0" marR="0" algn="l" rtl="0">
                        <a:lnSpc>
                          <a:spcPct val="100000"/>
                        </a:lnSpc>
                        <a:spcBef>
                          <a:spcPts val="0"/>
                        </a:spcBef>
                        <a:spcAft>
                          <a:spcPts val="1000"/>
                        </a:spcAft>
                      </a:pPr>
                      <a:r>
                        <a:rPr lang="en-US" sz="2000" dirty="0">
                          <a:effectLst/>
                          <a:latin typeface="Times New Roman" panose="02020603050405020304" pitchFamily="18" charset="0"/>
                          <a:ea typeface="Calibri" panose="020F0502020204030204" pitchFamily="34" charset="0"/>
                          <a:cs typeface="B Nazanin" panose="00000400000000000000" pitchFamily="2" charset="-78"/>
                        </a:rPr>
                        <a:t>PEEP / </a:t>
                      </a:r>
                      <a:r>
                        <a:rPr lang="en-US" sz="2000" dirty="0" smtClean="0">
                          <a:effectLst/>
                          <a:latin typeface="Times New Roman" panose="02020603050405020304" pitchFamily="18" charset="0"/>
                          <a:ea typeface="Calibri" panose="020F0502020204030204" pitchFamily="34" charset="0"/>
                          <a:cs typeface="B Nazanin" panose="00000400000000000000" pitchFamily="2" charset="-78"/>
                        </a:rPr>
                        <a:t>CPAP</a:t>
                      </a:r>
                      <a:endParaRPr lang="en-US" sz="2000" dirty="0">
                        <a:effectLst/>
                        <a:latin typeface="Times New Roman" panose="02020603050405020304" pitchFamily="18" charset="0"/>
                        <a:ea typeface="Times New Roman" panose="02020603050405020304" pitchFamily="18" charset="0"/>
                        <a:cs typeface="Nazanin" panose="00000400000000000000" pitchFamily="2" charset="-78"/>
                      </a:endParaRPr>
                    </a:p>
                  </a:txBody>
                  <a:tcPr marL="36195" marR="3619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algn="ctr" rtl="1">
                        <a:lnSpc>
                          <a:spcPct val="115000"/>
                        </a:lnSpc>
                        <a:spcBef>
                          <a:spcPts val="0"/>
                        </a:spcBef>
                        <a:spcAft>
                          <a:spcPts val="1000"/>
                        </a:spcAft>
                      </a:pPr>
                      <a:r>
                        <a:rPr lang="en-US" sz="2000" dirty="0">
                          <a:effectLst/>
                          <a:latin typeface="Times New Roman" panose="02020603050405020304" pitchFamily="18" charset="0"/>
                          <a:ea typeface="Calibri" panose="020F0502020204030204" pitchFamily="34" charset="0"/>
                          <a:cs typeface="B Nazanin" panose="00000400000000000000" pitchFamily="2" charset="-78"/>
                        </a:rPr>
                        <a:t> 0 – </a:t>
                      </a:r>
                      <a:r>
                        <a:rPr lang="en-US" sz="2000" dirty="0" smtClean="0">
                          <a:effectLst/>
                          <a:latin typeface="Times New Roman" panose="02020603050405020304" pitchFamily="18" charset="0"/>
                          <a:ea typeface="Calibri" panose="020F0502020204030204" pitchFamily="34" charset="0"/>
                          <a:cs typeface="B Nazanin" panose="00000400000000000000" pitchFamily="2" charset="-78"/>
                        </a:rPr>
                        <a:t>50 </a:t>
                      </a:r>
                      <a:r>
                        <a:rPr lang="en-US" sz="2000" dirty="0">
                          <a:effectLst/>
                          <a:latin typeface="Times New Roman" panose="02020603050405020304" pitchFamily="18" charset="0"/>
                          <a:ea typeface="Calibri" panose="020F0502020204030204" pitchFamily="34" charset="0"/>
                          <a:cs typeface="B Nazanin" panose="00000400000000000000" pitchFamily="2" charset="-78"/>
                        </a:rPr>
                        <a:t>cmH2O</a:t>
                      </a:r>
                      <a:endParaRPr lang="en-US" sz="2000" dirty="0">
                        <a:effectLst/>
                        <a:latin typeface="Times New Roman" panose="02020603050405020304" pitchFamily="18" charset="0"/>
                        <a:ea typeface="Times New Roman" panose="02020603050405020304" pitchFamily="18" charset="0"/>
                        <a:cs typeface="Nazanin" panose="00000400000000000000" pitchFamily="2" charset="-78"/>
                      </a:endParaRPr>
                    </a:p>
                  </a:txBody>
                  <a:tcPr marL="36195" marR="3619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87210">
                <a:tc vMerge="1">
                  <a:txBody>
                    <a:bodyPr/>
                    <a:lstStyle/>
                    <a:p>
                      <a:pPr marL="0" marR="53975" lvl="0" indent="0" algn="ctr" rtl="0" eaLnBrk="1" latinLnBrk="0" hangingPunct="1">
                        <a:lnSpc>
                          <a:spcPct val="100000"/>
                        </a:lnSpc>
                        <a:spcBef>
                          <a:spcPts val="0"/>
                        </a:spcBef>
                        <a:spcAft>
                          <a:spcPts val="0"/>
                        </a:spcAft>
                        <a:buFont typeface="+mj-lt"/>
                        <a:buNone/>
                        <a:tabLst>
                          <a:tab pos="102235" algn="r"/>
                        </a:tabLst>
                      </a:pPr>
                      <a:endParaRPr kumimoji="0" lang="en-US" sz="1100" kern="1200" dirty="0">
                        <a:solidFill>
                          <a:schemeClr val="dk1"/>
                        </a:solidFill>
                        <a:effectLst/>
                        <a:latin typeface="Times New Roman" panose="02020603050405020304" pitchFamily="18" charset="0"/>
                        <a:ea typeface="+mn-ea"/>
                        <a:cs typeface="Times New Roman" panose="02020603050405020304" pitchFamily="18" charset="0"/>
                      </a:endParaRPr>
                    </a:p>
                  </a:txBody>
                  <a:tcPr marL="10020" marR="1002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l" rtl="0">
                        <a:lnSpc>
                          <a:spcPct val="115000"/>
                        </a:lnSpc>
                        <a:spcBef>
                          <a:spcPts val="0"/>
                        </a:spcBef>
                        <a:spcAft>
                          <a:spcPts val="1000"/>
                        </a:spcAft>
                      </a:pPr>
                      <a:r>
                        <a:rPr lang="en-US" sz="2000" dirty="0" err="1" smtClean="0">
                          <a:effectLst/>
                          <a:latin typeface="Times New Roman" panose="02020603050405020304" pitchFamily="18" charset="0"/>
                          <a:ea typeface="Calibri" panose="020F0502020204030204" pitchFamily="34" charset="0"/>
                          <a:cs typeface="B Nazanin" panose="00000400000000000000" pitchFamily="2" charset="-78"/>
                        </a:rPr>
                        <a:t>Pcontrol</a:t>
                      </a:r>
                      <a:endParaRPr lang="en-US" sz="2000" dirty="0">
                        <a:effectLst/>
                        <a:latin typeface="Times New Roman" panose="02020603050405020304" pitchFamily="18" charset="0"/>
                        <a:ea typeface="Times New Roman" panose="02020603050405020304" pitchFamily="18" charset="0"/>
                        <a:cs typeface="Nazanin" panose="00000400000000000000" pitchFamily="2" charset="-78"/>
                      </a:endParaRPr>
                    </a:p>
                  </a:txBody>
                  <a:tcPr marL="36195" marR="3619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algn="ctr" rtl="1">
                        <a:lnSpc>
                          <a:spcPct val="115000"/>
                        </a:lnSpc>
                        <a:spcBef>
                          <a:spcPts val="0"/>
                        </a:spcBef>
                        <a:spcAft>
                          <a:spcPts val="1000"/>
                        </a:spcAft>
                      </a:pPr>
                      <a:r>
                        <a:rPr lang="en-US" sz="2000" dirty="0" smtClean="0">
                          <a:effectLst/>
                          <a:latin typeface="Times New Roman" panose="02020603050405020304" pitchFamily="18" charset="0"/>
                          <a:ea typeface="Calibri" panose="020F0502020204030204" pitchFamily="34" charset="0"/>
                          <a:cs typeface="B Nazanin" panose="00000400000000000000" pitchFamily="2" charset="-78"/>
                        </a:rPr>
                        <a:t>2 </a:t>
                      </a:r>
                      <a:r>
                        <a:rPr lang="en-US" sz="2000" dirty="0">
                          <a:effectLst/>
                          <a:latin typeface="Times New Roman" panose="02020603050405020304" pitchFamily="18" charset="0"/>
                          <a:ea typeface="Calibri" panose="020F0502020204030204" pitchFamily="34" charset="0"/>
                          <a:cs typeface="B Nazanin" panose="00000400000000000000" pitchFamily="2" charset="-78"/>
                        </a:rPr>
                        <a:t>– </a:t>
                      </a:r>
                      <a:r>
                        <a:rPr lang="en-US" sz="2000" dirty="0" smtClean="0">
                          <a:effectLst/>
                          <a:latin typeface="Times New Roman" panose="02020603050405020304" pitchFamily="18" charset="0"/>
                          <a:ea typeface="Calibri" panose="020F0502020204030204" pitchFamily="34" charset="0"/>
                          <a:cs typeface="B Nazanin" panose="00000400000000000000" pitchFamily="2" charset="-78"/>
                        </a:rPr>
                        <a:t>80 </a:t>
                      </a:r>
                      <a:r>
                        <a:rPr lang="en-US" sz="2000" dirty="0">
                          <a:effectLst/>
                          <a:latin typeface="Times New Roman" panose="02020603050405020304" pitchFamily="18" charset="0"/>
                          <a:ea typeface="Calibri" panose="020F0502020204030204" pitchFamily="34" charset="0"/>
                          <a:cs typeface="B Nazanin" panose="00000400000000000000" pitchFamily="2" charset="-78"/>
                        </a:rPr>
                        <a:t>cmH2O</a:t>
                      </a:r>
                      <a:endParaRPr lang="en-US" sz="2000" dirty="0">
                        <a:effectLst/>
                        <a:latin typeface="Times New Roman" panose="02020603050405020304" pitchFamily="18" charset="0"/>
                        <a:ea typeface="Times New Roman" panose="02020603050405020304" pitchFamily="18" charset="0"/>
                        <a:cs typeface="Nazanin" panose="00000400000000000000" pitchFamily="2" charset="-78"/>
                      </a:endParaRPr>
                    </a:p>
                  </a:txBody>
                  <a:tcPr marL="36195" marR="3619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93420">
                <a:tc vMerge="1">
                  <a:txBody>
                    <a:bodyPr/>
                    <a:lstStyle/>
                    <a:p>
                      <a:pPr marL="342900" marR="53975" lvl="0" indent="-342900" algn="ctr" rtl="0">
                        <a:lnSpc>
                          <a:spcPct val="100000"/>
                        </a:lnSpc>
                        <a:spcBef>
                          <a:spcPts val="0"/>
                        </a:spcBef>
                        <a:spcAft>
                          <a:spcPts val="0"/>
                        </a:spcAft>
                        <a:buFont typeface="+mj-lt"/>
                        <a:buAutoNum type="arabicPeriod"/>
                        <a:tabLst>
                          <a:tab pos="102235" algn="r"/>
                        </a:tabLst>
                      </a:pPr>
                      <a:endParaRPr lang="en-US" sz="1600" dirty="0">
                        <a:latin typeface="Times New Roman"/>
                        <a:ea typeface="Calibri"/>
                        <a:cs typeface="B Nazanin"/>
                      </a:endParaRPr>
                    </a:p>
                  </a:txBody>
                  <a:tcPr marL="10020" marR="10020" marT="0" marB="0" anchor="ctr"/>
                </a:tc>
                <a:tc>
                  <a:txBody>
                    <a:bodyPr/>
                    <a:lstStyle/>
                    <a:p>
                      <a:pPr marL="0" marR="0" algn="l" rtl="0">
                        <a:lnSpc>
                          <a:spcPct val="115000"/>
                        </a:lnSpc>
                        <a:spcBef>
                          <a:spcPts val="0"/>
                        </a:spcBef>
                        <a:spcAft>
                          <a:spcPts val="1000"/>
                        </a:spcAft>
                      </a:pPr>
                      <a:r>
                        <a:rPr lang="en-US" sz="2000" dirty="0" err="1">
                          <a:effectLst/>
                          <a:latin typeface="Times New Roman" panose="02020603050405020304" pitchFamily="18" charset="0"/>
                          <a:ea typeface="Calibri" panose="020F0502020204030204" pitchFamily="34" charset="0"/>
                          <a:cs typeface="B Nazanin" panose="00000400000000000000" pitchFamily="2" charset="-78"/>
                        </a:rPr>
                        <a:t>Psupport</a:t>
                      </a:r>
                      <a:r>
                        <a:rPr lang="en-US" sz="2000" dirty="0">
                          <a:effectLst/>
                          <a:latin typeface="Times New Roman" panose="02020603050405020304" pitchFamily="18" charset="0"/>
                          <a:ea typeface="Calibri" panose="020F0502020204030204" pitchFamily="34" charset="0"/>
                          <a:cs typeface="B Nazanin" panose="00000400000000000000" pitchFamily="2" charset="-78"/>
                        </a:rPr>
                        <a:t> </a:t>
                      </a:r>
                      <a:endParaRPr lang="en-US" sz="2000" dirty="0">
                        <a:effectLst/>
                        <a:latin typeface="Times New Roman" panose="02020603050405020304" pitchFamily="18" charset="0"/>
                        <a:ea typeface="Times New Roman" panose="02020603050405020304" pitchFamily="18" charset="0"/>
                        <a:cs typeface="Nazanin" panose="00000400000000000000" pitchFamily="2" charset="-78"/>
                      </a:endParaRPr>
                    </a:p>
                  </a:txBody>
                  <a:tcPr marL="36195" marR="3619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algn="ctr" rtl="1">
                        <a:lnSpc>
                          <a:spcPct val="115000"/>
                        </a:lnSpc>
                        <a:spcBef>
                          <a:spcPts val="0"/>
                        </a:spcBef>
                        <a:spcAft>
                          <a:spcPts val="1000"/>
                        </a:spcAft>
                      </a:pPr>
                      <a:r>
                        <a:rPr lang="en-US" sz="2000" dirty="0">
                          <a:effectLst/>
                          <a:latin typeface="Times New Roman" panose="02020603050405020304" pitchFamily="18" charset="0"/>
                          <a:ea typeface="Calibri" panose="020F0502020204030204" pitchFamily="34" charset="0"/>
                          <a:cs typeface="B Nazanin" panose="00000400000000000000" pitchFamily="2" charset="-78"/>
                        </a:rPr>
                        <a:t>0 – </a:t>
                      </a:r>
                      <a:r>
                        <a:rPr lang="en-US" sz="2000" dirty="0" smtClean="0">
                          <a:effectLst/>
                          <a:latin typeface="Times New Roman" panose="02020603050405020304" pitchFamily="18" charset="0"/>
                          <a:ea typeface="Calibri" panose="020F0502020204030204" pitchFamily="34" charset="0"/>
                          <a:cs typeface="B Nazanin" panose="00000400000000000000" pitchFamily="2" charset="-78"/>
                        </a:rPr>
                        <a:t>80 cmH2O</a:t>
                      </a:r>
                      <a:endParaRPr lang="en-US" sz="2000" dirty="0">
                        <a:effectLst/>
                        <a:latin typeface="Times New Roman" panose="02020603050405020304" pitchFamily="18" charset="0"/>
                        <a:ea typeface="Times New Roman" panose="02020603050405020304" pitchFamily="18" charset="0"/>
                        <a:cs typeface="Nazanin" panose="00000400000000000000" pitchFamily="2" charset="-78"/>
                      </a:endParaRPr>
                    </a:p>
                  </a:txBody>
                  <a:tcPr marL="36195" marR="3619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52030">
                <a:tc vMerge="1">
                  <a:txBody>
                    <a:bodyPr/>
                    <a:lstStyle/>
                    <a:p>
                      <a:pPr marL="0" marR="53975" lvl="0" indent="0" algn="ctr" defTabSz="914400" rtl="0" eaLnBrk="1" fontAlgn="auto" latinLnBrk="0" hangingPunct="1">
                        <a:lnSpc>
                          <a:spcPct val="100000"/>
                        </a:lnSpc>
                        <a:spcBef>
                          <a:spcPts val="0"/>
                        </a:spcBef>
                        <a:spcAft>
                          <a:spcPts val="0"/>
                        </a:spcAft>
                        <a:buClrTx/>
                        <a:buSzTx/>
                        <a:buFont typeface="+mj-lt"/>
                        <a:buNone/>
                        <a:tabLst>
                          <a:tab pos="102235" algn="r"/>
                        </a:tabLst>
                        <a:defRPr/>
                      </a:pPr>
                      <a:endParaRPr lang="en-US" sz="2000" dirty="0" smtClean="0">
                        <a:latin typeface="Times New Roman" panose="02020603050405020304" pitchFamily="18" charset="0"/>
                        <a:ea typeface="Calibri"/>
                        <a:cs typeface="Times New Roman" panose="02020603050405020304" pitchFamily="18" charset="0"/>
                      </a:endParaRPr>
                    </a:p>
                  </a:txBody>
                  <a:tcPr marL="10020" marR="1002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l" rtl="0">
                        <a:lnSpc>
                          <a:spcPct val="100000"/>
                        </a:lnSpc>
                        <a:spcBef>
                          <a:spcPts val="0"/>
                        </a:spcBef>
                        <a:spcAft>
                          <a:spcPts val="1000"/>
                        </a:spcAft>
                      </a:pPr>
                      <a:r>
                        <a:rPr lang="en-US" sz="2000" dirty="0">
                          <a:effectLst/>
                          <a:latin typeface="Times New Roman" panose="02020603050405020304" pitchFamily="18" charset="0"/>
                          <a:ea typeface="Calibri" panose="020F0502020204030204" pitchFamily="34" charset="0"/>
                          <a:cs typeface="B Nazanin" panose="00000400000000000000" pitchFamily="2" charset="-78"/>
                        </a:rPr>
                        <a:t>I–Time (Ti) </a:t>
                      </a:r>
                      <a:endParaRPr lang="en-US" sz="2000" dirty="0">
                        <a:effectLst/>
                        <a:latin typeface="Times New Roman" panose="02020603050405020304" pitchFamily="18" charset="0"/>
                        <a:ea typeface="Times New Roman" panose="02020603050405020304" pitchFamily="18" charset="0"/>
                        <a:cs typeface="Nazanin" panose="00000400000000000000" pitchFamily="2" charset="-78"/>
                      </a:endParaRPr>
                    </a:p>
                  </a:txBody>
                  <a:tcPr marL="36195" marR="3619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algn="ctr" rtl="1">
                        <a:lnSpc>
                          <a:spcPct val="100000"/>
                        </a:lnSpc>
                        <a:spcBef>
                          <a:spcPts val="0"/>
                        </a:spcBef>
                        <a:spcAft>
                          <a:spcPts val="1000"/>
                        </a:spcAft>
                      </a:pPr>
                      <a:r>
                        <a:rPr lang="en-US" sz="2000" dirty="0" smtClean="0">
                          <a:effectLst/>
                          <a:latin typeface="Times New Roman" panose="02020603050405020304" pitchFamily="18" charset="0"/>
                          <a:ea typeface="Calibri" panose="020F0502020204030204" pitchFamily="34" charset="0"/>
                          <a:cs typeface="B Nazanin" panose="00000400000000000000" pitchFamily="2" charset="-78"/>
                        </a:rPr>
                        <a:t>0.1 </a:t>
                      </a:r>
                      <a:r>
                        <a:rPr lang="en-US" sz="2000" dirty="0">
                          <a:effectLst/>
                          <a:latin typeface="Times New Roman" panose="02020603050405020304" pitchFamily="18" charset="0"/>
                          <a:ea typeface="Calibri" panose="020F0502020204030204" pitchFamily="34" charset="0"/>
                          <a:cs typeface="B Nazanin" panose="00000400000000000000" pitchFamily="2" charset="-78"/>
                        </a:rPr>
                        <a:t>– </a:t>
                      </a:r>
                      <a:r>
                        <a:rPr lang="en-US" sz="2000" dirty="0" smtClean="0">
                          <a:effectLst/>
                          <a:latin typeface="Times New Roman" panose="02020603050405020304" pitchFamily="18" charset="0"/>
                          <a:ea typeface="Calibri" panose="020F0502020204030204" pitchFamily="34" charset="0"/>
                          <a:cs typeface="B Nazanin" panose="00000400000000000000" pitchFamily="2" charset="-78"/>
                        </a:rPr>
                        <a:t>10.0 </a:t>
                      </a:r>
                      <a:r>
                        <a:rPr lang="en-US" sz="2000" dirty="0">
                          <a:effectLst/>
                          <a:latin typeface="Times New Roman" panose="02020603050405020304" pitchFamily="18" charset="0"/>
                          <a:ea typeface="Calibri" panose="020F0502020204030204" pitchFamily="34" charset="0"/>
                          <a:cs typeface="B Nazanin" panose="00000400000000000000" pitchFamily="2" charset="-78"/>
                        </a:rPr>
                        <a:t>sec </a:t>
                      </a:r>
                      <a:endParaRPr lang="en-US" sz="2000" dirty="0">
                        <a:effectLst/>
                        <a:latin typeface="Times New Roman" panose="02020603050405020304" pitchFamily="18" charset="0"/>
                        <a:ea typeface="Times New Roman" panose="02020603050405020304" pitchFamily="18" charset="0"/>
                        <a:cs typeface="Nazanin" panose="00000400000000000000" pitchFamily="2" charset="-78"/>
                      </a:endParaRPr>
                    </a:p>
                  </a:txBody>
                  <a:tcPr marL="36195" marR="3619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99630">
                <a:tc vMerge="1">
                  <a:txBody>
                    <a:bodyPr/>
                    <a:lstStyle/>
                    <a:p>
                      <a:pPr marL="0" marR="53975" lvl="0" indent="0" algn="ctr" defTabSz="914400" rtl="0" eaLnBrk="1" fontAlgn="auto" latinLnBrk="0" hangingPunct="1">
                        <a:lnSpc>
                          <a:spcPct val="100000"/>
                        </a:lnSpc>
                        <a:spcBef>
                          <a:spcPts val="0"/>
                        </a:spcBef>
                        <a:spcAft>
                          <a:spcPts val="0"/>
                        </a:spcAft>
                        <a:buClrTx/>
                        <a:buSzTx/>
                        <a:buFont typeface="+mj-lt"/>
                        <a:buNone/>
                        <a:tabLst>
                          <a:tab pos="102235" algn="r"/>
                        </a:tabLst>
                        <a:defRPr/>
                      </a:pPr>
                      <a:endParaRPr lang="en-US" sz="2000" dirty="0" smtClean="0">
                        <a:latin typeface="Times New Roman" panose="02020603050405020304" pitchFamily="18" charset="0"/>
                        <a:ea typeface="Calibri"/>
                        <a:cs typeface="Times New Roman" panose="02020603050405020304" pitchFamily="18" charset="0"/>
                      </a:endParaRPr>
                    </a:p>
                  </a:txBody>
                  <a:tcPr marL="10020" marR="1002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l" rtl="0">
                        <a:lnSpc>
                          <a:spcPct val="100000"/>
                        </a:lnSpc>
                        <a:spcBef>
                          <a:spcPts val="0"/>
                        </a:spcBef>
                        <a:spcAft>
                          <a:spcPts val="1000"/>
                        </a:spcAft>
                      </a:pPr>
                      <a:r>
                        <a:rPr lang="en-US" sz="2000" dirty="0" smtClean="0">
                          <a:effectLst/>
                          <a:latin typeface="Times New Roman" panose="02020603050405020304" pitchFamily="18" charset="0"/>
                          <a:ea typeface="Times New Roman" panose="02020603050405020304" pitchFamily="18" charset="0"/>
                          <a:cs typeface="Nazanin" panose="00000400000000000000" pitchFamily="2" charset="-78"/>
                        </a:rPr>
                        <a:t>Pause Time</a:t>
                      </a:r>
                      <a:endParaRPr lang="en-US" sz="2000" dirty="0">
                        <a:effectLst/>
                        <a:latin typeface="Times New Roman" panose="02020603050405020304" pitchFamily="18" charset="0"/>
                        <a:ea typeface="Times New Roman" panose="02020603050405020304" pitchFamily="18" charset="0"/>
                        <a:cs typeface="Nazanin" panose="00000400000000000000" pitchFamily="2" charset="-78"/>
                      </a:endParaRPr>
                    </a:p>
                  </a:txBody>
                  <a:tcPr marL="36195" marR="3619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algn="ctr" rtl="1">
                        <a:lnSpc>
                          <a:spcPct val="100000"/>
                        </a:lnSpc>
                        <a:spcBef>
                          <a:spcPts val="0"/>
                        </a:spcBef>
                        <a:spcAft>
                          <a:spcPts val="1000"/>
                        </a:spcAft>
                      </a:pPr>
                      <a:r>
                        <a:rPr lang="en-US" sz="2000" dirty="0" smtClean="0">
                          <a:effectLst/>
                          <a:latin typeface="Times New Roman" panose="02020603050405020304" pitchFamily="18" charset="0"/>
                          <a:ea typeface="Times New Roman" panose="02020603050405020304" pitchFamily="18" charset="0"/>
                          <a:cs typeface="Nazanin" panose="00000400000000000000" pitchFamily="2" charset="-78"/>
                        </a:rPr>
                        <a:t>0 </a:t>
                      </a:r>
                      <a:r>
                        <a:rPr lang="en-US" sz="2000" dirty="0" smtClean="0">
                          <a:effectLst/>
                          <a:latin typeface="Times New Roman" panose="02020603050405020304" pitchFamily="18" charset="0"/>
                          <a:ea typeface="Calibri" panose="020F0502020204030204" pitchFamily="34" charset="0"/>
                          <a:cs typeface="B Nazanin" panose="00000400000000000000" pitchFamily="2" charset="-78"/>
                        </a:rPr>
                        <a:t>– </a:t>
                      </a:r>
                      <a:r>
                        <a:rPr lang="en-US" sz="2000" dirty="0" smtClean="0">
                          <a:effectLst/>
                          <a:latin typeface="Times New Roman" panose="02020603050405020304" pitchFamily="18" charset="0"/>
                          <a:ea typeface="Times New Roman" panose="02020603050405020304" pitchFamily="18" charset="0"/>
                          <a:cs typeface="Nazanin" panose="00000400000000000000" pitchFamily="2" charset="-78"/>
                        </a:rPr>
                        <a:t>75% of </a:t>
                      </a:r>
                      <a:r>
                        <a:rPr lang="en-US" sz="2000" dirty="0" err="1" smtClean="0">
                          <a:effectLst/>
                          <a:latin typeface="Times New Roman" panose="02020603050405020304" pitchFamily="18" charset="0"/>
                          <a:ea typeface="Times New Roman" panose="02020603050405020304" pitchFamily="18" charset="0"/>
                          <a:cs typeface="Nazanin" panose="00000400000000000000" pitchFamily="2" charset="-78"/>
                        </a:rPr>
                        <a:t>Ti</a:t>
                      </a:r>
                      <a:endParaRPr lang="en-US" sz="2000" dirty="0">
                        <a:effectLst/>
                        <a:latin typeface="Times New Roman" panose="02020603050405020304" pitchFamily="18" charset="0"/>
                        <a:ea typeface="Times New Roman" panose="02020603050405020304" pitchFamily="18" charset="0"/>
                        <a:cs typeface="Nazanin" panose="00000400000000000000" pitchFamily="2" charset="-78"/>
                      </a:endParaRPr>
                    </a:p>
                  </a:txBody>
                  <a:tcPr marL="36195" marR="3619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05281020"/>
                  </a:ext>
                </a:extLst>
              </a:tr>
              <a:tr h="0">
                <a:tc vMerge="1">
                  <a:txBody>
                    <a:bodyPr/>
                    <a:lstStyle/>
                    <a:p>
                      <a:pPr marL="0" marR="53975" lvl="0" indent="0" algn="ctr" defTabSz="914400" rtl="0" eaLnBrk="1" fontAlgn="auto" latinLnBrk="0" hangingPunct="1">
                        <a:lnSpc>
                          <a:spcPct val="100000"/>
                        </a:lnSpc>
                        <a:spcBef>
                          <a:spcPts val="0"/>
                        </a:spcBef>
                        <a:spcAft>
                          <a:spcPts val="0"/>
                        </a:spcAft>
                        <a:buClrTx/>
                        <a:buSzTx/>
                        <a:buFont typeface="+mj-lt"/>
                        <a:buNone/>
                        <a:tabLst>
                          <a:tab pos="102235" algn="r"/>
                        </a:tabLst>
                        <a:defRPr/>
                      </a:pPr>
                      <a:endParaRPr lang="en-US" sz="2000" dirty="0" smtClean="0">
                        <a:latin typeface="Times New Roman" panose="02020603050405020304" pitchFamily="18" charset="0"/>
                        <a:ea typeface="Calibri"/>
                        <a:cs typeface="Times New Roman" panose="02020603050405020304" pitchFamily="18" charset="0"/>
                      </a:endParaRPr>
                    </a:p>
                  </a:txBody>
                  <a:tcPr marL="10020" marR="1002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l" rtl="0">
                        <a:lnSpc>
                          <a:spcPct val="100000"/>
                        </a:lnSpc>
                        <a:spcBef>
                          <a:spcPts val="0"/>
                        </a:spcBef>
                        <a:spcAft>
                          <a:spcPts val="1000"/>
                        </a:spcAft>
                      </a:pPr>
                      <a:r>
                        <a:rPr lang="en-US" sz="2000" dirty="0" err="1" smtClean="0">
                          <a:effectLst/>
                          <a:latin typeface="Times New Roman" panose="02020603050405020304" pitchFamily="18" charset="0"/>
                          <a:ea typeface="Times New Roman" panose="02020603050405020304" pitchFamily="18" charset="0"/>
                          <a:cs typeface="Nazanin" panose="00000400000000000000" pitchFamily="2" charset="-78"/>
                        </a:rPr>
                        <a:t>Phigh</a:t>
                      </a:r>
                      <a:endParaRPr lang="en-US" sz="2000" dirty="0">
                        <a:effectLst/>
                        <a:latin typeface="Times New Roman" panose="02020603050405020304" pitchFamily="18" charset="0"/>
                        <a:ea typeface="Times New Roman" panose="02020603050405020304" pitchFamily="18" charset="0"/>
                        <a:cs typeface="Nazanin" panose="00000400000000000000" pitchFamily="2" charset="-78"/>
                      </a:endParaRPr>
                    </a:p>
                  </a:txBody>
                  <a:tcPr marL="36195" marR="3619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indent="0" algn="ctr" defTabSz="914400" rtl="1" eaLnBrk="1" fontAlgn="auto" latinLnBrk="0" hangingPunct="1">
                        <a:lnSpc>
                          <a:spcPct val="100000"/>
                        </a:lnSpc>
                        <a:spcBef>
                          <a:spcPts val="0"/>
                        </a:spcBef>
                        <a:spcAft>
                          <a:spcPts val="1000"/>
                        </a:spcAft>
                        <a:buClrTx/>
                        <a:buSzTx/>
                        <a:buFontTx/>
                        <a:buNone/>
                        <a:tabLst/>
                        <a:defRPr/>
                      </a:pPr>
                      <a:r>
                        <a:rPr lang="en-US" sz="2000" dirty="0" smtClean="0">
                          <a:effectLst/>
                          <a:latin typeface="Times New Roman" panose="02020603050405020304" pitchFamily="18" charset="0"/>
                          <a:ea typeface="Calibri" panose="020F0502020204030204" pitchFamily="34" charset="0"/>
                          <a:cs typeface="B Nazanin" panose="00000400000000000000" pitchFamily="2" charset="-78"/>
                        </a:rPr>
                        <a:t>5 – 50 cmH2O</a:t>
                      </a:r>
                      <a:endParaRPr lang="en-US" sz="2000" dirty="0" smtClean="0">
                        <a:effectLst/>
                        <a:latin typeface="Times New Roman" panose="02020603050405020304" pitchFamily="18" charset="0"/>
                        <a:ea typeface="Times New Roman" panose="02020603050405020304" pitchFamily="18" charset="0"/>
                        <a:cs typeface="Nazanin" panose="00000400000000000000" pitchFamily="2" charset="-78"/>
                      </a:endParaRPr>
                    </a:p>
                  </a:txBody>
                  <a:tcPr marL="36195" marR="3619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55135008"/>
                  </a:ext>
                </a:extLst>
              </a:tr>
              <a:tr h="0">
                <a:tc vMerge="1">
                  <a:txBody>
                    <a:bodyPr/>
                    <a:lstStyle/>
                    <a:p>
                      <a:pPr marL="0" marR="53975" lvl="0" indent="0" algn="ctr" defTabSz="914400" rtl="0" eaLnBrk="1" fontAlgn="auto" latinLnBrk="0" hangingPunct="1">
                        <a:lnSpc>
                          <a:spcPct val="100000"/>
                        </a:lnSpc>
                        <a:spcBef>
                          <a:spcPts val="0"/>
                        </a:spcBef>
                        <a:spcAft>
                          <a:spcPts val="0"/>
                        </a:spcAft>
                        <a:buClrTx/>
                        <a:buSzTx/>
                        <a:buFont typeface="+mj-lt"/>
                        <a:buNone/>
                        <a:tabLst>
                          <a:tab pos="102235" algn="r"/>
                        </a:tabLst>
                        <a:defRPr/>
                      </a:pPr>
                      <a:endParaRPr lang="en-US" sz="2000" dirty="0" smtClean="0">
                        <a:latin typeface="Times New Roman" panose="02020603050405020304" pitchFamily="18" charset="0"/>
                        <a:ea typeface="Calibri"/>
                        <a:cs typeface="Times New Roman" panose="02020603050405020304" pitchFamily="18" charset="0"/>
                      </a:endParaRPr>
                    </a:p>
                  </a:txBody>
                  <a:tcPr marL="10020" marR="1002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l" rtl="0">
                        <a:lnSpc>
                          <a:spcPct val="100000"/>
                        </a:lnSpc>
                        <a:spcBef>
                          <a:spcPts val="0"/>
                        </a:spcBef>
                        <a:spcAft>
                          <a:spcPts val="1000"/>
                        </a:spcAft>
                      </a:pPr>
                      <a:r>
                        <a:rPr lang="en-US" sz="2000" dirty="0" smtClean="0">
                          <a:effectLst/>
                          <a:latin typeface="Times New Roman" panose="02020603050405020304" pitchFamily="18" charset="0"/>
                          <a:ea typeface="Times New Roman" panose="02020603050405020304" pitchFamily="18" charset="0"/>
                          <a:cs typeface="Nazanin" panose="00000400000000000000" pitchFamily="2" charset="-78"/>
                        </a:rPr>
                        <a:t>Plow</a:t>
                      </a:r>
                      <a:endParaRPr lang="en-US" sz="2000" dirty="0">
                        <a:effectLst/>
                        <a:latin typeface="Times New Roman" panose="02020603050405020304" pitchFamily="18" charset="0"/>
                        <a:ea typeface="Times New Roman" panose="02020603050405020304" pitchFamily="18" charset="0"/>
                        <a:cs typeface="Nazanin" panose="00000400000000000000" pitchFamily="2" charset="-78"/>
                      </a:endParaRPr>
                    </a:p>
                  </a:txBody>
                  <a:tcPr marL="36195" marR="3619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indent="0" algn="ctr" defTabSz="914400" rtl="1" eaLnBrk="1" fontAlgn="auto" latinLnBrk="0" hangingPunct="1">
                        <a:lnSpc>
                          <a:spcPct val="100000"/>
                        </a:lnSpc>
                        <a:spcBef>
                          <a:spcPts val="0"/>
                        </a:spcBef>
                        <a:spcAft>
                          <a:spcPts val="1000"/>
                        </a:spcAft>
                        <a:buClrTx/>
                        <a:buSzTx/>
                        <a:buFontTx/>
                        <a:buNone/>
                        <a:tabLst/>
                        <a:defRPr/>
                      </a:pPr>
                      <a:r>
                        <a:rPr lang="en-US" sz="2000" dirty="0" smtClean="0">
                          <a:effectLst/>
                          <a:latin typeface="Times New Roman" panose="02020603050405020304" pitchFamily="18" charset="0"/>
                          <a:ea typeface="Calibri" panose="020F0502020204030204" pitchFamily="34" charset="0"/>
                          <a:cs typeface="B Nazanin" panose="00000400000000000000" pitchFamily="2" charset="-78"/>
                        </a:rPr>
                        <a:t>0 – 47 cmH2O</a:t>
                      </a:r>
                      <a:endParaRPr lang="en-US" sz="2000" dirty="0" smtClean="0">
                        <a:effectLst/>
                        <a:latin typeface="Times New Roman" panose="02020603050405020304" pitchFamily="18" charset="0"/>
                        <a:ea typeface="Times New Roman" panose="02020603050405020304" pitchFamily="18" charset="0"/>
                        <a:cs typeface="Nazanin" panose="00000400000000000000" pitchFamily="2" charset="-78"/>
                      </a:endParaRPr>
                    </a:p>
                  </a:txBody>
                  <a:tcPr marL="36195" marR="3619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32463"/>
                  </a:ext>
                </a:extLst>
              </a:tr>
              <a:tr h="99630">
                <a:tc vMerge="1">
                  <a:txBody>
                    <a:bodyPr/>
                    <a:lstStyle/>
                    <a:p>
                      <a:pPr marL="0" marR="53975" lvl="0" indent="0" algn="ctr" defTabSz="914400" rtl="0" eaLnBrk="1" fontAlgn="auto" latinLnBrk="0" hangingPunct="1">
                        <a:lnSpc>
                          <a:spcPct val="100000"/>
                        </a:lnSpc>
                        <a:spcBef>
                          <a:spcPts val="0"/>
                        </a:spcBef>
                        <a:spcAft>
                          <a:spcPts val="0"/>
                        </a:spcAft>
                        <a:buClrTx/>
                        <a:buSzTx/>
                        <a:buFont typeface="+mj-lt"/>
                        <a:buNone/>
                        <a:tabLst>
                          <a:tab pos="102235" algn="r"/>
                        </a:tabLst>
                        <a:defRPr/>
                      </a:pPr>
                      <a:endParaRPr lang="en-US" sz="2000" dirty="0" smtClean="0">
                        <a:latin typeface="Times New Roman" panose="02020603050405020304" pitchFamily="18" charset="0"/>
                        <a:ea typeface="Calibri"/>
                        <a:cs typeface="Times New Roman" panose="02020603050405020304" pitchFamily="18" charset="0"/>
                      </a:endParaRPr>
                    </a:p>
                  </a:txBody>
                  <a:tcPr marL="10020" marR="1002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l" rtl="0">
                        <a:lnSpc>
                          <a:spcPct val="100000"/>
                        </a:lnSpc>
                        <a:spcBef>
                          <a:spcPts val="0"/>
                        </a:spcBef>
                        <a:spcAft>
                          <a:spcPts val="1000"/>
                        </a:spcAft>
                      </a:pPr>
                      <a:r>
                        <a:rPr lang="en-US" sz="2000" dirty="0" smtClean="0">
                          <a:effectLst/>
                          <a:latin typeface="Times New Roman" panose="02020603050405020304" pitchFamily="18" charset="0"/>
                          <a:ea typeface="Times New Roman" panose="02020603050405020304" pitchFamily="18" charset="0"/>
                          <a:cs typeface="Nazanin" panose="00000400000000000000" pitchFamily="2" charset="-78"/>
                        </a:rPr>
                        <a:t>Thigh</a:t>
                      </a:r>
                      <a:endParaRPr lang="en-US" sz="2000" dirty="0">
                        <a:effectLst/>
                        <a:latin typeface="Times New Roman" panose="02020603050405020304" pitchFamily="18" charset="0"/>
                        <a:ea typeface="Times New Roman" panose="02020603050405020304" pitchFamily="18" charset="0"/>
                        <a:cs typeface="Nazanin" panose="00000400000000000000" pitchFamily="2" charset="-78"/>
                      </a:endParaRPr>
                    </a:p>
                  </a:txBody>
                  <a:tcPr marL="36195" marR="3619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algn="ctr" rtl="1">
                        <a:lnSpc>
                          <a:spcPct val="100000"/>
                        </a:lnSpc>
                        <a:spcBef>
                          <a:spcPts val="0"/>
                        </a:spcBef>
                        <a:spcAft>
                          <a:spcPts val="1000"/>
                        </a:spcAft>
                      </a:pPr>
                      <a:r>
                        <a:rPr lang="en-US" sz="2000" dirty="0" smtClean="0">
                          <a:effectLst/>
                          <a:latin typeface="Times New Roman" panose="02020603050405020304" pitchFamily="18" charset="0"/>
                          <a:ea typeface="Times New Roman" panose="02020603050405020304" pitchFamily="18" charset="0"/>
                          <a:cs typeface="Nazanin" panose="00000400000000000000" pitchFamily="2" charset="-78"/>
                        </a:rPr>
                        <a:t>1.0 </a:t>
                      </a:r>
                      <a:r>
                        <a:rPr lang="en-US" sz="2000" dirty="0" smtClean="0">
                          <a:effectLst/>
                          <a:latin typeface="Times New Roman" panose="02020603050405020304" pitchFamily="18" charset="0"/>
                          <a:ea typeface="Calibri" panose="020F0502020204030204" pitchFamily="34" charset="0"/>
                          <a:cs typeface="B Nazanin" panose="00000400000000000000" pitchFamily="2" charset="-78"/>
                        </a:rPr>
                        <a:t>–</a:t>
                      </a:r>
                      <a:r>
                        <a:rPr lang="en-US" sz="2000" dirty="0" smtClean="0">
                          <a:effectLst/>
                          <a:latin typeface="Times New Roman" panose="02020603050405020304" pitchFamily="18" charset="0"/>
                          <a:ea typeface="Times New Roman" panose="02020603050405020304" pitchFamily="18" charset="0"/>
                          <a:cs typeface="Nazanin" panose="00000400000000000000" pitchFamily="2" charset="-78"/>
                        </a:rPr>
                        <a:t> 29.8 sec</a:t>
                      </a:r>
                      <a:endParaRPr lang="en-US" sz="2000" dirty="0">
                        <a:effectLst/>
                        <a:latin typeface="Times New Roman" panose="02020603050405020304" pitchFamily="18" charset="0"/>
                        <a:ea typeface="Times New Roman" panose="02020603050405020304" pitchFamily="18" charset="0"/>
                        <a:cs typeface="Nazanin" panose="00000400000000000000" pitchFamily="2" charset="-78"/>
                      </a:endParaRPr>
                    </a:p>
                  </a:txBody>
                  <a:tcPr marL="36195" marR="3619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95372572"/>
                  </a:ext>
                </a:extLst>
              </a:tr>
              <a:tr h="0">
                <a:tc vMerge="1">
                  <a:txBody>
                    <a:bodyPr/>
                    <a:lstStyle/>
                    <a:p>
                      <a:pPr marL="0" marR="53975" lvl="0" indent="0" algn="ctr" defTabSz="914400" rtl="0" eaLnBrk="1" fontAlgn="auto" latinLnBrk="0" hangingPunct="1">
                        <a:lnSpc>
                          <a:spcPct val="100000"/>
                        </a:lnSpc>
                        <a:spcBef>
                          <a:spcPts val="0"/>
                        </a:spcBef>
                        <a:spcAft>
                          <a:spcPts val="0"/>
                        </a:spcAft>
                        <a:buClrTx/>
                        <a:buSzTx/>
                        <a:buFont typeface="+mj-lt"/>
                        <a:buNone/>
                        <a:tabLst>
                          <a:tab pos="102235" algn="r"/>
                        </a:tabLst>
                        <a:defRPr/>
                      </a:pPr>
                      <a:endParaRPr lang="en-US" sz="2000" dirty="0" smtClean="0">
                        <a:latin typeface="Times New Roman" panose="02020603050405020304" pitchFamily="18" charset="0"/>
                        <a:ea typeface="Calibri"/>
                        <a:cs typeface="Times New Roman" panose="02020603050405020304" pitchFamily="18" charset="0"/>
                      </a:endParaRPr>
                    </a:p>
                  </a:txBody>
                  <a:tcPr marL="10020" marR="1002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l" rtl="0">
                        <a:lnSpc>
                          <a:spcPct val="100000"/>
                        </a:lnSpc>
                        <a:spcBef>
                          <a:spcPts val="0"/>
                        </a:spcBef>
                        <a:spcAft>
                          <a:spcPts val="1000"/>
                        </a:spcAft>
                      </a:pPr>
                      <a:r>
                        <a:rPr lang="en-US" sz="2000" dirty="0" err="1" smtClean="0">
                          <a:effectLst/>
                          <a:latin typeface="Times New Roman" panose="02020603050405020304" pitchFamily="18" charset="0"/>
                          <a:ea typeface="Times New Roman" panose="02020603050405020304" pitchFamily="18" charset="0"/>
                          <a:cs typeface="Nazanin" panose="00000400000000000000" pitchFamily="2" charset="-78"/>
                        </a:rPr>
                        <a:t>Tlow</a:t>
                      </a:r>
                      <a:endParaRPr lang="en-US" sz="2000" dirty="0">
                        <a:effectLst/>
                        <a:latin typeface="Times New Roman" panose="02020603050405020304" pitchFamily="18" charset="0"/>
                        <a:ea typeface="Times New Roman" panose="02020603050405020304" pitchFamily="18" charset="0"/>
                        <a:cs typeface="Nazanin" panose="00000400000000000000" pitchFamily="2" charset="-78"/>
                      </a:endParaRPr>
                    </a:p>
                  </a:txBody>
                  <a:tcPr marL="36195" marR="3619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algn="ctr" rtl="1">
                        <a:lnSpc>
                          <a:spcPct val="100000"/>
                        </a:lnSpc>
                        <a:spcBef>
                          <a:spcPts val="0"/>
                        </a:spcBef>
                        <a:spcAft>
                          <a:spcPts val="1000"/>
                        </a:spcAft>
                      </a:pPr>
                      <a:r>
                        <a:rPr lang="en-US" sz="2000" dirty="0" smtClean="0">
                          <a:effectLst/>
                          <a:latin typeface="Times New Roman" panose="02020603050405020304" pitchFamily="18" charset="0"/>
                          <a:ea typeface="Times New Roman" panose="02020603050405020304" pitchFamily="18" charset="0"/>
                          <a:cs typeface="Nazanin" panose="00000400000000000000" pitchFamily="2" charset="-78"/>
                        </a:rPr>
                        <a:t>0.2 </a:t>
                      </a:r>
                      <a:r>
                        <a:rPr lang="en-US" sz="2000" dirty="0" smtClean="0">
                          <a:effectLst/>
                          <a:latin typeface="Times New Roman" panose="02020603050405020304" pitchFamily="18" charset="0"/>
                          <a:ea typeface="Calibri" panose="020F0502020204030204" pitchFamily="34" charset="0"/>
                          <a:cs typeface="B Nazanin" panose="00000400000000000000" pitchFamily="2" charset="-78"/>
                        </a:rPr>
                        <a:t>–</a:t>
                      </a:r>
                      <a:r>
                        <a:rPr lang="en-US" sz="2000" dirty="0" smtClean="0">
                          <a:effectLst/>
                          <a:latin typeface="Times New Roman" panose="02020603050405020304" pitchFamily="18" charset="0"/>
                          <a:ea typeface="Times New Roman" panose="02020603050405020304" pitchFamily="18" charset="0"/>
                          <a:cs typeface="Nazanin" panose="00000400000000000000" pitchFamily="2" charset="-78"/>
                        </a:rPr>
                        <a:t> 2 sec</a:t>
                      </a:r>
                      <a:endParaRPr lang="en-US" sz="2000" dirty="0">
                        <a:effectLst/>
                        <a:latin typeface="Times New Roman" panose="02020603050405020304" pitchFamily="18" charset="0"/>
                        <a:ea typeface="Times New Roman" panose="02020603050405020304" pitchFamily="18" charset="0"/>
                        <a:cs typeface="Nazanin" panose="00000400000000000000" pitchFamily="2" charset="-78"/>
                      </a:endParaRPr>
                    </a:p>
                  </a:txBody>
                  <a:tcPr marL="36195" marR="3619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8172341"/>
                  </a:ext>
                </a:extLst>
              </a:tr>
              <a:tr h="429842">
                <a:tc vMerge="1">
                  <a:txBody>
                    <a:bodyPr/>
                    <a:lstStyle/>
                    <a:p>
                      <a:pPr marL="0" marR="53975" lvl="0" indent="0" algn="ctr" defTabSz="914400" rtl="0" eaLnBrk="1" fontAlgn="auto" latinLnBrk="0" hangingPunct="1">
                        <a:lnSpc>
                          <a:spcPct val="100000"/>
                        </a:lnSpc>
                        <a:spcBef>
                          <a:spcPts val="0"/>
                        </a:spcBef>
                        <a:spcAft>
                          <a:spcPts val="0"/>
                        </a:spcAft>
                        <a:buClrTx/>
                        <a:buSzTx/>
                        <a:buFont typeface="+mj-lt"/>
                        <a:buNone/>
                        <a:tabLst>
                          <a:tab pos="102235" algn="r"/>
                        </a:tabLst>
                        <a:defRPr/>
                      </a:pPr>
                      <a:endParaRPr lang="en-US" sz="2000" dirty="0" smtClean="0">
                        <a:latin typeface="Times New Roman" panose="02020603050405020304" pitchFamily="18" charset="0"/>
                        <a:ea typeface="Calibri"/>
                        <a:cs typeface="Times New Roman" panose="02020603050405020304" pitchFamily="18" charset="0"/>
                      </a:endParaRPr>
                    </a:p>
                  </a:txBody>
                  <a:tcPr marL="10020" marR="1002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l" rtl="0">
                        <a:lnSpc>
                          <a:spcPct val="100000"/>
                        </a:lnSpc>
                        <a:spcBef>
                          <a:spcPts val="0"/>
                        </a:spcBef>
                        <a:spcAft>
                          <a:spcPts val="1000"/>
                        </a:spcAft>
                      </a:pPr>
                      <a:r>
                        <a:rPr lang="en-US" sz="2000" dirty="0" smtClean="0">
                          <a:effectLst/>
                          <a:latin typeface="Times New Roman" panose="02020603050405020304" pitchFamily="18" charset="0"/>
                          <a:ea typeface="Times New Roman" panose="02020603050405020304" pitchFamily="18" charset="0"/>
                          <a:cs typeface="Nazanin" panose="00000400000000000000" pitchFamily="2" charset="-78"/>
                        </a:rPr>
                        <a:t>Auto </a:t>
                      </a:r>
                      <a:r>
                        <a:rPr lang="en-US" sz="2000" dirty="0" err="1" smtClean="0">
                          <a:effectLst/>
                          <a:latin typeface="Times New Roman" panose="02020603050405020304" pitchFamily="18" charset="0"/>
                          <a:ea typeface="Times New Roman" panose="02020603050405020304" pitchFamily="18" charset="0"/>
                          <a:cs typeface="Nazanin" panose="00000400000000000000" pitchFamily="2" charset="-78"/>
                        </a:rPr>
                        <a:t>Tlow</a:t>
                      </a:r>
                      <a:endParaRPr lang="en-US" sz="2000" dirty="0">
                        <a:effectLst/>
                        <a:latin typeface="Times New Roman" panose="02020603050405020304" pitchFamily="18" charset="0"/>
                        <a:ea typeface="Times New Roman" panose="02020603050405020304" pitchFamily="18" charset="0"/>
                        <a:cs typeface="Nazanin" panose="00000400000000000000" pitchFamily="2" charset="-78"/>
                      </a:endParaRPr>
                    </a:p>
                  </a:txBody>
                  <a:tcPr marL="36195" marR="3619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ctr" rtl="1">
                        <a:lnSpc>
                          <a:spcPct val="100000"/>
                        </a:lnSpc>
                        <a:spcBef>
                          <a:spcPts val="0"/>
                        </a:spcBef>
                        <a:spcAft>
                          <a:spcPts val="1000"/>
                        </a:spcAft>
                      </a:pPr>
                      <a:r>
                        <a:rPr lang="en-US" sz="2000" dirty="0" smtClean="0">
                          <a:effectLst/>
                          <a:latin typeface="Times New Roman" panose="02020603050405020304" pitchFamily="18" charset="0"/>
                          <a:ea typeface="Times New Roman" panose="02020603050405020304" pitchFamily="18" charset="0"/>
                          <a:cs typeface="Nazanin" panose="00000400000000000000" pitchFamily="2" charset="-78"/>
                        </a:rPr>
                        <a:t>5 </a:t>
                      </a:r>
                      <a:r>
                        <a:rPr lang="en-US" sz="2000" dirty="0" smtClean="0">
                          <a:effectLst/>
                          <a:latin typeface="Times New Roman" panose="02020603050405020304" pitchFamily="18" charset="0"/>
                          <a:ea typeface="Calibri" panose="020F0502020204030204" pitchFamily="34" charset="0"/>
                          <a:cs typeface="B Nazanin" panose="00000400000000000000" pitchFamily="2" charset="-78"/>
                        </a:rPr>
                        <a:t>–</a:t>
                      </a:r>
                      <a:r>
                        <a:rPr lang="en-US" sz="2000" dirty="0" smtClean="0">
                          <a:effectLst/>
                          <a:latin typeface="Times New Roman" panose="02020603050405020304" pitchFamily="18" charset="0"/>
                          <a:ea typeface="Times New Roman" panose="02020603050405020304" pitchFamily="18" charset="0"/>
                          <a:cs typeface="Nazanin" panose="00000400000000000000" pitchFamily="2" charset="-78"/>
                        </a:rPr>
                        <a:t> 85% Peak flow</a:t>
                      </a:r>
                      <a:endParaRPr lang="en-US" sz="2000" dirty="0">
                        <a:effectLst/>
                        <a:latin typeface="Times New Roman" panose="02020603050405020304" pitchFamily="18" charset="0"/>
                        <a:ea typeface="Times New Roman" panose="02020603050405020304" pitchFamily="18" charset="0"/>
                        <a:cs typeface="Nazanin" panose="00000400000000000000" pitchFamily="2" charset="-78"/>
                      </a:endParaRPr>
                    </a:p>
                  </a:txBody>
                  <a:tcPr marL="36195" marR="3619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43753861"/>
                  </a:ext>
                </a:extLst>
              </a:tr>
            </a:tbl>
          </a:graphicData>
        </a:graphic>
      </p:graphicFrame>
      <p:cxnSp>
        <p:nvCxnSpPr>
          <p:cNvPr id="5" name="Straight Connector 4"/>
          <p:cNvCxnSpPr/>
          <p:nvPr/>
        </p:nvCxnSpPr>
        <p:spPr>
          <a:xfrm>
            <a:off x="2361063" y="838200"/>
            <a:ext cx="6400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6226702" y="152400"/>
            <a:ext cx="2432076" cy="707886"/>
          </a:xfrm>
          <a:prstGeom prst="rect">
            <a:avLst/>
          </a:prstGeom>
        </p:spPr>
        <p:txBody>
          <a:bodyPr wrap="none">
            <a:spAutoFit/>
          </a:bodyPr>
          <a:lstStyle/>
          <a:p>
            <a:pPr algn="r" rtl="1"/>
            <a:r>
              <a:rPr lang="fa-IR" sz="4000" dirty="0" smtClean="0">
                <a:cs typeface="B Nazanin" panose="00000400000000000000" pitchFamily="2" charset="-78"/>
              </a:rPr>
              <a:t>مشخصات فنی</a:t>
            </a:r>
            <a:endParaRPr lang="en-US" sz="4000" dirty="0">
              <a:cs typeface="B Nazanin" panose="00000400000000000000" pitchFamily="2" charset="-78"/>
            </a:endParaRPr>
          </a:p>
        </p:txBody>
      </p:sp>
    </p:spTree>
    <p:extLst>
      <p:ext uri="{BB962C8B-B14F-4D97-AF65-F5344CB8AC3E}">
        <p14:creationId xmlns:p14="http://schemas.microsoft.com/office/powerpoint/2010/main" val="670706610"/>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336274433"/>
              </p:ext>
            </p:extLst>
          </p:nvPr>
        </p:nvGraphicFramePr>
        <p:xfrm>
          <a:off x="304801" y="1066798"/>
          <a:ext cx="8457063" cy="5410202"/>
        </p:xfrm>
        <a:graphic>
          <a:graphicData uri="http://schemas.openxmlformats.org/drawingml/2006/table">
            <a:tbl>
              <a:tblPr>
                <a:tableStyleId>{073A0DAA-6AF3-43AB-8588-CEC1D06C72B9}</a:tableStyleId>
              </a:tblPr>
              <a:tblGrid>
                <a:gridCol w="1828799">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4037464">
                  <a:extLst>
                    <a:ext uri="{9D8B030D-6E8A-4147-A177-3AD203B41FA5}">
                      <a16:colId xmlns:a16="http://schemas.microsoft.com/office/drawing/2014/main" val="20002"/>
                    </a:ext>
                  </a:extLst>
                </a:gridCol>
              </a:tblGrid>
              <a:tr h="794028">
                <a:tc gridSpan="3">
                  <a:txBody>
                    <a:bodyPr/>
                    <a:lstStyle/>
                    <a:p>
                      <a:pPr marL="0" marR="0" algn="ctr">
                        <a:lnSpc>
                          <a:spcPct val="150000"/>
                        </a:lnSpc>
                        <a:spcBef>
                          <a:spcPts val="0"/>
                        </a:spcBef>
                        <a:spcAft>
                          <a:spcPts val="0"/>
                        </a:spcAft>
                      </a:pPr>
                      <a:r>
                        <a:rPr kumimoji="0" lang="en-US" sz="2800" b="1" kern="1200" dirty="0" smtClean="0">
                          <a:solidFill>
                            <a:schemeClr val="dk1"/>
                          </a:solidFill>
                          <a:latin typeface="Times New Roman" panose="02020603050405020304" pitchFamily="18" charset="0"/>
                          <a:ea typeface="+mn-ea"/>
                          <a:cs typeface="Times New Roman" panose="02020603050405020304" pitchFamily="18" charset="0"/>
                        </a:rPr>
                        <a:t>Technical specification</a:t>
                      </a:r>
                    </a:p>
                  </a:txBody>
                  <a:tcPr marL="10020" marR="1002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pPr marL="0" marR="0">
                        <a:lnSpc>
                          <a:spcPct val="100000"/>
                        </a:lnSpc>
                        <a:spcBef>
                          <a:spcPts val="0"/>
                        </a:spcBef>
                        <a:spcAft>
                          <a:spcPts val="0"/>
                        </a:spcAft>
                      </a:pPr>
                      <a:endParaRPr kumimoji="0" lang="en-US" sz="1400" kern="1200" dirty="0">
                        <a:solidFill>
                          <a:schemeClr val="dk1"/>
                        </a:solidFill>
                        <a:latin typeface="+mn-lt"/>
                        <a:ea typeface="+mn-ea"/>
                        <a:cs typeface="+mn-cs"/>
                      </a:endParaRPr>
                    </a:p>
                  </a:txBody>
                  <a:tcPr marL="10020" marR="10020" marT="0" marB="0" anchor="ctr"/>
                </a:tc>
                <a:tc hMerge="1">
                  <a:txBody>
                    <a:bodyPr/>
                    <a:lstStyle/>
                    <a:p>
                      <a:pPr marL="0" marR="0">
                        <a:lnSpc>
                          <a:spcPct val="100000"/>
                        </a:lnSpc>
                        <a:spcBef>
                          <a:spcPts val="0"/>
                        </a:spcBef>
                        <a:spcAft>
                          <a:spcPts val="0"/>
                        </a:spcAft>
                      </a:pPr>
                      <a:endParaRPr kumimoji="0" lang="en-US" sz="1400" kern="1200" dirty="0">
                        <a:solidFill>
                          <a:schemeClr val="dk1"/>
                        </a:solidFill>
                        <a:latin typeface="+mn-lt"/>
                        <a:ea typeface="+mn-ea"/>
                        <a:cs typeface="+mn-cs"/>
                      </a:endParaRPr>
                    </a:p>
                  </a:txBody>
                  <a:tcPr marL="10020" marR="10020" marT="0" marB="0" anchor="ctr"/>
                </a:tc>
                <a:extLst>
                  <a:ext uri="{0D108BD9-81ED-4DB2-BD59-A6C34878D82A}">
                    <a16:rowId xmlns:a16="http://schemas.microsoft.com/office/drawing/2014/main" val="10000"/>
                  </a:ext>
                </a:extLst>
              </a:tr>
              <a:tr h="1095760">
                <a:tc rowSpan="4">
                  <a:txBody>
                    <a:bodyPr/>
                    <a:lstStyle/>
                    <a:p>
                      <a:pPr marL="0" marR="53975" lvl="0" indent="0" algn="ctr" rtl="0">
                        <a:lnSpc>
                          <a:spcPct val="100000"/>
                        </a:lnSpc>
                        <a:spcBef>
                          <a:spcPts val="0"/>
                        </a:spcBef>
                        <a:spcAft>
                          <a:spcPts val="0"/>
                        </a:spcAft>
                        <a:buFont typeface="+mj-lt"/>
                        <a:buNone/>
                        <a:tabLst>
                          <a:tab pos="102235" algn="r"/>
                        </a:tabLst>
                      </a:pPr>
                      <a:r>
                        <a:rPr kumimoji="0" lang="en-US" sz="2000" kern="1200" dirty="0" smtClean="0">
                          <a:solidFill>
                            <a:schemeClr val="dk1"/>
                          </a:solidFill>
                          <a:effectLst/>
                          <a:latin typeface="Times New Roman" panose="02020603050405020304" pitchFamily="18" charset="0"/>
                          <a:ea typeface="+mn-ea"/>
                          <a:cs typeface="Times New Roman" panose="02020603050405020304" pitchFamily="18" charset="0"/>
                        </a:rPr>
                        <a:t>Power and Gas Supply</a:t>
                      </a:r>
                      <a:endParaRPr kumimoji="0" lang="en-US" sz="2000" kern="1200" dirty="0">
                        <a:solidFill>
                          <a:schemeClr val="dk1"/>
                        </a:solidFill>
                        <a:effectLst/>
                        <a:latin typeface="Times New Roman" panose="02020603050405020304" pitchFamily="18" charset="0"/>
                        <a:ea typeface="+mn-ea"/>
                        <a:cs typeface="Times New Roman" panose="02020603050405020304" pitchFamily="18" charset="0"/>
                      </a:endParaRPr>
                    </a:p>
                  </a:txBody>
                  <a:tcPr marL="10020" marR="1002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l" rtl="1">
                        <a:lnSpc>
                          <a:spcPct val="115000"/>
                        </a:lnSpc>
                        <a:spcBef>
                          <a:spcPts val="0"/>
                        </a:spcBef>
                        <a:spcAft>
                          <a:spcPts val="1000"/>
                        </a:spcAft>
                      </a:pPr>
                      <a:r>
                        <a:rPr lang="en-US" sz="2000" dirty="0">
                          <a:effectLst/>
                          <a:latin typeface="Times New Roman" panose="02020603050405020304" pitchFamily="18" charset="0"/>
                          <a:ea typeface="Calibri" panose="020F0502020204030204" pitchFamily="34" charset="0"/>
                          <a:cs typeface="B Nazanin" panose="00000400000000000000" pitchFamily="2" charset="-78"/>
                        </a:rPr>
                        <a:t>AC input </a:t>
                      </a:r>
                      <a:endParaRPr lang="en-US" sz="2000" dirty="0">
                        <a:effectLst/>
                        <a:latin typeface="Times New Roman" panose="02020603050405020304" pitchFamily="18" charset="0"/>
                        <a:ea typeface="Times New Roman" panose="02020603050405020304" pitchFamily="18" charset="0"/>
                        <a:cs typeface="Nazanin" panose="00000400000000000000" pitchFamily="2" charset="-78"/>
                      </a:endParaRPr>
                    </a:p>
                  </a:txBody>
                  <a:tcPr marL="36195" marR="3619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rtl="1">
                        <a:lnSpc>
                          <a:spcPct val="115000"/>
                        </a:lnSpc>
                        <a:spcBef>
                          <a:spcPts val="0"/>
                        </a:spcBef>
                        <a:spcAft>
                          <a:spcPts val="1000"/>
                        </a:spcAft>
                      </a:pPr>
                      <a:r>
                        <a:rPr lang="en-US" sz="2000" dirty="0">
                          <a:effectLst/>
                          <a:latin typeface="Times New Roman" panose="02020603050405020304" pitchFamily="18" charset="0"/>
                          <a:ea typeface="Calibri" panose="020F0502020204030204" pitchFamily="34" charset="0"/>
                          <a:cs typeface="B Nazanin" panose="00000400000000000000" pitchFamily="2" charset="-78"/>
                        </a:rPr>
                        <a:t>100 to 240 VAC (47 – 63 Hz)</a:t>
                      </a:r>
                      <a:endParaRPr lang="en-US" sz="2000" dirty="0">
                        <a:effectLst/>
                        <a:latin typeface="Times New Roman" panose="02020603050405020304" pitchFamily="18" charset="0"/>
                        <a:ea typeface="Times New Roman" panose="02020603050405020304" pitchFamily="18" charset="0"/>
                        <a:cs typeface="Nazanin" panose="00000400000000000000" pitchFamily="2" charset="-78"/>
                      </a:endParaRPr>
                    </a:p>
                  </a:txBody>
                  <a:tcPr marL="36195" marR="3619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786112">
                <a:tc vMerge="1">
                  <a:txBody>
                    <a:bodyPr/>
                    <a:lstStyle/>
                    <a:p>
                      <a:pPr marL="0" marR="53975" lvl="0" indent="0" algn="ctr" rtl="0">
                        <a:lnSpc>
                          <a:spcPct val="100000"/>
                        </a:lnSpc>
                        <a:spcBef>
                          <a:spcPts val="0"/>
                        </a:spcBef>
                        <a:spcAft>
                          <a:spcPts val="0"/>
                        </a:spcAft>
                        <a:buFont typeface="+mj-lt"/>
                        <a:buNone/>
                        <a:tabLst>
                          <a:tab pos="102235" algn="r"/>
                        </a:tabLst>
                      </a:pPr>
                      <a:endParaRPr lang="en-US" sz="800" dirty="0">
                        <a:latin typeface="Times New Roman" panose="02020603050405020304" pitchFamily="18" charset="0"/>
                        <a:ea typeface="Calibri"/>
                        <a:cs typeface="Times New Roman" panose="02020603050405020304" pitchFamily="18" charset="0"/>
                      </a:endParaRPr>
                    </a:p>
                  </a:txBody>
                  <a:tcPr marL="10020" marR="1002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l" rtl="1">
                        <a:lnSpc>
                          <a:spcPct val="115000"/>
                        </a:lnSpc>
                        <a:spcBef>
                          <a:spcPts val="0"/>
                        </a:spcBef>
                        <a:spcAft>
                          <a:spcPts val="1000"/>
                        </a:spcAft>
                      </a:pPr>
                      <a:r>
                        <a:rPr lang="en-US" sz="2000" dirty="0">
                          <a:effectLst/>
                          <a:latin typeface="Times New Roman" panose="02020603050405020304" pitchFamily="18" charset="0"/>
                          <a:ea typeface="Calibri" panose="020F0502020204030204" pitchFamily="34" charset="0"/>
                          <a:cs typeface="B Nazanin" panose="00000400000000000000" pitchFamily="2" charset="-78"/>
                        </a:rPr>
                        <a:t>Battery Backup  (with fully charged </a:t>
                      </a:r>
                      <a:r>
                        <a:rPr lang="en-US" sz="2000" dirty="0" smtClean="0">
                          <a:effectLst/>
                          <a:latin typeface="Times New Roman" panose="02020603050405020304" pitchFamily="18" charset="0"/>
                          <a:ea typeface="Calibri" panose="020F0502020204030204" pitchFamily="34" charset="0"/>
                          <a:cs typeface="B Nazanin" panose="00000400000000000000" pitchFamily="2" charset="-78"/>
                        </a:rPr>
                        <a:t>batteries) </a:t>
                      </a:r>
                      <a:endParaRPr lang="en-US" sz="2000" dirty="0">
                        <a:effectLst/>
                        <a:latin typeface="Times New Roman" panose="02020603050405020304" pitchFamily="18" charset="0"/>
                        <a:ea typeface="Times New Roman" panose="02020603050405020304" pitchFamily="18" charset="0"/>
                        <a:cs typeface="Nazanin" panose="00000400000000000000" pitchFamily="2" charset="-78"/>
                      </a:endParaRPr>
                    </a:p>
                  </a:txBody>
                  <a:tcPr marL="36195" marR="3619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rtl="1">
                        <a:lnSpc>
                          <a:spcPct val="115000"/>
                        </a:lnSpc>
                        <a:spcBef>
                          <a:spcPts val="0"/>
                        </a:spcBef>
                        <a:spcAft>
                          <a:spcPts val="1000"/>
                        </a:spcAft>
                      </a:pPr>
                      <a:r>
                        <a:rPr lang="en-US" sz="2000" b="0" dirty="0" smtClean="0">
                          <a:solidFill>
                            <a:schemeClr val="tx1"/>
                          </a:solidFill>
                          <a:effectLst/>
                          <a:latin typeface="Times New Roman" panose="02020603050405020304" pitchFamily="18" charset="0"/>
                          <a:ea typeface="Calibri" panose="020F0502020204030204" pitchFamily="34" charset="0"/>
                          <a:cs typeface="B Nazanin" panose="00000400000000000000" pitchFamily="2" charset="-78"/>
                        </a:rPr>
                        <a:t> </a:t>
                      </a:r>
                      <a:r>
                        <a:rPr kumimoji="0" lang="en-US" sz="2000" kern="1200" dirty="0" smtClean="0">
                          <a:solidFill>
                            <a:schemeClr val="dk1"/>
                          </a:solidFill>
                          <a:effectLst/>
                          <a:latin typeface="Times New Roman" panose="02020603050405020304" pitchFamily="18" charset="0"/>
                          <a:ea typeface="Calibri" panose="020F0502020204030204" pitchFamily="34" charset="0"/>
                          <a:cs typeface="B Nazanin" panose="00000400000000000000" pitchFamily="2" charset="-78"/>
                        </a:rPr>
                        <a:t>Up to 5 hours</a:t>
                      </a:r>
                    </a:p>
                  </a:txBody>
                  <a:tcPr marL="36195" marR="3619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367151">
                <a:tc vMerge="1">
                  <a:txBody>
                    <a:bodyPr/>
                    <a:lstStyle/>
                    <a:p>
                      <a:endParaRPr lang="en-US"/>
                    </a:p>
                  </a:txBody>
                  <a:tcPr/>
                </a:tc>
                <a:tc>
                  <a:txBody>
                    <a:bodyPr/>
                    <a:lstStyle/>
                    <a:p>
                      <a:pPr marL="0" marR="0" algn="l" rtl="1">
                        <a:lnSpc>
                          <a:spcPct val="115000"/>
                        </a:lnSpc>
                        <a:spcBef>
                          <a:spcPts val="0"/>
                        </a:spcBef>
                        <a:spcAft>
                          <a:spcPts val="1000"/>
                        </a:spcAft>
                      </a:pPr>
                      <a:r>
                        <a:rPr kumimoji="0" lang="en-US" sz="1800" kern="1200" dirty="0" smtClean="0">
                          <a:solidFill>
                            <a:schemeClr val="dk1"/>
                          </a:solidFill>
                          <a:effectLst/>
                          <a:latin typeface="+mn-lt"/>
                          <a:ea typeface="+mn-ea"/>
                          <a:cs typeface="+mn-cs"/>
                        </a:rPr>
                        <a:t>High pressure air inlet supply</a:t>
                      </a:r>
                      <a:endParaRPr lang="en-US" sz="2000" dirty="0">
                        <a:effectLst/>
                        <a:latin typeface="Times New Roman" panose="02020603050405020304" pitchFamily="18" charset="0"/>
                        <a:ea typeface="Times New Roman" panose="02020603050405020304" pitchFamily="18" charset="0"/>
                        <a:cs typeface="Nazanin" panose="00000400000000000000" pitchFamily="2" charset="-78"/>
                      </a:endParaRPr>
                    </a:p>
                  </a:txBody>
                  <a:tcPr marL="36195" marR="3619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kumimoji="0" lang="en-US" sz="2000" kern="1200" dirty="0" smtClean="0">
                          <a:solidFill>
                            <a:schemeClr val="dk1"/>
                          </a:solidFill>
                          <a:effectLst/>
                          <a:latin typeface="Times New Roman" panose="02020603050405020304" pitchFamily="18" charset="0"/>
                          <a:ea typeface="Calibri" panose="020F0502020204030204" pitchFamily="34" charset="0"/>
                          <a:cs typeface="B Nazanin" panose="00000400000000000000" pitchFamily="2" charset="-78"/>
                        </a:rPr>
                        <a:t>Clean oil-free and medical grade</a:t>
                      </a:r>
                    </a:p>
                    <a:p>
                      <a:r>
                        <a:rPr kumimoji="0" lang="en-US" sz="2000" kern="1200" dirty="0" smtClean="0">
                          <a:solidFill>
                            <a:schemeClr val="dk1"/>
                          </a:solidFill>
                          <a:effectLst/>
                          <a:latin typeface="Times New Roman" panose="02020603050405020304" pitchFamily="18" charset="0"/>
                          <a:ea typeface="Calibri" panose="020F0502020204030204" pitchFamily="34" charset="0"/>
                          <a:cs typeface="B Nazanin" panose="00000400000000000000" pitchFamily="2" charset="-78"/>
                        </a:rPr>
                        <a:t>2.4 – 6.0 bar, full performance</a:t>
                      </a:r>
                    </a:p>
                    <a:p>
                      <a:r>
                        <a:rPr kumimoji="0" lang="en-US" sz="2000" kern="1200" dirty="0" smtClean="0">
                          <a:solidFill>
                            <a:schemeClr val="dk1"/>
                          </a:solidFill>
                          <a:effectLst/>
                          <a:latin typeface="Times New Roman" panose="02020603050405020304" pitchFamily="18" charset="0"/>
                          <a:ea typeface="Calibri" panose="020F0502020204030204" pitchFamily="34" charset="0"/>
                          <a:cs typeface="B Nazanin" panose="00000400000000000000" pitchFamily="2" charset="-78"/>
                        </a:rPr>
                        <a:t>1.0 – 2.4 bar, degraded performance</a:t>
                      </a:r>
                    </a:p>
                    <a:p>
                      <a:r>
                        <a:rPr kumimoji="0" lang="en-US" sz="2000" kern="1200" dirty="0" smtClean="0">
                          <a:solidFill>
                            <a:schemeClr val="dk1"/>
                          </a:solidFill>
                          <a:effectLst/>
                          <a:latin typeface="Times New Roman" panose="02020603050405020304" pitchFamily="18" charset="0"/>
                          <a:ea typeface="Calibri" panose="020F0502020204030204" pitchFamily="34" charset="0"/>
                          <a:cs typeface="B Nazanin" panose="00000400000000000000" pitchFamily="2" charset="-78"/>
                        </a:rPr>
                        <a:t>0.0 – 0.8 bar, alarm situation</a:t>
                      </a:r>
                      <a:endParaRPr kumimoji="0" lang="en-US" sz="2000" kern="1200" dirty="0">
                        <a:solidFill>
                          <a:schemeClr val="dk1"/>
                        </a:solidFill>
                        <a:effectLst/>
                        <a:latin typeface="Times New Roman" panose="02020603050405020304" pitchFamily="18" charset="0"/>
                        <a:ea typeface="Calibri" panose="020F0502020204030204" pitchFamily="34" charset="0"/>
                        <a:cs typeface="B Nazanin" panose="00000400000000000000" pitchFamily="2" charset="-78"/>
                      </a:endParaRPr>
                    </a:p>
                  </a:txBody>
                  <a:tcPr marL="36195" marR="3619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44338878"/>
                  </a:ext>
                </a:extLst>
              </a:tr>
              <a:tr h="1367151">
                <a:tc vMerge="1">
                  <a:txBody>
                    <a:bodyPr/>
                    <a:lstStyle/>
                    <a:p>
                      <a:endParaRPr lang="en-US"/>
                    </a:p>
                  </a:txBody>
                  <a:tcPr/>
                </a:tc>
                <a:tc>
                  <a:txBody>
                    <a:bodyPr/>
                    <a:lstStyle/>
                    <a:p>
                      <a:pPr marL="0" marR="0" algn="l" rtl="1">
                        <a:lnSpc>
                          <a:spcPct val="115000"/>
                        </a:lnSpc>
                        <a:spcBef>
                          <a:spcPts val="0"/>
                        </a:spcBef>
                        <a:spcAft>
                          <a:spcPts val="1000"/>
                        </a:spcAft>
                      </a:pPr>
                      <a:r>
                        <a:rPr lang="en-US" sz="2000" dirty="0">
                          <a:effectLst/>
                          <a:latin typeface="Times New Roman" panose="02020603050405020304" pitchFamily="18" charset="0"/>
                          <a:ea typeface="Calibri" panose="020F0502020204030204" pitchFamily="34" charset="0"/>
                          <a:cs typeface="B Nazanin" panose="00000400000000000000" pitchFamily="2" charset="-78"/>
                        </a:rPr>
                        <a:t>High pressure oxygen inlet supply </a:t>
                      </a:r>
                      <a:endParaRPr lang="en-US" sz="2000" dirty="0">
                        <a:effectLst/>
                        <a:latin typeface="Times New Roman" panose="02020603050405020304" pitchFamily="18" charset="0"/>
                        <a:ea typeface="Times New Roman" panose="02020603050405020304" pitchFamily="18" charset="0"/>
                        <a:cs typeface="Nazanin" panose="00000400000000000000" pitchFamily="2" charset="-78"/>
                      </a:endParaRPr>
                    </a:p>
                  </a:txBody>
                  <a:tcPr marL="36195" marR="3619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kumimoji="0" lang="en-US" sz="2000" kern="1200" dirty="0" smtClean="0">
                          <a:solidFill>
                            <a:schemeClr val="dk1"/>
                          </a:solidFill>
                          <a:effectLst/>
                          <a:latin typeface="Times New Roman" panose="02020603050405020304" pitchFamily="18" charset="0"/>
                          <a:ea typeface="Calibri" panose="020F0502020204030204" pitchFamily="34" charset="0"/>
                          <a:cs typeface="B Nazanin" panose="00000400000000000000" pitchFamily="2" charset="-78"/>
                        </a:rPr>
                        <a:t>Clean dry and oil–free medical grade</a:t>
                      </a:r>
                    </a:p>
                    <a:p>
                      <a:r>
                        <a:rPr kumimoji="0" lang="en-US" sz="2000" kern="1200" dirty="0" smtClean="0">
                          <a:solidFill>
                            <a:schemeClr val="dk1"/>
                          </a:solidFill>
                          <a:effectLst/>
                          <a:latin typeface="Times New Roman" panose="02020603050405020304" pitchFamily="18" charset="0"/>
                          <a:ea typeface="Calibri" panose="020F0502020204030204" pitchFamily="34" charset="0"/>
                          <a:cs typeface="B Nazanin" panose="00000400000000000000" pitchFamily="2" charset="-78"/>
                        </a:rPr>
                        <a:t>2.4 – 6.0 bar, full performance</a:t>
                      </a:r>
                    </a:p>
                    <a:p>
                      <a:r>
                        <a:rPr kumimoji="0" lang="en-US" sz="2000" kern="1200" dirty="0" smtClean="0">
                          <a:solidFill>
                            <a:schemeClr val="dk1"/>
                          </a:solidFill>
                          <a:effectLst/>
                          <a:latin typeface="Times New Roman" panose="02020603050405020304" pitchFamily="18" charset="0"/>
                          <a:ea typeface="Calibri" panose="020F0502020204030204" pitchFamily="34" charset="0"/>
                          <a:cs typeface="B Nazanin" panose="00000400000000000000" pitchFamily="2" charset="-78"/>
                        </a:rPr>
                        <a:t>1.0 – 2.4 bar, degraded performance</a:t>
                      </a:r>
                    </a:p>
                    <a:p>
                      <a:r>
                        <a:rPr kumimoji="0" lang="en-US" sz="2000" kern="1200" dirty="0" smtClean="0">
                          <a:solidFill>
                            <a:schemeClr val="dk1"/>
                          </a:solidFill>
                          <a:effectLst/>
                          <a:latin typeface="Times New Roman" panose="02020603050405020304" pitchFamily="18" charset="0"/>
                          <a:ea typeface="Calibri" panose="020F0502020204030204" pitchFamily="34" charset="0"/>
                          <a:cs typeface="B Nazanin" panose="00000400000000000000" pitchFamily="2" charset="-78"/>
                        </a:rPr>
                        <a:t>0.0 – 0.8 bar, alarm situation</a:t>
                      </a:r>
                      <a:endParaRPr kumimoji="0" lang="en-US" sz="2000" kern="1200" dirty="0">
                        <a:solidFill>
                          <a:schemeClr val="dk1"/>
                        </a:solidFill>
                        <a:effectLst/>
                        <a:latin typeface="Times New Roman" panose="02020603050405020304" pitchFamily="18" charset="0"/>
                        <a:ea typeface="Calibri" panose="020F0502020204030204" pitchFamily="34" charset="0"/>
                        <a:cs typeface="B Nazanin" panose="00000400000000000000" pitchFamily="2" charset="-78"/>
                      </a:endParaRPr>
                    </a:p>
                  </a:txBody>
                  <a:tcPr marL="36195" marR="3619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35527667"/>
                  </a:ext>
                </a:extLst>
              </a:tr>
            </a:tbl>
          </a:graphicData>
        </a:graphic>
      </p:graphicFrame>
      <p:cxnSp>
        <p:nvCxnSpPr>
          <p:cNvPr id="5" name="Straight Connector 4"/>
          <p:cNvCxnSpPr/>
          <p:nvPr/>
        </p:nvCxnSpPr>
        <p:spPr>
          <a:xfrm>
            <a:off x="2361063" y="836612"/>
            <a:ext cx="6400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6226702" y="152400"/>
            <a:ext cx="2432076" cy="707886"/>
          </a:xfrm>
          <a:prstGeom prst="rect">
            <a:avLst/>
          </a:prstGeom>
        </p:spPr>
        <p:txBody>
          <a:bodyPr wrap="none">
            <a:spAutoFit/>
          </a:bodyPr>
          <a:lstStyle/>
          <a:p>
            <a:pPr algn="r" rtl="1"/>
            <a:r>
              <a:rPr lang="fa-IR" sz="4000" dirty="0" smtClean="0">
                <a:cs typeface="B Nazanin" panose="00000400000000000000" pitchFamily="2" charset="-78"/>
              </a:rPr>
              <a:t>مشخصات فنی</a:t>
            </a:r>
            <a:endParaRPr lang="en-US" sz="4000" dirty="0">
              <a:cs typeface="B Nazanin" panose="00000400000000000000" pitchFamily="2" charset="-78"/>
            </a:endParaRPr>
          </a:p>
        </p:txBody>
      </p:sp>
    </p:spTree>
    <p:extLst>
      <p:ext uri="{BB962C8B-B14F-4D97-AF65-F5344CB8AC3E}">
        <p14:creationId xmlns:p14="http://schemas.microsoft.com/office/powerpoint/2010/main" val="26975542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2361063" y="902732"/>
            <a:ext cx="6400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1"/>
          <p:cNvSpPr txBox="1">
            <a:spLocks/>
          </p:cNvSpPr>
          <p:nvPr/>
        </p:nvSpPr>
        <p:spPr>
          <a:xfrm>
            <a:off x="533400" y="914400"/>
            <a:ext cx="8229600" cy="2743200"/>
          </a:xfrm>
          <a:prstGeom prst="rect">
            <a:avLst/>
          </a:prstGeom>
        </p:spPr>
        <p:txBody>
          <a:bodyPr vert="horz">
            <a:normAutofit fontScale="92500" lnSpcReduction="1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gn="r" rtl="1">
              <a:lnSpc>
                <a:spcPct val="150000"/>
              </a:lnSpc>
              <a:buFont typeface="Wingdings" pitchFamily="2" charset="2"/>
              <a:buChar char="Ø"/>
            </a:pPr>
            <a:r>
              <a:rPr lang="fa-IR" sz="3600" b="1" dirty="0">
                <a:cs typeface="B Nazanin" panose="00000400000000000000" pitchFamily="2" charset="-78"/>
              </a:rPr>
              <a:t>کلید</a:t>
            </a:r>
            <a:r>
              <a:rPr lang="fa-IR" sz="3200" b="1" dirty="0">
                <a:cs typeface="B Nazanin" panose="00000400000000000000" pitchFamily="2" charset="-78"/>
              </a:rPr>
              <a:t> </a:t>
            </a:r>
            <a:r>
              <a:rPr lang="en-US" sz="2800" b="1" dirty="0" smtClean="0">
                <a:latin typeface="Times New Roman" panose="02020603050405020304" pitchFamily="18" charset="0"/>
                <a:cs typeface="Times New Roman" panose="02020603050405020304" pitchFamily="18" charset="0"/>
              </a:rPr>
              <a:t>Manual</a:t>
            </a:r>
            <a:endParaRPr lang="en-US" sz="3200" b="1" dirty="0">
              <a:latin typeface="Times New Roman" panose="02020603050405020304" pitchFamily="18" charset="0"/>
              <a:cs typeface="Times New Roman" panose="02020603050405020304" pitchFamily="18" charset="0"/>
            </a:endParaRPr>
          </a:p>
          <a:p>
            <a:pPr algn="r" rtl="1">
              <a:lnSpc>
                <a:spcPct val="150000"/>
              </a:lnSpc>
            </a:pPr>
            <a:r>
              <a:rPr lang="fa-IR" sz="2800" dirty="0" smtClean="0">
                <a:cs typeface="B Nazanin" panose="00000400000000000000" pitchFamily="2" charset="-78"/>
              </a:rPr>
              <a:t>اعمال يک تنفس با الگوي جاري</a:t>
            </a:r>
            <a:endParaRPr lang="en-US" sz="2800" dirty="0" smtClean="0">
              <a:cs typeface="B Nazanin" panose="00000400000000000000" pitchFamily="2" charset="-78"/>
            </a:endParaRPr>
          </a:p>
          <a:p>
            <a:pPr algn="r" rtl="1">
              <a:lnSpc>
                <a:spcPct val="150000"/>
              </a:lnSpc>
            </a:pPr>
            <a:r>
              <a:rPr lang="fa-IR" sz="2800" dirty="0" smtClean="0">
                <a:cs typeface="B Nazanin" panose="00000400000000000000" pitchFamily="2" charset="-78"/>
              </a:rPr>
              <a:t>نمایش پيغام </a:t>
            </a:r>
            <a:r>
              <a:rPr lang="en-US" sz="2400" dirty="0" smtClean="0">
                <a:latin typeface="Times New Roman" panose="02020603050405020304" pitchFamily="18" charset="0"/>
                <a:cs typeface="Times New Roman" panose="02020603050405020304" pitchFamily="18" charset="0"/>
              </a:rPr>
              <a:t>Manual</a:t>
            </a:r>
            <a:r>
              <a:rPr lang="fa-IR" sz="2800" dirty="0" smtClean="0">
                <a:cs typeface="B Nazanin" panose="00000400000000000000" pitchFamily="2" charset="-78"/>
              </a:rPr>
              <a:t>، روي صفحه </a:t>
            </a:r>
            <a:endParaRPr lang="en-US" sz="2800" dirty="0" smtClean="0">
              <a:cs typeface="B Nazanin" panose="00000400000000000000" pitchFamily="2" charset="-78"/>
            </a:endParaRPr>
          </a:p>
          <a:p>
            <a:pPr algn="r" rtl="1">
              <a:lnSpc>
                <a:spcPct val="150000"/>
              </a:lnSpc>
            </a:pPr>
            <a:r>
              <a:rPr lang="fa-IR" sz="2800" dirty="0" smtClean="0">
                <a:cs typeface="B Nazanin" panose="00000400000000000000" pitchFamily="2" charset="-78"/>
              </a:rPr>
              <a:t>با هر بار فشردن دکمه حداکثر يک تنفس </a:t>
            </a:r>
            <a:r>
              <a:rPr lang="en-US" sz="2400" dirty="0" smtClean="0">
                <a:latin typeface="Times New Roman" panose="02020603050405020304" pitchFamily="18" charset="0"/>
                <a:cs typeface="Times New Roman" panose="02020603050405020304" pitchFamily="18" charset="0"/>
              </a:rPr>
              <a:t>Manual</a:t>
            </a:r>
            <a:r>
              <a:rPr lang="en-US" sz="2800" dirty="0" smtClean="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
        <p:nvSpPr>
          <p:cNvPr id="9" name="Content Placeholder 1"/>
          <p:cNvSpPr>
            <a:spLocks noGrp="1"/>
          </p:cNvSpPr>
          <p:nvPr>
            <p:ph idx="1"/>
          </p:nvPr>
        </p:nvSpPr>
        <p:spPr>
          <a:xfrm>
            <a:off x="532263" y="3657600"/>
            <a:ext cx="8229600" cy="3200400"/>
          </a:xfrm>
        </p:spPr>
        <p:txBody>
          <a:bodyPr>
            <a:normAutofit fontScale="92500" lnSpcReduction="10000"/>
          </a:bodyPr>
          <a:lstStyle/>
          <a:p>
            <a:pPr algn="r" rtl="1">
              <a:lnSpc>
                <a:spcPct val="150000"/>
              </a:lnSpc>
              <a:buFont typeface="Wingdings" pitchFamily="2" charset="2"/>
              <a:buChar char="Ø"/>
            </a:pPr>
            <a:r>
              <a:rPr lang="fa-IR" sz="4200" b="1" dirty="0">
                <a:cs typeface="B Nazanin" panose="00000400000000000000" pitchFamily="2" charset="-78"/>
              </a:rPr>
              <a:t>کلید</a:t>
            </a:r>
            <a:r>
              <a:rPr lang="fa-IR" sz="3200" dirty="0" smtClean="0">
                <a:cs typeface="B Nazanin" panose="00000400000000000000" pitchFamily="2" charset="-78"/>
              </a:rPr>
              <a:t> </a:t>
            </a:r>
            <a:r>
              <a:rPr lang="en-US" sz="3300" b="1" dirty="0">
                <a:latin typeface="Times New Roman" panose="02020603050405020304" pitchFamily="18" charset="0"/>
                <a:cs typeface="Times New Roman" panose="02020603050405020304" pitchFamily="18" charset="0"/>
              </a:rPr>
              <a:t>Alarm</a:t>
            </a:r>
            <a:r>
              <a:rPr lang="en-US" sz="3200" b="1" dirty="0">
                <a:latin typeface="Times New Roman" panose="02020603050405020304" pitchFamily="18" charset="0"/>
                <a:cs typeface="Times New Roman" panose="02020603050405020304" pitchFamily="18" charset="0"/>
              </a:rPr>
              <a:t> </a:t>
            </a:r>
            <a:r>
              <a:rPr lang="en-US" sz="3300" b="1" dirty="0">
                <a:latin typeface="Times New Roman" panose="02020603050405020304" pitchFamily="18" charset="0"/>
                <a:cs typeface="Times New Roman" panose="02020603050405020304" pitchFamily="18" charset="0"/>
              </a:rPr>
              <a:t>Silence</a:t>
            </a:r>
            <a:endParaRPr lang="fa-IR" sz="3300" b="1" dirty="0" smtClean="0">
              <a:cs typeface="B Nazanin" panose="00000400000000000000" pitchFamily="2" charset="-78"/>
            </a:endParaRPr>
          </a:p>
          <a:p>
            <a:pPr algn="r" rtl="1">
              <a:lnSpc>
                <a:spcPct val="150000"/>
              </a:lnSpc>
            </a:pPr>
            <a:r>
              <a:rPr lang="fa-IR" sz="3300" dirty="0" smtClean="0">
                <a:cs typeface="B Nazanin" panose="00000400000000000000" pitchFamily="2" charset="-78"/>
              </a:rPr>
              <a:t>متوقف </a:t>
            </a:r>
            <a:r>
              <a:rPr lang="fa-IR" sz="3300" dirty="0">
                <a:cs typeface="B Nazanin" panose="00000400000000000000" pitchFamily="2" charset="-78"/>
              </a:rPr>
              <a:t>کردن آلارم هاي </a:t>
            </a:r>
            <a:r>
              <a:rPr lang="fa-IR" sz="3300" b="1" u="sng" dirty="0">
                <a:cs typeface="B Nazanin" panose="00000400000000000000" pitchFamily="2" charset="-78"/>
              </a:rPr>
              <a:t>شنيداري</a:t>
            </a:r>
            <a:r>
              <a:rPr lang="fa-IR" sz="3300" dirty="0">
                <a:cs typeface="B Nazanin" panose="00000400000000000000" pitchFamily="2" charset="-78"/>
              </a:rPr>
              <a:t> به مدت 120ثانيه </a:t>
            </a:r>
          </a:p>
          <a:p>
            <a:pPr algn="r" rtl="1">
              <a:lnSpc>
                <a:spcPct val="150000"/>
              </a:lnSpc>
            </a:pPr>
            <a:r>
              <a:rPr lang="fa-IR" sz="3300" dirty="0">
                <a:cs typeface="B Nazanin" panose="00000400000000000000" pitchFamily="2" charset="-78"/>
              </a:rPr>
              <a:t>فعال شدن آلارم های دیداری و شنیداری درصورت ایجاد آلارم جدید در حین </a:t>
            </a:r>
            <a:r>
              <a:rPr lang="en-US" sz="2800" dirty="0">
                <a:latin typeface="Times New Roman" panose="02020603050405020304" pitchFamily="18" charset="0"/>
                <a:cs typeface="Times New Roman" panose="02020603050405020304" pitchFamily="18" charset="0"/>
              </a:rPr>
              <a:t>Alarm</a:t>
            </a:r>
            <a:r>
              <a:rPr lang="en-US" sz="33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Silence</a:t>
            </a:r>
          </a:p>
        </p:txBody>
      </p:sp>
      <p:sp>
        <p:nvSpPr>
          <p:cNvPr id="10" name="Rectangle 9"/>
          <p:cNvSpPr/>
          <p:nvPr/>
        </p:nvSpPr>
        <p:spPr>
          <a:xfrm>
            <a:off x="5772193" y="228600"/>
            <a:ext cx="2786340" cy="707886"/>
          </a:xfrm>
          <a:prstGeom prst="rect">
            <a:avLst/>
          </a:prstGeom>
        </p:spPr>
        <p:txBody>
          <a:bodyPr wrap="none">
            <a:spAutoFit/>
          </a:bodyPr>
          <a:lstStyle/>
          <a:p>
            <a:pPr algn="r" rtl="1"/>
            <a:r>
              <a:rPr lang="fa-IR" sz="4000" dirty="0" smtClean="0">
                <a:cs typeface="B Nazanin" panose="00000400000000000000" pitchFamily="2" charset="-78"/>
              </a:rPr>
              <a:t>کلیدهای دستگاه</a:t>
            </a:r>
            <a:endParaRPr lang="fa-IR" sz="4000" dirty="0">
              <a:cs typeface="B Nazanin" panose="00000400000000000000" pitchFamily="2" charset="-78"/>
            </a:endParaRPr>
          </a:p>
        </p:txBody>
      </p:sp>
    </p:spTree>
    <p:extLst>
      <p:ext uri="{BB962C8B-B14F-4D97-AF65-F5344CB8AC3E}">
        <p14:creationId xmlns:p14="http://schemas.microsoft.com/office/powerpoint/2010/main" val="3747079625"/>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168422257"/>
              </p:ext>
            </p:extLst>
          </p:nvPr>
        </p:nvGraphicFramePr>
        <p:xfrm>
          <a:off x="304800" y="1295400"/>
          <a:ext cx="8457063" cy="4553125"/>
        </p:xfrm>
        <a:graphic>
          <a:graphicData uri="http://schemas.openxmlformats.org/drawingml/2006/table">
            <a:tbl>
              <a:tblPr>
                <a:tableStyleId>{073A0DAA-6AF3-43AB-8588-CEC1D06C72B9}</a:tableStyleId>
              </a:tblPr>
              <a:tblGrid>
                <a:gridCol w="1828799">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gridCol w="3123064">
                  <a:extLst>
                    <a:ext uri="{9D8B030D-6E8A-4147-A177-3AD203B41FA5}">
                      <a16:colId xmlns:a16="http://schemas.microsoft.com/office/drawing/2014/main" val="20002"/>
                    </a:ext>
                  </a:extLst>
                </a:gridCol>
              </a:tblGrid>
              <a:tr h="708100">
                <a:tc gridSpan="3">
                  <a:txBody>
                    <a:bodyPr/>
                    <a:lstStyle/>
                    <a:p>
                      <a:pPr marL="0" marR="0" algn="ctr">
                        <a:lnSpc>
                          <a:spcPct val="150000"/>
                        </a:lnSpc>
                        <a:spcBef>
                          <a:spcPts val="0"/>
                        </a:spcBef>
                        <a:spcAft>
                          <a:spcPts val="0"/>
                        </a:spcAft>
                      </a:pPr>
                      <a:r>
                        <a:rPr kumimoji="0" lang="en-US" sz="2800" b="1" kern="1200" dirty="0" smtClean="0">
                          <a:solidFill>
                            <a:schemeClr val="dk1"/>
                          </a:solidFill>
                          <a:latin typeface="Times New Roman" panose="02020603050405020304" pitchFamily="18" charset="0"/>
                          <a:ea typeface="+mn-ea"/>
                          <a:cs typeface="Times New Roman" panose="02020603050405020304" pitchFamily="18" charset="0"/>
                        </a:rPr>
                        <a:t>Technical specification</a:t>
                      </a:r>
                    </a:p>
                  </a:txBody>
                  <a:tcPr marL="10020" marR="1002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pPr marL="0" marR="0">
                        <a:lnSpc>
                          <a:spcPct val="100000"/>
                        </a:lnSpc>
                        <a:spcBef>
                          <a:spcPts val="0"/>
                        </a:spcBef>
                        <a:spcAft>
                          <a:spcPts val="0"/>
                        </a:spcAft>
                      </a:pPr>
                      <a:endParaRPr kumimoji="0" lang="en-US" sz="1400" kern="1200" dirty="0">
                        <a:solidFill>
                          <a:schemeClr val="dk1"/>
                        </a:solidFill>
                        <a:latin typeface="+mn-lt"/>
                        <a:ea typeface="+mn-ea"/>
                        <a:cs typeface="+mn-cs"/>
                      </a:endParaRPr>
                    </a:p>
                  </a:txBody>
                  <a:tcPr marL="10020" marR="10020" marT="0" marB="0" anchor="ctr"/>
                </a:tc>
                <a:tc hMerge="1">
                  <a:txBody>
                    <a:bodyPr/>
                    <a:lstStyle/>
                    <a:p>
                      <a:pPr marL="0" marR="0">
                        <a:lnSpc>
                          <a:spcPct val="100000"/>
                        </a:lnSpc>
                        <a:spcBef>
                          <a:spcPts val="0"/>
                        </a:spcBef>
                        <a:spcAft>
                          <a:spcPts val="0"/>
                        </a:spcAft>
                      </a:pPr>
                      <a:endParaRPr kumimoji="0" lang="en-US" sz="1400" kern="1200" dirty="0">
                        <a:solidFill>
                          <a:schemeClr val="dk1"/>
                        </a:solidFill>
                        <a:latin typeface="+mn-lt"/>
                        <a:ea typeface="+mn-ea"/>
                        <a:cs typeface="+mn-cs"/>
                      </a:endParaRPr>
                    </a:p>
                  </a:txBody>
                  <a:tcPr marL="10020" marR="10020" marT="0" marB="0" anchor="ctr"/>
                </a:tc>
                <a:extLst>
                  <a:ext uri="{0D108BD9-81ED-4DB2-BD59-A6C34878D82A}">
                    <a16:rowId xmlns:a16="http://schemas.microsoft.com/office/drawing/2014/main" val="10000"/>
                  </a:ext>
                </a:extLst>
              </a:tr>
              <a:tr h="488589">
                <a:tc rowSpan="2">
                  <a:txBody>
                    <a:bodyPr/>
                    <a:lstStyle/>
                    <a:p>
                      <a:pPr marL="0" marR="0" algn="ctr" rtl="1">
                        <a:lnSpc>
                          <a:spcPct val="115000"/>
                        </a:lnSpc>
                        <a:spcBef>
                          <a:spcPts val="0"/>
                        </a:spcBef>
                        <a:spcAft>
                          <a:spcPts val="1000"/>
                        </a:spcAft>
                      </a:pPr>
                      <a:r>
                        <a:rPr kumimoji="0" lang="en-US" sz="2000" kern="1200" dirty="0">
                          <a:solidFill>
                            <a:schemeClr val="dk1"/>
                          </a:solidFill>
                          <a:effectLst/>
                          <a:latin typeface="Times New Roman" panose="02020603050405020304" pitchFamily="18" charset="0"/>
                          <a:ea typeface="+mn-ea"/>
                          <a:cs typeface="Times New Roman" panose="02020603050405020304" pitchFamily="18" charset="0"/>
                        </a:rPr>
                        <a:t>Battery</a:t>
                      </a:r>
                      <a:r>
                        <a:rPr lang="en-US" sz="2000" dirty="0">
                          <a:solidFill>
                            <a:schemeClr val="tx1"/>
                          </a:solidFill>
                          <a:effectLst/>
                          <a:latin typeface="Times New Roman" panose="02020603050405020304" pitchFamily="18" charset="0"/>
                          <a:ea typeface="Calibri" panose="020F0502020204030204" pitchFamily="34" charset="0"/>
                          <a:cs typeface="B Nazanin" panose="00000400000000000000" pitchFamily="2" charset="-78"/>
                        </a:rPr>
                        <a:t> </a:t>
                      </a:r>
                      <a:r>
                        <a:rPr kumimoji="0" lang="en-US" sz="2000" kern="1200" dirty="0">
                          <a:solidFill>
                            <a:schemeClr val="dk1"/>
                          </a:solidFill>
                          <a:effectLst/>
                          <a:latin typeface="Times New Roman" panose="02020603050405020304" pitchFamily="18" charset="0"/>
                          <a:ea typeface="+mn-ea"/>
                          <a:cs typeface="Times New Roman" panose="02020603050405020304" pitchFamily="18" charset="0"/>
                        </a:rPr>
                        <a:t>specification</a:t>
                      </a:r>
                    </a:p>
                  </a:txBody>
                  <a:tcPr marL="36195" marR="3619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l" rtl="0">
                        <a:lnSpc>
                          <a:spcPct val="115000"/>
                        </a:lnSpc>
                        <a:spcBef>
                          <a:spcPts val="0"/>
                        </a:spcBef>
                        <a:spcAft>
                          <a:spcPts val="1000"/>
                        </a:spcAft>
                      </a:pPr>
                      <a:r>
                        <a:rPr lang="en-US" sz="2000" dirty="0">
                          <a:effectLst/>
                          <a:latin typeface="Times New Roman" panose="02020603050405020304" pitchFamily="18" charset="0"/>
                          <a:ea typeface="Calibri" panose="020F0502020204030204" pitchFamily="34" charset="0"/>
                          <a:cs typeface="B Nazanin" panose="00000400000000000000" pitchFamily="2" charset="-78"/>
                        </a:rPr>
                        <a:t>Type</a:t>
                      </a:r>
                      <a:endParaRPr lang="en-US" sz="2000" dirty="0">
                        <a:effectLst/>
                        <a:latin typeface="Times New Roman" panose="02020603050405020304" pitchFamily="18" charset="0"/>
                        <a:ea typeface="Times New Roman" panose="02020603050405020304" pitchFamily="18" charset="0"/>
                        <a:cs typeface="Nazanin" panose="00000400000000000000" pitchFamily="2" charset="-78"/>
                      </a:endParaRPr>
                    </a:p>
                  </a:txBody>
                  <a:tcPr marL="36195" marR="3619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algn="ctr" rtl="1">
                        <a:lnSpc>
                          <a:spcPct val="115000"/>
                        </a:lnSpc>
                        <a:spcBef>
                          <a:spcPts val="0"/>
                        </a:spcBef>
                        <a:spcAft>
                          <a:spcPts val="1000"/>
                        </a:spcAft>
                      </a:pPr>
                      <a:r>
                        <a:rPr lang="en-US" sz="2000" dirty="0" smtClean="0">
                          <a:effectLst/>
                          <a:latin typeface="Times New Roman" panose="02020603050405020304" pitchFamily="18" charset="0"/>
                          <a:ea typeface="Calibri" panose="020F0502020204030204" pitchFamily="34" charset="0"/>
                          <a:cs typeface="B Nazanin" panose="00000400000000000000" pitchFamily="2" charset="-78"/>
                        </a:rPr>
                        <a:t>Li- </a:t>
                      </a:r>
                      <a:r>
                        <a:rPr lang="en-US" sz="2000" dirty="0">
                          <a:effectLst/>
                          <a:latin typeface="Times New Roman" panose="02020603050405020304" pitchFamily="18" charset="0"/>
                          <a:ea typeface="Calibri" panose="020F0502020204030204" pitchFamily="34" charset="0"/>
                          <a:cs typeface="B Nazanin" panose="00000400000000000000" pitchFamily="2" charset="-78"/>
                        </a:rPr>
                        <a:t>Ion</a:t>
                      </a:r>
                      <a:endParaRPr lang="en-US" sz="2000" dirty="0">
                        <a:effectLst/>
                        <a:latin typeface="Times New Roman" panose="02020603050405020304" pitchFamily="18" charset="0"/>
                        <a:ea typeface="Times New Roman" panose="02020603050405020304" pitchFamily="18" charset="0"/>
                        <a:cs typeface="Nazanin" panose="00000400000000000000" pitchFamily="2" charset="-78"/>
                      </a:endParaRPr>
                    </a:p>
                  </a:txBody>
                  <a:tcPr marL="36195" marR="3619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88589">
                <a:tc vMerge="1">
                  <a:txBody>
                    <a:bodyPr/>
                    <a:lstStyle/>
                    <a:p>
                      <a:pPr marL="0" marR="0" algn="ctr" rtl="1">
                        <a:lnSpc>
                          <a:spcPct val="115000"/>
                        </a:lnSpc>
                        <a:spcBef>
                          <a:spcPts val="0"/>
                        </a:spcBef>
                        <a:spcAft>
                          <a:spcPts val="1000"/>
                        </a:spcAft>
                      </a:pPr>
                      <a:endParaRPr lang="en-US" sz="1100" dirty="0">
                        <a:effectLst/>
                        <a:latin typeface="Times New Roman" panose="02020603050405020304" pitchFamily="18" charset="0"/>
                        <a:ea typeface="Times New Roman" panose="02020603050405020304" pitchFamily="18" charset="0"/>
                        <a:cs typeface="Nazanin" panose="00000400000000000000" pitchFamily="2" charset="-78"/>
                      </a:endParaRPr>
                    </a:p>
                  </a:txBody>
                  <a:tcPr marL="36195" marR="3619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l" rtl="0">
                        <a:lnSpc>
                          <a:spcPct val="115000"/>
                        </a:lnSpc>
                        <a:spcBef>
                          <a:spcPts val="0"/>
                        </a:spcBef>
                        <a:spcAft>
                          <a:spcPts val="1000"/>
                        </a:spcAft>
                      </a:pPr>
                      <a:r>
                        <a:rPr lang="en-US" sz="2000" dirty="0">
                          <a:effectLst/>
                          <a:latin typeface="Times New Roman" panose="02020603050405020304" pitchFamily="18" charset="0"/>
                          <a:ea typeface="Calibri" panose="020F0502020204030204" pitchFamily="34" charset="0"/>
                          <a:cs typeface="B Nazanin" panose="00000400000000000000" pitchFamily="2" charset="-78"/>
                        </a:rPr>
                        <a:t>Voltage , Energy</a:t>
                      </a:r>
                      <a:endParaRPr lang="en-US" sz="2000" dirty="0">
                        <a:effectLst/>
                        <a:latin typeface="Times New Roman" panose="02020603050405020304" pitchFamily="18" charset="0"/>
                        <a:ea typeface="Times New Roman" panose="02020603050405020304" pitchFamily="18" charset="0"/>
                        <a:cs typeface="Nazanin" panose="00000400000000000000" pitchFamily="2" charset="-78"/>
                      </a:endParaRPr>
                    </a:p>
                  </a:txBody>
                  <a:tcPr marL="36195" marR="3619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ctr" rtl="1">
                        <a:lnSpc>
                          <a:spcPct val="115000"/>
                        </a:lnSpc>
                        <a:spcBef>
                          <a:spcPts val="0"/>
                        </a:spcBef>
                        <a:spcAft>
                          <a:spcPts val="1000"/>
                        </a:spcAft>
                      </a:pPr>
                      <a:r>
                        <a:rPr lang="en-US" sz="2000" dirty="0" smtClean="0">
                          <a:effectLst/>
                          <a:latin typeface="Times New Roman" panose="02020603050405020304" pitchFamily="18" charset="0"/>
                          <a:ea typeface="Calibri" panose="020F0502020204030204" pitchFamily="34" charset="0"/>
                          <a:cs typeface="B Nazanin" panose="00000400000000000000" pitchFamily="2" charset="-78"/>
                        </a:rPr>
                        <a:t>11.1 </a:t>
                      </a:r>
                      <a:r>
                        <a:rPr lang="en-US" sz="2000" dirty="0">
                          <a:effectLst/>
                          <a:latin typeface="Times New Roman" panose="02020603050405020304" pitchFamily="18" charset="0"/>
                          <a:ea typeface="Calibri" panose="020F0502020204030204" pitchFamily="34" charset="0"/>
                          <a:cs typeface="B Nazanin" panose="00000400000000000000" pitchFamily="2" charset="-78"/>
                        </a:rPr>
                        <a:t>V, Totally&gt; </a:t>
                      </a:r>
                      <a:r>
                        <a:rPr lang="en-US" sz="2000" dirty="0" smtClean="0">
                          <a:effectLst/>
                          <a:latin typeface="Times New Roman" panose="02020603050405020304" pitchFamily="18" charset="0"/>
                          <a:ea typeface="Calibri" panose="020F0502020204030204" pitchFamily="34" charset="0"/>
                          <a:cs typeface="B Nazanin" panose="00000400000000000000" pitchFamily="2" charset="-78"/>
                        </a:rPr>
                        <a:t>48 </a:t>
                      </a:r>
                      <a:r>
                        <a:rPr lang="en-US" sz="2000" dirty="0" err="1">
                          <a:effectLst/>
                          <a:latin typeface="Times New Roman" panose="02020603050405020304" pitchFamily="18" charset="0"/>
                          <a:ea typeface="Calibri" panose="020F0502020204030204" pitchFamily="34" charset="0"/>
                          <a:cs typeface="B Nazanin" panose="00000400000000000000" pitchFamily="2" charset="-78"/>
                        </a:rPr>
                        <a:t>Wh</a:t>
                      </a:r>
                      <a:endParaRPr lang="en-US" sz="2000" dirty="0">
                        <a:effectLst/>
                        <a:latin typeface="Times New Roman" panose="02020603050405020304" pitchFamily="18" charset="0"/>
                        <a:ea typeface="Times New Roman" panose="02020603050405020304" pitchFamily="18" charset="0"/>
                        <a:cs typeface="Nazanin" panose="00000400000000000000" pitchFamily="2" charset="-78"/>
                      </a:endParaRPr>
                    </a:p>
                  </a:txBody>
                  <a:tcPr marL="36195" marR="3619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88589">
                <a:tc rowSpan="2">
                  <a:txBody>
                    <a:bodyPr/>
                    <a:lstStyle/>
                    <a:p>
                      <a:pPr marL="0" marR="0" algn="ctr" rtl="1">
                        <a:lnSpc>
                          <a:spcPct val="115000"/>
                        </a:lnSpc>
                        <a:spcBef>
                          <a:spcPts val="0"/>
                        </a:spcBef>
                        <a:spcAft>
                          <a:spcPts val="1000"/>
                        </a:spcAft>
                      </a:pPr>
                      <a:r>
                        <a:rPr kumimoji="0" lang="en-US" sz="2000" kern="1200" dirty="0" smtClean="0">
                          <a:solidFill>
                            <a:schemeClr val="dk1"/>
                          </a:solidFill>
                          <a:effectLst/>
                          <a:latin typeface="Times New Roman" panose="02020603050405020304" pitchFamily="18" charset="0"/>
                          <a:ea typeface="+mn-ea"/>
                          <a:cs typeface="Times New Roman" panose="02020603050405020304" pitchFamily="18" charset="0"/>
                        </a:rPr>
                        <a:t>Physical Data</a:t>
                      </a:r>
                    </a:p>
                  </a:txBody>
                  <a:tcPr marL="36195" marR="3619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l" rtl="0">
                        <a:lnSpc>
                          <a:spcPct val="115000"/>
                        </a:lnSpc>
                        <a:spcBef>
                          <a:spcPts val="0"/>
                        </a:spcBef>
                        <a:spcAft>
                          <a:spcPts val="1000"/>
                        </a:spcAft>
                      </a:pPr>
                      <a:r>
                        <a:rPr lang="en-US" sz="2000" dirty="0">
                          <a:effectLst/>
                          <a:latin typeface="Times New Roman" panose="02020603050405020304" pitchFamily="18" charset="0"/>
                          <a:ea typeface="Calibri" panose="020F0502020204030204" pitchFamily="34" charset="0"/>
                          <a:cs typeface="B Nazanin" panose="00000400000000000000" pitchFamily="2" charset="-78"/>
                        </a:rPr>
                        <a:t>Width </a:t>
                      </a:r>
                      <a:r>
                        <a:rPr lang="en-US" sz="2000" dirty="0">
                          <a:effectLst/>
                          <a:latin typeface="Arial" panose="020B0604020202020204" pitchFamily="34" charset="0"/>
                          <a:ea typeface="Calibri" panose="020F0502020204030204" pitchFamily="34" charset="0"/>
                          <a:cs typeface="B Nazanin" panose="00000400000000000000" pitchFamily="2" charset="-78"/>
                        </a:rPr>
                        <a:t>x</a:t>
                      </a:r>
                      <a:r>
                        <a:rPr lang="en-US" sz="2000" dirty="0">
                          <a:effectLst/>
                          <a:latin typeface="Times New Roman" panose="02020603050405020304" pitchFamily="18" charset="0"/>
                          <a:ea typeface="Calibri" panose="020F0502020204030204" pitchFamily="34" charset="0"/>
                          <a:cs typeface="B Nazanin" panose="00000400000000000000" pitchFamily="2" charset="-78"/>
                        </a:rPr>
                        <a:t> depth </a:t>
                      </a:r>
                      <a:r>
                        <a:rPr lang="en-US" sz="2000" dirty="0">
                          <a:effectLst/>
                          <a:latin typeface="Arial" panose="020B0604020202020204" pitchFamily="34" charset="0"/>
                          <a:ea typeface="Calibri" panose="020F0502020204030204" pitchFamily="34" charset="0"/>
                          <a:cs typeface="B Nazanin" panose="00000400000000000000" pitchFamily="2" charset="-78"/>
                        </a:rPr>
                        <a:t>x</a:t>
                      </a:r>
                      <a:r>
                        <a:rPr lang="en-US" sz="2000" dirty="0">
                          <a:effectLst/>
                          <a:latin typeface="Times New Roman" panose="02020603050405020304" pitchFamily="18" charset="0"/>
                          <a:ea typeface="Calibri" panose="020F0502020204030204" pitchFamily="34" charset="0"/>
                          <a:cs typeface="B Nazanin" panose="00000400000000000000" pitchFamily="2" charset="-78"/>
                        </a:rPr>
                        <a:t> height (Main case) </a:t>
                      </a:r>
                      <a:endParaRPr lang="en-US" sz="2000" dirty="0">
                        <a:effectLst/>
                        <a:latin typeface="Times New Roman" panose="02020603050405020304" pitchFamily="18" charset="0"/>
                        <a:ea typeface="Times New Roman" panose="02020603050405020304" pitchFamily="18" charset="0"/>
                        <a:cs typeface="Nazanin" panose="00000400000000000000" pitchFamily="2" charset="-78"/>
                      </a:endParaRPr>
                    </a:p>
                  </a:txBody>
                  <a:tcPr marL="36195" marR="3619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algn="ctr" rtl="1">
                        <a:lnSpc>
                          <a:spcPct val="115000"/>
                        </a:lnSpc>
                        <a:spcBef>
                          <a:spcPts val="0"/>
                        </a:spcBef>
                        <a:spcAft>
                          <a:spcPts val="1000"/>
                        </a:spcAft>
                      </a:pPr>
                      <a:r>
                        <a:rPr lang="en-US" sz="2000" dirty="0">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45 </a:t>
                      </a:r>
                      <a:r>
                        <a:rPr lang="en-US" sz="2000" dirty="0">
                          <a:solidFill>
                            <a:srgbClr val="000000"/>
                          </a:solidFill>
                          <a:effectLst/>
                          <a:latin typeface="Arial" panose="020B0604020202020204" pitchFamily="34" charset="0"/>
                          <a:ea typeface="Calibri" panose="020F0502020204030204" pitchFamily="34" charset="0"/>
                          <a:cs typeface="B Nazanin" panose="00000400000000000000" pitchFamily="2" charset="-78"/>
                        </a:rPr>
                        <a:t>x</a:t>
                      </a:r>
                      <a:r>
                        <a:rPr lang="en-US" sz="2000" dirty="0">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 35 </a:t>
                      </a:r>
                      <a:r>
                        <a:rPr lang="en-US" sz="2000" dirty="0">
                          <a:solidFill>
                            <a:srgbClr val="000000"/>
                          </a:solidFill>
                          <a:effectLst/>
                          <a:latin typeface="Arial" panose="020B0604020202020204" pitchFamily="34" charset="0"/>
                          <a:ea typeface="Calibri" panose="020F0502020204030204" pitchFamily="34" charset="0"/>
                          <a:cs typeface="B Nazanin" panose="00000400000000000000" pitchFamily="2" charset="-78"/>
                        </a:rPr>
                        <a:t>x</a:t>
                      </a:r>
                      <a:r>
                        <a:rPr lang="en-US" sz="2000" dirty="0">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 29 cm</a:t>
                      </a:r>
                      <a:endParaRPr lang="en-US" sz="2000" dirty="0">
                        <a:effectLst/>
                        <a:latin typeface="Times New Roman" panose="02020603050405020304" pitchFamily="18" charset="0"/>
                        <a:ea typeface="Times New Roman" panose="02020603050405020304" pitchFamily="18" charset="0"/>
                        <a:cs typeface="Nazanin" panose="00000400000000000000" pitchFamily="2" charset="-78"/>
                      </a:endParaRPr>
                    </a:p>
                  </a:txBody>
                  <a:tcPr marL="36195" marR="3619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488589">
                <a:tc vMerge="1">
                  <a:txBody>
                    <a:bodyPr/>
                    <a:lstStyle/>
                    <a:p>
                      <a:pPr marL="0" marR="0" algn="ctr" rtl="1">
                        <a:lnSpc>
                          <a:spcPct val="115000"/>
                        </a:lnSpc>
                        <a:spcBef>
                          <a:spcPts val="0"/>
                        </a:spcBef>
                        <a:spcAft>
                          <a:spcPts val="1000"/>
                        </a:spcAft>
                      </a:pPr>
                      <a:endParaRPr kumimoji="0" lang="en-US" sz="1100" kern="1200" dirty="0">
                        <a:solidFill>
                          <a:schemeClr val="dk1"/>
                        </a:solidFill>
                        <a:effectLst/>
                        <a:latin typeface="Times New Roman" panose="02020603050405020304" pitchFamily="18" charset="0"/>
                        <a:ea typeface="+mn-ea"/>
                        <a:cs typeface="Times New Roman" panose="02020603050405020304" pitchFamily="18" charset="0"/>
                      </a:endParaRPr>
                    </a:p>
                  </a:txBody>
                  <a:tcPr marL="36195" marR="3619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l" rtl="0">
                        <a:lnSpc>
                          <a:spcPct val="115000"/>
                        </a:lnSpc>
                        <a:spcBef>
                          <a:spcPts val="0"/>
                        </a:spcBef>
                        <a:spcAft>
                          <a:spcPts val="1000"/>
                        </a:spcAft>
                      </a:pPr>
                      <a:r>
                        <a:rPr lang="en-US" sz="2000" dirty="0">
                          <a:effectLst/>
                          <a:latin typeface="Times New Roman" panose="02020603050405020304" pitchFamily="18" charset="0"/>
                          <a:ea typeface="Calibri" panose="020F0502020204030204" pitchFamily="34" charset="0"/>
                          <a:cs typeface="B Nazanin" panose="00000400000000000000" pitchFamily="2" charset="-78"/>
                        </a:rPr>
                        <a:t>Weight</a:t>
                      </a:r>
                      <a:endParaRPr lang="en-US" sz="2000" dirty="0">
                        <a:effectLst/>
                        <a:latin typeface="Times New Roman" panose="02020603050405020304" pitchFamily="18" charset="0"/>
                        <a:ea typeface="Times New Roman" panose="02020603050405020304" pitchFamily="18" charset="0"/>
                        <a:cs typeface="Nazanin" panose="00000400000000000000" pitchFamily="2" charset="-78"/>
                      </a:endParaRPr>
                    </a:p>
                  </a:txBody>
                  <a:tcPr marL="36195" marR="3619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rtl="1">
                        <a:lnSpc>
                          <a:spcPct val="115000"/>
                        </a:lnSpc>
                        <a:spcBef>
                          <a:spcPts val="0"/>
                        </a:spcBef>
                        <a:spcAft>
                          <a:spcPts val="1000"/>
                        </a:spcAft>
                      </a:pPr>
                      <a:r>
                        <a:rPr lang="en-US" sz="2000" dirty="0" smtClean="0">
                          <a:effectLst/>
                          <a:latin typeface="Arial" panose="020B0604020202020204" pitchFamily="34" charset="0"/>
                          <a:ea typeface="Calibri" panose="020F0502020204030204" pitchFamily="34" charset="0"/>
                          <a:cs typeface="B Nazanin" panose="00000400000000000000" pitchFamily="2" charset="-78"/>
                        </a:rPr>
                        <a:t>≈</a:t>
                      </a:r>
                      <a:r>
                        <a:rPr lang="en-US" sz="2000" baseline="0" dirty="0" smtClean="0">
                          <a:effectLst/>
                          <a:latin typeface="Times New Roman" panose="02020603050405020304" pitchFamily="18" charset="0"/>
                          <a:ea typeface="Calibri" panose="020F0502020204030204" pitchFamily="34" charset="0"/>
                          <a:cs typeface="B Nazanin" panose="00000400000000000000" pitchFamily="2" charset="-78"/>
                        </a:rPr>
                        <a:t> 10.2</a:t>
                      </a:r>
                      <a:r>
                        <a:rPr lang="en-US" sz="2000" dirty="0" smtClean="0">
                          <a:effectLst/>
                          <a:latin typeface="Times New Roman" panose="02020603050405020304" pitchFamily="18" charset="0"/>
                          <a:ea typeface="Calibri" panose="020F0502020204030204" pitchFamily="34" charset="0"/>
                          <a:cs typeface="B Nazanin" panose="00000400000000000000" pitchFamily="2" charset="-78"/>
                        </a:rPr>
                        <a:t> </a:t>
                      </a:r>
                      <a:r>
                        <a:rPr lang="en-US" sz="2000" dirty="0">
                          <a:effectLst/>
                          <a:latin typeface="Times New Roman" panose="02020603050405020304" pitchFamily="18" charset="0"/>
                          <a:ea typeface="Calibri" panose="020F0502020204030204" pitchFamily="34" charset="0"/>
                          <a:cs typeface="B Nazanin" panose="00000400000000000000" pitchFamily="2" charset="-78"/>
                        </a:rPr>
                        <a:t>Kg</a:t>
                      </a:r>
                      <a:endParaRPr lang="en-US" sz="2000" dirty="0">
                        <a:effectLst/>
                        <a:latin typeface="Times New Roman" panose="02020603050405020304" pitchFamily="18" charset="0"/>
                        <a:ea typeface="Times New Roman" panose="02020603050405020304" pitchFamily="18" charset="0"/>
                        <a:cs typeface="Nazanin" panose="00000400000000000000" pitchFamily="2" charset="-78"/>
                      </a:endParaRPr>
                    </a:p>
                  </a:txBody>
                  <a:tcPr marL="36195" marR="3619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488589">
                <a:tc>
                  <a:txBody>
                    <a:bodyPr/>
                    <a:lstStyle/>
                    <a:p>
                      <a:pPr marL="0" marR="0" indent="0" algn="ctr" defTabSz="914400" rtl="1" eaLnBrk="1" fontAlgn="auto" latinLnBrk="0" hangingPunct="1">
                        <a:lnSpc>
                          <a:spcPct val="115000"/>
                        </a:lnSpc>
                        <a:spcBef>
                          <a:spcPts val="0"/>
                        </a:spcBef>
                        <a:spcAft>
                          <a:spcPts val="1000"/>
                        </a:spcAft>
                        <a:buClrTx/>
                        <a:buSzTx/>
                        <a:buFontTx/>
                        <a:buNone/>
                        <a:tabLst/>
                        <a:defRPr/>
                      </a:pPr>
                      <a:r>
                        <a:rPr kumimoji="0" lang="en-US" sz="2000" kern="1200" dirty="0" smtClean="0">
                          <a:solidFill>
                            <a:schemeClr val="dk1"/>
                          </a:solidFill>
                          <a:effectLst/>
                          <a:latin typeface="Times New Roman" panose="02020603050405020304" pitchFamily="18" charset="0"/>
                          <a:ea typeface="+mn-ea"/>
                          <a:cs typeface="Times New Roman" panose="02020603050405020304" pitchFamily="18" charset="0"/>
                        </a:rPr>
                        <a:t>Display</a:t>
                      </a:r>
                    </a:p>
                  </a:txBody>
                  <a:tcPr marL="36195" marR="3619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l" rtl="0">
                        <a:lnSpc>
                          <a:spcPct val="115000"/>
                        </a:lnSpc>
                        <a:spcBef>
                          <a:spcPts val="0"/>
                        </a:spcBef>
                        <a:spcAft>
                          <a:spcPts val="1000"/>
                        </a:spcAft>
                      </a:pPr>
                      <a:r>
                        <a:rPr lang="en-US" sz="2000" dirty="0">
                          <a:effectLst/>
                          <a:latin typeface="Times New Roman" panose="02020603050405020304" pitchFamily="18" charset="0"/>
                          <a:ea typeface="Calibri" panose="020F0502020204030204" pitchFamily="34" charset="0"/>
                          <a:cs typeface="B Nazanin" panose="00000400000000000000" pitchFamily="2" charset="-78"/>
                        </a:rPr>
                        <a:t>TFT Size</a:t>
                      </a:r>
                      <a:endParaRPr lang="en-US" sz="2000" dirty="0">
                        <a:effectLst/>
                        <a:latin typeface="Times New Roman" panose="02020603050405020304" pitchFamily="18" charset="0"/>
                        <a:ea typeface="Times New Roman" panose="02020603050405020304" pitchFamily="18" charset="0"/>
                        <a:cs typeface="Nazanin" panose="00000400000000000000" pitchFamily="2" charset="-78"/>
                      </a:endParaRPr>
                    </a:p>
                  </a:txBody>
                  <a:tcPr marL="36195" marR="3619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rtl="1">
                        <a:lnSpc>
                          <a:spcPct val="115000"/>
                        </a:lnSpc>
                        <a:spcBef>
                          <a:spcPts val="0"/>
                        </a:spcBef>
                        <a:spcAft>
                          <a:spcPts val="1000"/>
                        </a:spcAft>
                      </a:pPr>
                      <a:r>
                        <a:rPr lang="en-US" sz="2000" dirty="0">
                          <a:effectLst/>
                          <a:latin typeface="Times New Roman" panose="02020603050405020304" pitchFamily="18" charset="0"/>
                          <a:ea typeface="Calibri" panose="020F0502020204030204" pitchFamily="34" charset="0"/>
                          <a:cs typeface="B Nazanin" panose="00000400000000000000" pitchFamily="2" charset="-78"/>
                        </a:rPr>
                        <a:t>12.1” wide, with Touch screen</a:t>
                      </a:r>
                      <a:endParaRPr lang="en-US" sz="2000" dirty="0">
                        <a:effectLst/>
                        <a:latin typeface="Times New Roman" panose="02020603050405020304" pitchFamily="18" charset="0"/>
                        <a:ea typeface="Times New Roman" panose="02020603050405020304" pitchFamily="18" charset="0"/>
                        <a:cs typeface="Nazanin" panose="00000400000000000000" pitchFamily="2" charset="-78"/>
                      </a:endParaRPr>
                    </a:p>
                  </a:txBody>
                  <a:tcPr marL="36195" marR="3619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9061920"/>
                  </a:ext>
                </a:extLst>
              </a:tr>
              <a:tr h="488589">
                <a:tc rowSpan="2">
                  <a:txBody>
                    <a:bodyPr/>
                    <a:lstStyle/>
                    <a:p>
                      <a:pPr marL="0" marR="0" indent="0" algn="ctr" defTabSz="914400" rtl="1" eaLnBrk="1" fontAlgn="auto" latinLnBrk="0" hangingPunct="1">
                        <a:lnSpc>
                          <a:spcPct val="115000"/>
                        </a:lnSpc>
                        <a:spcBef>
                          <a:spcPts val="0"/>
                        </a:spcBef>
                        <a:spcAft>
                          <a:spcPts val="1000"/>
                        </a:spcAft>
                        <a:buClrTx/>
                        <a:buSzTx/>
                        <a:buFontTx/>
                        <a:buNone/>
                        <a:tabLst/>
                        <a:defRPr/>
                      </a:pPr>
                      <a:r>
                        <a:rPr kumimoji="0" lang="en-US" sz="2000" kern="1200" dirty="0" smtClean="0">
                          <a:solidFill>
                            <a:schemeClr val="dk1"/>
                          </a:solidFill>
                          <a:effectLst/>
                          <a:latin typeface="Times New Roman" panose="02020603050405020304" pitchFamily="18" charset="0"/>
                          <a:ea typeface="+mn-ea"/>
                          <a:cs typeface="Times New Roman" panose="02020603050405020304" pitchFamily="18" charset="0"/>
                        </a:rPr>
                        <a:t>Pressure Safety</a:t>
                      </a:r>
                    </a:p>
                  </a:txBody>
                  <a:tcPr marL="36195" marR="3619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l" rtl="0">
                        <a:lnSpc>
                          <a:spcPct val="115000"/>
                        </a:lnSpc>
                        <a:spcBef>
                          <a:spcPts val="0"/>
                        </a:spcBef>
                        <a:spcAft>
                          <a:spcPts val="1000"/>
                        </a:spcAft>
                      </a:pPr>
                      <a:r>
                        <a:rPr lang="en-US" sz="2000" dirty="0">
                          <a:effectLst/>
                          <a:latin typeface="Times New Roman" panose="02020603050405020304" pitchFamily="18" charset="0"/>
                          <a:ea typeface="Calibri" panose="020F0502020204030204" pitchFamily="34" charset="0"/>
                          <a:cs typeface="B Nazanin" panose="00000400000000000000" pitchFamily="2" charset="-78"/>
                        </a:rPr>
                        <a:t>Maximum limited pressure </a:t>
                      </a:r>
                      <a:endParaRPr lang="en-US" sz="2000" dirty="0">
                        <a:effectLst/>
                        <a:latin typeface="Times New Roman" panose="02020603050405020304" pitchFamily="18" charset="0"/>
                        <a:ea typeface="Times New Roman" panose="02020603050405020304" pitchFamily="18" charset="0"/>
                        <a:cs typeface="Nazanin" panose="00000400000000000000" pitchFamily="2" charset="-78"/>
                      </a:endParaRPr>
                    </a:p>
                  </a:txBody>
                  <a:tcPr marL="36195" marR="3619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gn="ctr" rtl="1">
                        <a:lnSpc>
                          <a:spcPct val="115000"/>
                        </a:lnSpc>
                        <a:spcBef>
                          <a:spcPts val="0"/>
                        </a:spcBef>
                        <a:spcAft>
                          <a:spcPts val="1000"/>
                        </a:spcAft>
                      </a:pPr>
                      <a:r>
                        <a:rPr lang="en-US" sz="2000" dirty="0">
                          <a:effectLst/>
                          <a:latin typeface="Times New Roman" panose="02020603050405020304" pitchFamily="18" charset="0"/>
                          <a:ea typeface="Calibri" panose="020F0502020204030204" pitchFamily="34" charset="0"/>
                          <a:cs typeface="B Nazanin" panose="00000400000000000000" pitchFamily="2" charset="-78"/>
                        </a:rPr>
                        <a:t>110 cmH2O </a:t>
                      </a:r>
                      <a:endParaRPr lang="en-US" sz="2000" dirty="0">
                        <a:effectLst/>
                        <a:latin typeface="Times New Roman" panose="02020603050405020304" pitchFamily="18" charset="0"/>
                        <a:ea typeface="Times New Roman" panose="02020603050405020304" pitchFamily="18" charset="0"/>
                        <a:cs typeface="Nazanin" panose="00000400000000000000" pitchFamily="2" charset="-78"/>
                      </a:endParaRPr>
                    </a:p>
                  </a:txBody>
                  <a:tcPr marL="36195" marR="3619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83085512"/>
                  </a:ext>
                </a:extLst>
              </a:tr>
              <a:tr h="488589">
                <a:tc vMerge="1">
                  <a:txBody>
                    <a:bodyPr/>
                    <a:lstStyle/>
                    <a:p>
                      <a:pPr marL="0" marR="0" algn="ctr" rtl="1">
                        <a:lnSpc>
                          <a:spcPct val="115000"/>
                        </a:lnSpc>
                        <a:spcBef>
                          <a:spcPts val="0"/>
                        </a:spcBef>
                        <a:spcAft>
                          <a:spcPts val="1000"/>
                        </a:spcAft>
                      </a:pPr>
                      <a:endParaRPr kumimoji="0" lang="en-US" sz="2000" kern="1200" dirty="0" smtClean="0">
                        <a:solidFill>
                          <a:schemeClr val="dk1"/>
                        </a:solidFill>
                        <a:effectLst/>
                        <a:latin typeface="Times New Roman" panose="02020603050405020304" pitchFamily="18" charset="0"/>
                        <a:ea typeface="+mn-ea"/>
                        <a:cs typeface="Times New Roman" panose="02020603050405020304" pitchFamily="18" charset="0"/>
                      </a:endParaRPr>
                    </a:p>
                  </a:txBody>
                  <a:tcPr marL="36195" marR="3619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l" rtl="0">
                        <a:lnSpc>
                          <a:spcPct val="115000"/>
                        </a:lnSpc>
                        <a:spcBef>
                          <a:spcPts val="0"/>
                        </a:spcBef>
                        <a:spcAft>
                          <a:spcPts val="1000"/>
                        </a:spcAft>
                      </a:pPr>
                      <a:r>
                        <a:rPr lang="en-US" sz="2000" dirty="0">
                          <a:effectLst/>
                          <a:latin typeface="Times New Roman" panose="02020603050405020304" pitchFamily="18" charset="0"/>
                          <a:ea typeface="Calibri" panose="020F0502020204030204" pitchFamily="34" charset="0"/>
                          <a:cs typeface="B Nazanin" panose="00000400000000000000" pitchFamily="2" charset="-78"/>
                        </a:rPr>
                        <a:t>Maximum operating pressure </a:t>
                      </a:r>
                      <a:endParaRPr lang="en-US" sz="2000" dirty="0">
                        <a:effectLst/>
                        <a:latin typeface="Times New Roman" panose="02020603050405020304" pitchFamily="18" charset="0"/>
                        <a:ea typeface="Times New Roman" panose="02020603050405020304" pitchFamily="18" charset="0"/>
                        <a:cs typeface="Nazanin" panose="00000400000000000000" pitchFamily="2" charset="-78"/>
                      </a:endParaRPr>
                    </a:p>
                  </a:txBody>
                  <a:tcPr marL="36195" marR="3619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ctr" rtl="1">
                        <a:lnSpc>
                          <a:spcPct val="115000"/>
                        </a:lnSpc>
                        <a:spcBef>
                          <a:spcPts val="0"/>
                        </a:spcBef>
                        <a:spcAft>
                          <a:spcPts val="1000"/>
                        </a:spcAft>
                      </a:pPr>
                      <a:r>
                        <a:rPr lang="en-US" sz="2000" dirty="0">
                          <a:effectLst/>
                          <a:latin typeface="Times New Roman" panose="02020603050405020304" pitchFamily="18" charset="0"/>
                          <a:ea typeface="Calibri" panose="020F0502020204030204" pitchFamily="34" charset="0"/>
                          <a:cs typeface="B Nazanin" panose="00000400000000000000" pitchFamily="2" charset="-78"/>
                        </a:rPr>
                        <a:t>80 cmH2O </a:t>
                      </a:r>
                      <a:endParaRPr lang="en-US" sz="2000" dirty="0">
                        <a:effectLst/>
                        <a:latin typeface="Times New Roman" panose="02020603050405020304" pitchFamily="18" charset="0"/>
                        <a:ea typeface="Times New Roman" panose="02020603050405020304" pitchFamily="18" charset="0"/>
                        <a:cs typeface="Nazanin" panose="00000400000000000000" pitchFamily="2" charset="-78"/>
                      </a:endParaRPr>
                    </a:p>
                  </a:txBody>
                  <a:tcPr marL="36195" marR="3619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4382669"/>
                  </a:ext>
                </a:extLst>
              </a:tr>
            </a:tbl>
          </a:graphicData>
        </a:graphic>
      </p:graphicFrame>
      <p:cxnSp>
        <p:nvCxnSpPr>
          <p:cNvPr id="5" name="Straight Connector 4"/>
          <p:cNvCxnSpPr/>
          <p:nvPr/>
        </p:nvCxnSpPr>
        <p:spPr>
          <a:xfrm>
            <a:off x="2361063" y="836612"/>
            <a:ext cx="6400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6226702" y="152400"/>
            <a:ext cx="2432076" cy="707886"/>
          </a:xfrm>
          <a:prstGeom prst="rect">
            <a:avLst/>
          </a:prstGeom>
        </p:spPr>
        <p:txBody>
          <a:bodyPr wrap="none">
            <a:spAutoFit/>
          </a:bodyPr>
          <a:lstStyle/>
          <a:p>
            <a:pPr algn="r" rtl="1"/>
            <a:r>
              <a:rPr lang="fa-IR" sz="4000" dirty="0" smtClean="0">
                <a:cs typeface="B Nazanin" panose="00000400000000000000" pitchFamily="2" charset="-78"/>
              </a:rPr>
              <a:t>مشخصات فنی</a:t>
            </a:r>
            <a:endParaRPr lang="en-US" sz="4000" dirty="0">
              <a:cs typeface="B Nazanin" panose="00000400000000000000" pitchFamily="2" charset="-78"/>
            </a:endParaRPr>
          </a:p>
        </p:txBody>
      </p:sp>
    </p:spTree>
    <p:extLst>
      <p:ext uri="{BB962C8B-B14F-4D97-AF65-F5344CB8AC3E}">
        <p14:creationId xmlns:p14="http://schemas.microsoft.com/office/powerpoint/2010/main" val="3385992064"/>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916243507"/>
              </p:ext>
            </p:extLst>
          </p:nvPr>
        </p:nvGraphicFramePr>
        <p:xfrm>
          <a:off x="304800" y="1143000"/>
          <a:ext cx="8457063" cy="5292930"/>
        </p:xfrm>
        <a:graphic>
          <a:graphicData uri="http://schemas.openxmlformats.org/drawingml/2006/table">
            <a:tbl>
              <a:tblPr>
                <a:tableStyleId>{073A0DAA-6AF3-43AB-8588-CEC1D06C72B9}</a:tableStyleId>
              </a:tblPr>
              <a:tblGrid>
                <a:gridCol w="16764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4037463">
                  <a:extLst>
                    <a:ext uri="{9D8B030D-6E8A-4147-A177-3AD203B41FA5}">
                      <a16:colId xmlns:a16="http://schemas.microsoft.com/office/drawing/2014/main" val="20002"/>
                    </a:ext>
                  </a:extLst>
                </a:gridCol>
              </a:tblGrid>
              <a:tr h="823243">
                <a:tc gridSpan="3">
                  <a:txBody>
                    <a:bodyPr/>
                    <a:lstStyle/>
                    <a:p>
                      <a:pPr marL="0" marR="0" algn="ctr">
                        <a:lnSpc>
                          <a:spcPct val="150000"/>
                        </a:lnSpc>
                        <a:spcBef>
                          <a:spcPts val="0"/>
                        </a:spcBef>
                        <a:spcAft>
                          <a:spcPts val="0"/>
                        </a:spcAft>
                      </a:pPr>
                      <a:r>
                        <a:rPr kumimoji="0" lang="en-US" sz="2800" b="1" kern="1200" dirty="0" smtClean="0">
                          <a:solidFill>
                            <a:schemeClr val="dk1"/>
                          </a:solidFill>
                          <a:latin typeface="Times New Roman" panose="02020603050405020304" pitchFamily="18" charset="0"/>
                          <a:ea typeface="+mn-ea"/>
                          <a:cs typeface="Times New Roman" panose="02020603050405020304" pitchFamily="18" charset="0"/>
                        </a:rPr>
                        <a:t>Technical specification</a:t>
                      </a:r>
                    </a:p>
                  </a:txBody>
                  <a:tcPr marL="10020" marR="1002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pPr marL="0" marR="0">
                        <a:lnSpc>
                          <a:spcPct val="100000"/>
                        </a:lnSpc>
                        <a:spcBef>
                          <a:spcPts val="0"/>
                        </a:spcBef>
                        <a:spcAft>
                          <a:spcPts val="0"/>
                        </a:spcAft>
                      </a:pPr>
                      <a:endParaRPr kumimoji="0" lang="en-US" sz="1400" kern="1200" dirty="0">
                        <a:solidFill>
                          <a:schemeClr val="dk1"/>
                        </a:solidFill>
                        <a:latin typeface="+mn-lt"/>
                        <a:ea typeface="+mn-ea"/>
                        <a:cs typeface="+mn-cs"/>
                      </a:endParaRPr>
                    </a:p>
                  </a:txBody>
                  <a:tcPr marL="10020" marR="10020" marT="0" marB="0" anchor="ctr"/>
                </a:tc>
                <a:tc hMerge="1">
                  <a:txBody>
                    <a:bodyPr/>
                    <a:lstStyle/>
                    <a:p>
                      <a:pPr marL="0" marR="0">
                        <a:lnSpc>
                          <a:spcPct val="100000"/>
                        </a:lnSpc>
                        <a:spcBef>
                          <a:spcPts val="0"/>
                        </a:spcBef>
                        <a:spcAft>
                          <a:spcPts val="0"/>
                        </a:spcAft>
                      </a:pPr>
                      <a:endParaRPr kumimoji="0" lang="en-US" sz="1400" kern="1200" dirty="0">
                        <a:solidFill>
                          <a:schemeClr val="dk1"/>
                        </a:solidFill>
                        <a:latin typeface="+mn-lt"/>
                        <a:ea typeface="+mn-ea"/>
                        <a:cs typeface="+mn-cs"/>
                      </a:endParaRPr>
                    </a:p>
                  </a:txBody>
                  <a:tcPr marL="10020" marR="10020" marT="0" marB="0" anchor="ctr"/>
                </a:tc>
                <a:extLst>
                  <a:ext uri="{0D108BD9-81ED-4DB2-BD59-A6C34878D82A}">
                    <a16:rowId xmlns:a16="http://schemas.microsoft.com/office/drawing/2014/main" val="10000"/>
                  </a:ext>
                </a:extLst>
              </a:tr>
              <a:tr h="1764093">
                <a:tc rowSpan="5">
                  <a:txBody>
                    <a:bodyPr/>
                    <a:lstStyle/>
                    <a:p>
                      <a:pPr marL="0" marR="0" algn="ctr" rtl="1">
                        <a:lnSpc>
                          <a:spcPct val="115000"/>
                        </a:lnSpc>
                        <a:spcBef>
                          <a:spcPts val="0"/>
                        </a:spcBef>
                        <a:spcAft>
                          <a:spcPts val="1000"/>
                        </a:spcAft>
                      </a:pPr>
                      <a:r>
                        <a:rPr kumimoji="0" lang="en-US" sz="2000" kern="1200" dirty="0" smtClean="0">
                          <a:solidFill>
                            <a:schemeClr val="dk1"/>
                          </a:solidFill>
                          <a:effectLst/>
                          <a:latin typeface="Times New Roman" panose="02020603050405020304" pitchFamily="18" charset="0"/>
                          <a:ea typeface="+mn-ea"/>
                          <a:cs typeface="Times New Roman" panose="02020603050405020304" pitchFamily="18" charset="0"/>
                        </a:rPr>
                        <a:t>Environmental Data</a:t>
                      </a:r>
                    </a:p>
                  </a:txBody>
                  <a:tcPr marL="36195" marR="3619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l" rtl="0">
                        <a:lnSpc>
                          <a:spcPct val="115000"/>
                        </a:lnSpc>
                        <a:spcBef>
                          <a:spcPts val="0"/>
                        </a:spcBef>
                        <a:spcAft>
                          <a:spcPts val="1000"/>
                        </a:spcAft>
                      </a:pPr>
                      <a:r>
                        <a:rPr lang="en-US" sz="2000" dirty="0">
                          <a:effectLst/>
                          <a:latin typeface="Times New Roman" panose="02020603050405020304" pitchFamily="18" charset="0"/>
                          <a:ea typeface="Calibri" panose="020F0502020204030204" pitchFamily="34" charset="0"/>
                          <a:cs typeface="B Nazanin" panose="00000400000000000000" pitchFamily="2" charset="-78"/>
                        </a:rPr>
                        <a:t>Operating temperature</a:t>
                      </a:r>
                      <a:endParaRPr lang="en-US" sz="2000" dirty="0">
                        <a:effectLst/>
                        <a:latin typeface="Times New Roman" panose="02020603050405020304" pitchFamily="18" charset="0"/>
                        <a:ea typeface="Times New Roman" panose="02020603050405020304" pitchFamily="18" charset="0"/>
                        <a:cs typeface="Nazanin" panose="00000400000000000000" pitchFamily="2" charset="-78"/>
                      </a:endParaRPr>
                    </a:p>
                  </a:txBody>
                  <a:tcPr marL="36195" marR="3619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0" lang="en-US" sz="2000" kern="1200" dirty="0" smtClean="0">
                          <a:solidFill>
                            <a:schemeClr val="dk1"/>
                          </a:solidFill>
                          <a:effectLst/>
                          <a:latin typeface="Times New Roman" panose="02020603050405020304" pitchFamily="18" charset="0"/>
                          <a:ea typeface="Calibri" panose="020F0502020204030204" pitchFamily="34" charset="0"/>
                          <a:cs typeface="B Nazanin" panose="00000400000000000000" pitchFamily="2" charset="-78"/>
                        </a:rPr>
                        <a:t>Battery operation: 5 – 40 °C </a:t>
                      </a:r>
                    </a:p>
                    <a:p>
                      <a:pPr algn="ctr"/>
                      <a:r>
                        <a:rPr kumimoji="0" lang="en-US" sz="2000" kern="1200" dirty="0" smtClean="0">
                          <a:solidFill>
                            <a:schemeClr val="dk1"/>
                          </a:solidFill>
                          <a:effectLst/>
                          <a:latin typeface="Times New Roman" panose="02020603050405020304" pitchFamily="18" charset="0"/>
                          <a:ea typeface="Calibri" panose="020F0502020204030204" pitchFamily="34" charset="0"/>
                          <a:cs typeface="B Nazanin" panose="00000400000000000000" pitchFamily="2" charset="-78"/>
                        </a:rPr>
                        <a:t>Mains operation, battery full charged: 5 – 35 °C</a:t>
                      </a:r>
                    </a:p>
                    <a:p>
                      <a:pPr algn="ctr"/>
                      <a:r>
                        <a:rPr kumimoji="0" lang="en-US" sz="2000" kern="1200" dirty="0" smtClean="0">
                          <a:solidFill>
                            <a:schemeClr val="dk1"/>
                          </a:solidFill>
                          <a:effectLst/>
                          <a:latin typeface="Times New Roman" panose="02020603050405020304" pitchFamily="18" charset="0"/>
                          <a:ea typeface="Calibri" panose="020F0502020204030204" pitchFamily="34" charset="0"/>
                          <a:cs typeface="B Nazanin" panose="00000400000000000000" pitchFamily="2" charset="-78"/>
                        </a:rPr>
                        <a:t>Mains operation, battery charging: 5 – 30 °C</a:t>
                      </a:r>
                      <a:endParaRPr kumimoji="0" lang="en-US" sz="2000" kern="1200" dirty="0">
                        <a:solidFill>
                          <a:schemeClr val="dk1"/>
                        </a:solidFill>
                        <a:effectLst/>
                        <a:latin typeface="Times New Roman" panose="02020603050405020304" pitchFamily="18" charset="0"/>
                        <a:ea typeface="Calibri" panose="020F0502020204030204" pitchFamily="34" charset="0"/>
                        <a:cs typeface="B Nazanin" panose="00000400000000000000" pitchFamily="2" charset="-78"/>
                      </a:endParaRPr>
                    </a:p>
                  </a:txBody>
                  <a:tcPr marL="36195" marR="3619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592788">
                <a:tc vMerge="1">
                  <a:txBody>
                    <a:bodyPr/>
                    <a:lstStyle/>
                    <a:p>
                      <a:pPr marL="0" marR="0" algn="ctr" rtl="1">
                        <a:lnSpc>
                          <a:spcPct val="115000"/>
                        </a:lnSpc>
                        <a:spcBef>
                          <a:spcPts val="0"/>
                        </a:spcBef>
                        <a:spcAft>
                          <a:spcPts val="1000"/>
                        </a:spcAft>
                      </a:pPr>
                      <a:endParaRPr kumimoji="0" lang="en-US" sz="1100" kern="1200" dirty="0">
                        <a:solidFill>
                          <a:schemeClr val="dk1"/>
                        </a:solidFill>
                        <a:effectLst/>
                        <a:latin typeface="Times New Roman" panose="02020603050405020304" pitchFamily="18" charset="0"/>
                        <a:ea typeface="+mn-ea"/>
                        <a:cs typeface="Times New Roman" panose="02020603050405020304" pitchFamily="18" charset="0"/>
                      </a:endParaRPr>
                    </a:p>
                  </a:txBody>
                  <a:tcPr marL="36195" marR="3619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l" rtl="0">
                        <a:lnSpc>
                          <a:spcPct val="115000"/>
                        </a:lnSpc>
                        <a:spcBef>
                          <a:spcPts val="0"/>
                        </a:spcBef>
                        <a:spcAft>
                          <a:spcPts val="1000"/>
                        </a:spcAft>
                      </a:pPr>
                      <a:r>
                        <a:rPr lang="en-US" sz="2000" dirty="0">
                          <a:effectLst/>
                          <a:latin typeface="Times New Roman" panose="02020603050405020304" pitchFamily="18" charset="0"/>
                          <a:ea typeface="Calibri" panose="020F0502020204030204" pitchFamily="34" charset="0"/>
                          <a:cs typeface="B Nazanin" panose="00000400000000000000" pitchFamily="2" charset="-78"/>
                        </a:rPr>
                        <a:t>Storage temperature </a:t>
                      </a:r>
                      <a:endParaRPr lang="en-US" sz="2000" dirty="0">
                        <a:effectLst/>
                        <a:latin typeface="Times New Roman" panose="02020603050405020304" pitchFamily="18" charset="0"/>
                        <a:ea typeface="Times New Roman" panose="02020603050405020304" pitchFamily="18" charset="0"/>
                        <a:cs typeface="Nazanin" panose="00000400000000000000" pitchFamily="2" charset="-78"/>
                      </a:endParaRPr>
                    </a:p>
                  </a:txBody>
                  <a:tcPr marL="36195" marR="3619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algn="ctr" rtl="1">
                        <a:lnSpc>
                          <a:spcPct val="115000"/>
                        </a:lnSpc>
                        <a:spcBef>
                          <a:spcPts val="0"/>
                        </a:spcBef>
                        <a:spcAft>
                          <a:spcPts val="1000"/>
                        </a:spcAft>
                      </a:pPr>
                      <a:r>
                        <a:rPr lang="en-US" sz="2000" dirty="0">
                          <a:effectLst/>
                          <a:latin typeface="Times New Roman" panose="02020603050405020304" pitchFamily="18" charset="0"/>
                          <a:ea typeface="Calibri" panose="020F0502020204030204" pitchFamily="34" charset="0"/>
                          <a:cs typeface="B Nazanin" panose="00000400000000000000" pitchFamily="2" charset="-78"/>
                        </a:rPr>
                        <a:t>(-10) – 60 °C  </a:t>
                      </a:r>
                      <a:endParaRPr lang="en-US" sz="2000" dirty="0">
                        <a:effectLst/>
                        <a:latin typeface="Times New Roman" panose="02020603050405020304" pitchFamily="18" charset="0"/>
                        <a:ea typeface="Times New Roman" panose="02020603050405020304" pitchFamily="18" charset="0"/>
                        <a:cs typeface="Nazanin" panose="00000400000000000000" pitchFamily="2" charset="-78"/>
                      </a:endParaRPr>
                    </a:p>
                  </a:txBody>
                  <a:tcPr marL="36195" marR="3619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592788">
                <a:tc vMerge="1">
                  <a:txBody>
                    <a:bodyPr/>
                    <a:lstStyle/>
                    <a:p>
                      <a:pPr marL="0" marR="0" algn="ctr" rtl="1">
                        <a:lnSpc>
                          <a:spcPct val="115000"/>
                        </a:lnSpc>
                        <a:spcBef>
                          <a:spcPts val="0"/>
                        </a:spcBef>
                        <a:spcAft>
                          <a:spcPts val="1000"/>
                        </a:spcAft>
                      </a:pPr>
                      <a:endParaRPr kumimoji="0" lang="en-US" sz="1100" kern="1200" dirty="0">
                        <a:solidFill>
                          <a:schemeClr val="dk1"/>
                        </a:solidFill>
                        <a:effectLst/>
                        <a:latin typeface="Times New Roman" panose="02020603050405020304" pitchFamily="18" charset="0"/>
                        <a:ea typeface="+mn-ea"/>
                        <a:cs typeface="Times New Roman" panose="02020603050405020304" pitchFamily="18" charset="0"/>
                      </a:endParaRPr>
                    </a:p>
                  </a:txBody>
                  <a:tcPr marL="36195" marR="3619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l" rtl="0">
                        <a:lnSpc>
                          <a:spcPct val="115000"/>
                        </a:lnSpc>
                        <a:spcBef>
                          <a:spcPts val="0"/>
                        </a:spcBef>
                        <a:spcAft>
                          <a:spcPts val="1000"/>
                        </a:spcAft>
                      </a:pPr>
                      <a:r>
                        <a:rPr lang="en-US" sz="2000" dirty="0">
                          <a:effectLst/>
                          <a:latin typeface="Times New Roman" panose="02020603050405020304" pitchFamily="18" charset="0"/>
                          <a:ea typeface="Calibri" panose="020F0502020204030204" pitchFamily="34" charset="0"/>
                          <a:cs typeface="B Nazanin" panose="00000400000000000000" pitchFamily="2" charset="-78"/>
                        </a:rPr>
                        <a:t>Operating Humidity </a:t>
                      </a:r>
                      <a:endParaRPr lang="en-US" sz="2000" dirty="0">
                        <a:effectLst/>
                        <a:latin typeface="Times New Roman" panose="02020603050405020304" pitchFamily="18" charset="0"/>
                        <a:ea typeface="Times New Roman" panose="02020603050405020304" pitchFamily="18" charset="0"/>
                        <a:cs typeface="Nazanin" panose="00000400000000000000" pitchFamily="2" charset="-78"/>
                      </a:endParaRPr>
                    </a:p>
                  </a:txBody>
                  <a:tcPr marL="36195" marR="3619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algn="ctr" rtl="1">
                        <a:lnSpc>
                          <a:spcPct val="115000"/>
                        </a:lnSpc>
                        <a:spcBef>
                          <a:spcPts val="0"/>
                        </a:spcBef>
                        <a:spcAft>
                          <a:spcPts val="1000"/>
                        </a:spcAft>
                      </a:pPr>
                      <a:r>
                        <a:rPr lang="en-US" sz="2000" dirty="0">
                          <a:effectLst/>
                          <a:latin typeface="Times New Roman" panose="02020603050405020304" pitchFamily="18" charset="0"/>
                          <a:ea typeface="Calibri" panose="020F0502020204030204" pitchFamily="34" charset="0"/>
                          <a:cs typeface="B Nazanin" panose="00000400000000000000" pitchFamily="2" charset="-78"/>
                        </a:rPr>
                        <a:t>15% – 95% non condensing</a:t>
                      </a:r>
                      <a:endParaRPr lang="en-US" sz="2000" dirty="0">
                        <a:effectLst/>
                        <a:latin typeface="Times New Roman" panose="02020603050405020304" pitchFamily="18" charset="0"/>
                        <a:ea typeface="Times New Roman" panose="02020603050405020304" pitchFamily="18" charset="0"/>
                        <a:cs typeface="Nazanin" panose="00000400000000000000" pitchFamily="2" charset="-78"/>
                      </a:endParaRPr>
                    </a:p>
                  </a:txBody>
                  <a:tcPr marL="36195" marR="3619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592788">
                <a:tc vMerge="1">
                  <a:txBody>
                    <a:bodyPr/>
                    <a:lstStyle/>
                    <a:p>
                      <a:pPr marL="0" marR="0" algn="ctr" rtl="1">
                        <a:lnSpc>
                          <a:spcPct val="115000"/>
                        </a:lnSpc>
                        <a:spcBef>
                          <a:spcPts val="0"/>
                        </a:spcBef>
                        <a:spcAft>
                          <a:spcPts val="1000"/>
                        </a:spcAft>
                      </a:pPr>
                      <a:endParaRPr kumimoji="0" lang="en-US" sz="1100" kern="1200" dirty="0">
                        <a:solidFill>
                          <a:schemeClr val="dk1"/>
                        </a:solidFill>
                        <a:effectLst/>
                        <a:latin typeface="Times New Roman" panose="02020603050405020304" pitchFamily="18" charset="0"/>
                        <a:ea typeface="+mn-ea"/>
                        <a:cs typeface="Times New Roman" panose="02020603050405020304" pitchFamily="18" charset="0"/>
                      </a:endParaRPr>
                    </a:p>
                  </a:txBody>
                  <a:tcPr marL="36195" marR="3619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l" rtl="0">
                        <a:lnSpc>
                          <a:spcPct val="115000"/>
                        </a:lnSpc>
                        <a:spcBef>
                          <a:spcPts val="0"/>
                        </a:spcBef>
                        <a:spcAft>
                          <a:spcPts val="1000"/>
                        </a:spcAft>
                      </a:pPr>
                      <a:r>
                        <a:rPr lang="en-US" sz="2000" dirty="0">
                          <a:effectLst/>
                          <a:latin typeface="Times New Roman" panose="02020603050405020304" pitchFamily="18" charset="0"/>
                          <a:ea typeface="Calibri" panose="020F0502020204030204" pitchFamily="34" charset="0"/>
                          <a:cs typeface="B Nazanin" panose="00000400000000000000" pitchFamily="2" charset="-78"/>
                        </a:rPr>
                        <a:t>Storage Humidity </a:t>
                      </a:r>
                      <a:endParaRPr lang="en-US" sz="2000" dirty="0">
                        <a:effectLst/>
                        <a:latin typeface="Times New Roman" panose="02020603050405020304" pitchFamily="18" charset="0"/>
                        <a:ea typeface="Times New Roman" panose="02020603050405020304" pitchFamily="18" charset="0"/>
                        <a:cs typeface="Nazanin" panose="00000400000000000000" pitchFamily="2" charset="-78"/>
                      </a:endParaRPr>
                    </a:p>
                  </a:txBody>
                  <a:tcPr marL="36195" marR="3619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algn="ctr" rtl="1">
                        <a:lnSpc>
                          <a:spcPct val="115000"/>
                        </a:lnSpc>
                        <a:spcBef>
                          <a:spcPts val="0"/>
                        </a:spcBef>
                        <a:spcAft>
                          <a:spcPts val="1000"/>
                        </a:spcAft>
                      </a:pPr>
                      <a:r>
                        <a:rPr lang="en-US" sz="2000" dirty="0">
                          <a:effectLst/>
                          <a:latin typeface="Times New Roman" panose="02020603050405020304" pitchFamily="18" charset="0"/>
                          <a:ea typeface="Calibri" panose="020F0502020204030204" pitchFamily="34" charset="0"/>
                          <a:cs typeface="B Nazanin" panose="00000400000000000000" pitchFamily="2" charset="-78"/>
                        </a:rPr>
                        <a:t>5% – 95% non condensing</a:t>
                      </a:r>
                      <a:endParaRPr lang="en-US" sz="2000" dirty="0">
                        <a:effectLst/>
                        <a:latin typeface="Times New Roman" panose="02020603050405020304" pitchFamily="18" charset="0"/>
                        <a:ea typeface="Times New Roman" panose="02020603050405020304" pitchFamily="18" charset="0"/>
                        <a:cs typeface="Nazanin" panose="00000400000000000000" pitchFamily="2" charset="-78"/>
                      </a:endParaRPr>
                    </a:p>
                  </a:txBody>
                  <a:tcPr marL="36195" marR="3619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927230">
                <a:tc vMerge="1">
                  <a:txBody>
                    <a:bodyPr/>
                    <a:lstStyle/>
                    <a:p>
                      <a:pPr marL="0" marR="0" algn="ctr" rtl="1">
                        <a:lnSpc>
                          <a:spcPct val="115000"/>
                        </a:lnSpc>
                        <a:spcBef>
                          <a:spcPts val="0"/>
                        </a:spcBef>
                        <a:spcAft>
                          <a:spcPts val="1000"/>
                        </a:spcAft>
                      </a:pPr>
                      <a:endParaRPr kumimoji="0" lang="en-US" sz="1100" kern="1200" dirty="0">
                        <a:solidFill>
                          <a:schemeClr val="dk1"/>
                        </a:solidFill>
                        <a:effectLst/>
                        <a:latin typeface="Times New Roman" panose="02020603050405020304" pitchFamily="18" charset="0"/>
                        <a:ea typeface="+mn-ea"/>
                        <a:cs typeface="Times New Roman" panose="02020603050405020304" pitchFamily="18" charset="0"/>
                      </a:endParaRPr>
                    </a:p>
                  </a:txBody>
                  <a:tcPr marL="36195" marR="3619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l" rtl="0">
                        <a:lnSpc>
                          <a:spcPct val="115000"/>
                        </a:lnSpc>
                        <a:spcBef>
                          <a:spcPts val="0"/>
                        </a:spcBef>
                        <a:spcAft>
                          <a:spcPts val="1000"/>
                        </a:spcAft>
                      </a:pPr>
                      <a:r>
                        <a:rPr lang="en-US" sz="2000" dirty="0">
                          <a:effectLst/>
                          <a:latin typeface="Times New Roman" panose="02020603050405020304" pitchFamily="18" charset="0"/>
                          <a:ea typeface="Calibri" panose="020F0502020204030204" pitchFamily="34" charset="0"/>
                          <a:cs typeface="B Nazanin" panose="00000400000000000000" pitchFamily="2" charset="-78"/>
                        </a:rPr>
                        <a:t>Operating altitude</a:t>
                      </a:r>
                      <a:endParaRPr lang="en-US" sz="2000" dirty="0">
                        <a:effectLst/>
                        <a:latin typeface="Times New Roman" panose="02020603050405020304" pitchFamily="18" charset="0"/>
                        <a:ea typeface="Times New Roman" panose="02020603050405020304" pitchFamily="18" charset="0"/>
                        <a:cs typeface="Nazanin" panose="00000400000000000000" pitchFamily="2" charset="-78"/>
                      </a:endParaRPr>
                    </a:p>
                  </a:txBody>
                  <a:tcPr marL="36195" marR="3619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ctr" rtl="1">
                        <a:lnSpc>
                          <a:spcPct val="115000"/>
                        </a:lnSpc>
                        <a:spcBef>
                          <a:spcPts val="0"/>
                        </a:spcBef>
                        <a:spcAft>
                          <a:spcPts val="1000"/>
                        </a:spcAft>
                      </a:pPr>
                      <a:r>
                        <a:rPr lang="en-US" sz="2000" dirty="0">
                          <a:effectLst/>
                          <a:latin typeface="Times New Roman" panose="02020603050405020304" pitchFamily="18" charset="0"/>
                          <a:ea typeface="Calibri" panose="020F0502020204030204" pitchFamily="34" charset="0"/>
                          <a:cs typeface="B Nazanin" panose="00000400000000000000" pitchFamily="2" charset="-78"/>
                        </a:rPr>
                        <a:t>11,000 </a:t>
                      </a:r>
                      <a:r>
                        <a:rPr lang="en-US" sz="2000" dirty="0" err="1">
                          <a:effectLst/>
                          <a:latin typeface="Times New Roman" panose="02020603050405020304" pitchFamily="18" charset="0"/>
                          <a:ea typeface="Calibri" panose="020F0502020204030204" pitchFamily="34" charset="0"/>
                          <a:cs typeface="B Nazanin" panose="00000400000000000000" pitchFamily="2" charset="-78"/>
                        </a:rPr>
                        <a:t>ft</a:t>
                      </a:r>
                      <a:r>
                        <a:rPr lang="en-US" sz="2000" dirty="0">
                          <a:effectLst/>
                          <a:latin typeface="Times New Roman" panose="02020603050405020304" pitchFamily="18" charset="0"/>
                          <a:ea typeface="Calibri" panose="020F0502020204030204" pitchFamily="34" charset="0"/>
                          <a:cs typeface="B Nazanin" panose="00000400000000000000" pitchFamily="2" charset="-78"/>
                        </a:rPr>
                        <a:t> (3,500 m) above sea level  </a:t>
                      </a:r>
                      <a:endParaRPr lang="en-US" sz="2000" dirty="0">
                        <a:effectLst/>
                        <a:latin typeface="Times New Roman" panose="02020603050405020304" pitchFamily="18" charset="0"/>
                        <a:ea typeface="Times New Roman" panose="02020603050405020304" pitchFamily="18" charset="0"/>
                        <a:cs typeface="Nazanin" panose="00000400000000000000" pitchFamily="2" charset="-78"/>
                      </a:endParaRPr>
                    </a:p>
                  </a:txBody>
                  <a:tcPr marL="36195" marR="3619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cxnSp>
        <p:nvCxnSpPr>
          <p:cNvPr id="5" name="Straight Connector 4"/>
          <p:cNvCxnSpPr/>
          <p:nvPr/>
        </p:nvCxnSpPr>
        <p:spPr>
          <a:xfrm>
            <a:off x="2361063" y="836612"/>
            <a:ext cx="6400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6226702" y="152400"/>
            <a:ext cx="2432076" cy="707886"/>
          </a:xfrm>
          <a:prstGeom prst="rect">
            <a:avLst/>
          </a:prstGeom>
        </p:spPr>
        <p:txBody>
          <a:bodyPr wrap="none">
            <a:spAutoFit/>
          </a:bodyPr>
          <a:lstStyle/>
          <a:p>
            <a:pPr algn="r" rtl="1"/>
            <a:r>
              <a:rPr lang="fa-IR" sz="4000" dirty="0" smtClean="0">
                <a:cs typeface="B Nazanin" panose="00000400000000000000" pitchFamily="2" charset="-78"/>
              </a:rPr>
              <a:t>مشخصات فنی</a:t>
            </a:r>
            <a:endParaRPr lang="en-US" sz="4000" dirty="0">
              <a:cs typeface="B Nazanin" panose="00000400000000000000" pitchFamily="2" charset="-78"/>
            </a:endParaRPr>
          </a:p>
        </p:txBody>
      </p:sp>
    </p:spTree>
    <p:extLst>
      <p:ext uri="{BB962C8B-B14F-4D97-AF65-F5344CB8AC3E}">
        <p14:creationId xmlns:p14="http://schemas.microsoft.com/office/powerpoint/2010/main" val="365115231"/>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45080"/>
            <a:ext cx="8229600" cy="1112520"/>
          </a:xfrm>
        </p:spPr>
        <p:txBody>
          <a:bodyPr>
            <a:normAutofit/>
          </a:bodyPr>
          <a:lstStyle/>
          <a:p>
            <a:pPr marL="0" indent="0" algn="ctr">
              <a:buNone/>
            </a:pPr>
            <a:r>
              <a:rPr lang="fa-IR" sz="5400" dirty="0" smtClean="0">
                <a:cs typeface="B Nazanin" panose="00000400000000000000" pitchFamily="2" charset="-78"/>
              </a:rPr>
              <a:t>با تشکر از توجه شما</a:t>
            </a:r>
            <a:endParaRPr lang="en-US" sz="5400" dirty="0">
              <a:cs typeface="B Nazanin" panose="00000400000000000000" pitchFamily="2" charset="-78"/>
            </a:endParaRPr>
          </a:p>
        </p:txBody>
      </p:sp>
    </p:spTree>
    <p:extLst>
      <p:ext uri="{BB962C8B-B14F-4D97-AF65-F5344CB8AC3E}">
        <p14:creationId xmlns:p14="http://schemas.microsoft.com/office/powerpoint/2010/main" val="13246222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562600" y="990600"/>
            <a:ext cx="3124200" cy="685800"/>
          </a:xfrm>
        </p:spPr>
        <p:txBody>
          <a:bodyPr/>
          <a:lstStyle/>
          <a:p>
            <a:pPr algn="r" rtl="1">
              <a:buFont typeface="Wingdings" panose="05000000000000000000" pitchFamily="2" charset="2"/>
              <a:buChar char="Ø"/>
            </a:pPr>
            <a:r>
              <a:rPr lang="fa-IR" sz="3600" b="1" dirty="0">
                <a:cs typeface="B Nazanin" panose="00000400000000000000" pitchFamily="2" charset="-78"/>
              </a:rPr>
              <a:t>کلید</a:t>
            </a:r>
            <a:r>
              <a:rPr lang="fa-IR" sz="3200" b="1" dirty="0">
                <a:cs typeface="B Nazanin" panose="00000400000000000000" pitchFamily="2" charset="-78"/>
              </a:rPr>
              <a:t> </a:t>
            </a:r>
            <a:r>
              <a:rPr lang="en-US" sz="2800" b="1" dirty="0">
                <a:cs typeface="B Nazanin" panose="00000400000000000000" pitchFamily="2" charset="-78"/>
              </a:rPr>
              <a:t>S</a:t>
            </a:r>
            <a:r>
              <a:rPr lang="en-US" sz="2800" b="1" dirty="0">
                <a:latin typeface="Times New Roman" panose="02020603050405020304" pitchFamily="18" charset="0"/>
                <a:cs typeface="Times New Roman" panose="02020603050405020304" pitchFamily="18" charset="0"/>
              </a:rPr>
              <a:t>tand</a:t>
            </a:r>
            <a:r>
              <a:rPr lang="en-US" sz="32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By</a:t>
            </a:r>
            <a:endParaRPr lang="fa-IR" sz="3200" b="1" dirty="0">
              <a:cs typeface="B Nazanin" panose="00000400000000000000" pitchFamily="2" charset="-78"/>
            </a:endParaRPr>
          </a:p>
          <a:p>
            <a:endParaRPr lang="en-US" dirty="0"/>
          </a:p>
        </p:txBody>
      </p:sp>
      <p:cxnSp>
        <p:nvCxnSpPr>
          <p:cNvPr id="4" name="Straight Connector 3"/>
          <p:cNvCxnSpPr/>
          <p:nvPr/>
        </p:nvCxnSpPr>
        <p:spPr>
          <a:xfrm>
            <a:off x="2361063" y="902732"/>
            <a:ext cx="6400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5772193" y="228600"/>
            <a:ext cx="2786340" cy="707886"/>
          </a:xfrm>
          <a:prstGeom prst="rect">
            <a:avLst/>
          </a:prstGeom>
        </p:spPr>
        <p:txBody>
          <a:bodyPr wrap="none">
            <a:spAutoFit/>
          </a:bodyPr>
          <a:lstStyle/>
          <a:p>
            <a:pPr algn="r" rtl="1"/>
            <a:r>
              <a:rPr lang="fa-IR" sz="4000" dirty="0" smtClean="0">
                <a:cs typeface="B Nazanin" panose="00000400000000000000" pitchFamily="2" charset="-78"/>
              </a:rPr>
              <a:t>کلیدهای دستگاه</a:t>
            </a:r>
            <a:endParaRPr lang="fa-IR" sz="4000" dirty="0">
              <a:cs typeface="B Nazanin" panose="00000400000000000000" pitchFamily="2" charset="-78"/>
            </a:endParaRPr>
          </a:p>
        </p:txBody>
      </p:sp>
      <p:sp>
        <p:nvSpPr>
          <p:cNvPr id="13" name="Rectangle 6"/>
          <p:cNvSpPr>
            <a:spLocks noChangeArrowheads="1"/>
          </p:cNvSpPr>
          <p:nvPr/>
        </p:nvSpPr>
        <p:spPr bwMode="auto">
          <a:xfrm>
            <a:off x="-1172490" y="1858528"/>
            <a:ext cx="16211106" cy="854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extLst>
              <p:ext uri="{D42A27DB-BD31-4B8C-83A1-F6EECF244321}">
                <p14:modId xmlns:p14="http://schemas.microsoft.com/office/powerpoint/2010/main" val="2360216347"/>
              </p:ext>
            </p:extLst>
          </p:nvPr>
        </p:nvGraphicFramePr>
        <p:xfrm>
          <a:off x="534475" y="1913432"/>
          <a:ext cx="8024058" cy="4429124"/>
        </p:xfrm>
        <a:graphic>
          <a:graphicData uri="http://schemas.openxmlformats.org/presentationml/2006/ole">
            <mc:AlternateContent xmlns:mc="http://schemas.openxmlformats.org/markup-compatibility/2006">
              <mc:Choice xmlns:v="urn:schemas-microsoft-com:vml" Requires="v">
                <p:oleObj spid="_x0000_s1191" name="Bitmap Image" r:id="rId4" imgW="7535327" imgH="4123810" progId="PBrush">
                  <p:embed/>
                </p:oleObj>
              </mc:Choice>
              <mc:Fallback>
                <p:oleObj name="Bitmap Image" r:id="rId4" imgW="7535327" imgH="4123810" progId="PBrush">
                  <p:embed/>
                  <p:pic>
                    <p:nvPicPr>
                      <p:cNvPr id="0" name="Picture 14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475" y="1913432"/>
                        <a:ext cx="8024058" cy="44291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7"/>
          <p:cNvSpPr>
            <a:spLocks noChangeArrowheads="1"/>
          </p:cNvSpPr>
          <p:nvPr/>
        </p:nvSpPr>
        <p:spPr bwMode="auto">
          <a:xfrm>
            <a:off x="-1172490" y="4615815"/>
            <a:ext cx="16211106" cy="45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91773123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533400" y="1066800"/>
            <a:ext cx="8001000" cy="5663089"/>
          </a:xfrm>
          <a:prstGeom prst="rect">
            <a:avLst/>
          </a:prstGeom>
          <a:noFill/>
        </p:spPr>
        <p:txBody>
          <a:bodyPr wrap="square" rtlCol="0">
            <a:spAutoFit/>
          </a:bodyPr>
          <a:lstStyle/>
          <a:p>
            <a:pPr marL="342900" indent="-342900" algn="r" rtl="1">
              <a:spcBef>
                <a:spcPts val="600"/>
              </a:spcBef>
              <a:buFont typeface="Wingdings" panose="05000000000000000000" pitchFamily="2" charset="2"/>
              <a:buChar char="ü"/>
            </a:pPr>
            <a:r>
              <a:rPr lang="fa-IR" sz="2800" dirty="0" smtClean="0">
                <a:cs typeface="B Nazanin" panose="00000400000000000000" pitchFamily="2" charset="-78"/>
              </a:rPr>
              <a:t>مقدمه </a:t>
            </a:r>
            <a:r>
              <a:rPr lang="fa-IR" sz="2800" dirty="0">
                <a:cs typeface="B Nazanin" panose="00000400000000000000" pitchFamily="2" charset="-78"/>
              </a:rPr>
              <a:t>(نگاه کلی به </a:t>
            </a:r>
            <a:r>
              <a:rPr lang="fa-IR" sz="2800" dirty="0" smtClean="0">
                <a:cs typeface="B Nazanin" panose="00000400000000000000" pitchFamily="2" charset="-78"/>
              </a:rPr>
              <a:t>دستگاه)</a:t>
            </a:r>
            <a:endParaRPr lang="fa-IR" sz="2800" dirty="0">
              <a:cs typeface="B Nazanin" panose="00000400000000000000" pitchFamily="2" charset="-78"/>
            </a:endParaRPr>
          </a:p>
          <a:p>
            <a:pPr marL="342900" indent="-342900" algn="r" rtl="1">
              <a:spcBef>
                <a:spcPts val="600"/>
              </a:spcBef>
              <a:buFont typeface="Wingdings" panose="05000000000000000000" pitchFamily="2" charset="2"/>
              <a:buChar char="ü"/>
            </a:pPr>
            <a:r>
              <a:rPr lang="fa-IR" sz="2800" dirty="0" smtClean="0">
                <a:cs typeface="B Nazanin" panose="00000400000000000000" pitchFamily="2" charset="-78"/>
              </a:rPr>
              <a:t>آماده </a:t>
            </a:r>
            <a:r>
              <a:rPr lang="fa-IR" sz="2800" dirty="0">
                <a:cs typeface="B Nazanin" panose="00000400000000000000" pitchFamily="2" charset="-78"/>
              </a:rPr>
              <a:t>سازی و نحوه کار با </a:t>
            </a:r>
            <a:r>
              <a:rPr lang="fa-IR" sz="2800" dirty="0" smtClean="0">
                <a:cs typeface="B Nazanin" panose="00000400000000000000" pitchFamily="2" charset="-78"/>
              </a:rPr>
              <a:t>دستگاه</a:t>
            </a:r>
            <a:endParaRPr lang="fa-IR" sz="2800" dirty="0">
              <a:cs typeface="B Nazanin" panose="00000400000000000000" pitchFamily="2" charset="-78"/>
            </a:endParaRPr>
          </a:p>
          <a:p>
            <a:pPr marL="342900" indent="-342900" algn="r" rtl="1">
              <a:spcBef>
                <a:spcPts val="600"/>
              </a:spcBef>
              <a:buFont typeface="Wingdings" panose="05000000000000000000" pitchFamily="2" charset="2"/>
              <a:buChar char="ü"/>
            </a:pPr>
            <a:r>
              <a:rPr lang="fa-IR" sz="3200" b="1" dirty="0" smtClean="0">
                <a:solidFill>
                  <a:srgbClr val="C00000"/>
                </a:solidFill>
                <a:cs typeface="B Nazanin" panose="00000400000000000000" pitchFamily="2" charset="-78"/>
              </a:rPr>
              <a:t>تنظیمات دستگاه</a:t>
            </a:r>
          </a:p>
          <a:p>
            <a:pPr marL="342900" indent="-342900" algn="r" rtl="1">
              <a:spcBef>
                <a:spcPts val="600"/>
              </a:spcBef>
              <a:buFont typeface="Wingdings" panose="05000000000000000000" pitchFamily="2" charset="2"/>
              <a:buChar char="ü"/>
            </a:pPr>
            <a:r>
              <a:rPr lang="fa-IR" sz="2800" dirty="0" smtClean="0">
                <a:cs typeface="B Nazanin" panose="00000400000000000000" pitchFamily="2" charset="-78"/>
              </a:rPr>
              <a:t>اصول </a:t>
            </a:r>
            <a:r>
              <a:rPr lang="fa-IR" sz="2800" dirty="0">
                <a:cs typeface="B Nazanin" panose="00000400000000000000" pitchFamily="2" charset="-78"/>
              </a:rPr>
              <a:t>تنفس دهی</a:t>
            </a:r>
          </a:p>
          <a:p>
            <a:pPr marL="342900" indent="-342900" algn="r" rtl="1">
              <a:spcBef>
                <a:spcPts val="600"/>
              </a:spcBef>
              <a:buFont typeface="Wingdings" panose="05000000000000000000" pitchFamily="2" charset="2"/>
              <a:buChar char="ü"/>
            </a:pPr>
            <a:r>
              <a:rPr lang="fa-IR" sz="2800" dirty="0" smtClean="0">
                <a:cs typeface="B Nazanin" panose="00000400000000000000" pitchFamily="2" charset="-78"/>
              </a:rPr>
              <a:t>مشخصات </a:t>
            </a:r>
            <a:r>
              <a:rPr lang="fa-IR" sz="2800" dirty="0">
                <a:cs typeface="B Nazanin" panose="00000400000000000000" pitchFamily="2" charset="-78"/>
              </a:rPr>
              <a:t>فنی</a:t>
            </a:r>
          </a:p>
          <a:p>
            <a:pPr marL="342900" indent="-342900" algn="r" rtl="1">
              <a:spcBef>
                <a:spcPts val="600"/>
              </a:spcBef>
              <a:buFont typeface="Wingdings" panose="05000000000000000000" pitchFamily="2" charset="2"/>
              <a:buChar char="ü"/>
            </a:pPr>
            <a:r>
              <a:rPr lang="fa-IR" sz="2800" dirty="0">
                <a:cs typeface="B Nazanin" panose="00000400000000000000" pitchFamily="2" charset="-78"/>
              </a:rPr>
              <a:t>دیاگرام نیوماتیک</a:t>
            </a:r>
          </a:p>
          <a:p>
            <a:pPr marL="342900" indent="-342900" algn="r" rtl="1">
              <a:spcBef>
                <a:spcPts val="600"/>
              </a:spcBef>
              <a:buFont typeface="Wingdings" panose="05000000000000000000" pitchFamily="2" charset="2"/>
              <a:buChar char="ü"/>
            </a:pPr>
            <a:r>
              <a:rPr lang="fa-IR" sz="2800" dirty="0" smtClean="0">
                <a:cs typeface="B Nazanin" panose="00000400000000000000" pitchFamily="2" charset="-78"/>
              </a:rPr>
              <a:t>پارامترهای </a:t>
            </a:r>
            <a:r>
              <a:rPr lang="fa-IR" sz="2800" dirty="0">
                <a:cs typeface="B Nazanin" panose="00000400000000000000" pitchFamily="2" charset="-78"/>
              </a:rPr>
              <a:t>اندازه گیری </a:t>
            </a:r>
            <a:r>
              <a:rPr lang="fa-IR" sz="2800" dirty="0" smtClean="0">
                <a:cs typeface="B Nazanin" panose="00000400000000000000" pitchFamily="2" charset="-78"/>
              </a:rPr>
              <a:t>شده</a:t>
            </a:r>
            <a:endParaRPr lang="en-US" sz="2800" dirty="0" smtClean="0">
              <a:cs typeface="B Nazanin" panose="00000400000000000000" pitchFamily="2" charset="-78"/>
            </a:endParaRPr>
          </a:p>
          <a:p>
            <a:pPr marL="342900" indent="-342900" algn="r" rtl="1">
              <a:spcBef>
                <a:spcPts val="600"/>
              </a:spcBef>
              <a:buFont typeface="Wingdings" panose="05000000000000000000" pitchFamily="2" charset="2"/>
              <a:buChar char="ü"/>
            </a:pPr>
            <a:r>
              <a:rPr lang="fa-IR" sz="2800" dirty="0" smtClean="0">
                <a:cs typeface="B Nazanin" panose="00000400000000000000" pitchFamily="2" charset="-78"/>
              </a:rPr>
              <a:t>مانورهای تنفسی</a:t>
            </a:r>
            <a:endParaRPr lang="en-US" sz="2800" dirty="0">
              <a:cs typeface="B Nazanin" panose="00000400000000000000" pitchFamily="2" charset="-78"/>
            </a:endParaRPr>
          </a:p>
          <a:p>
            <a:pPr marL="342900" indent="-342900" algn="r" rtl="1">
              <a:spcBef>
                <a:spcPts val="600"/>
              </a:spcBef>
              <a:buFont typeface="Wingdings" panose="05000000000000000000" pitchFamily="2" charset="2"/>
              <a:buChar char="ü"/>
            </a:pPr>
            <a:r>
              <a:rPr lang="fa-IR" sz="2800" dirty="0" smtClean="0">
                <a:cs typeface="B Nazanin" panose="00000400000000000000" pitchFamily="2" charset="-78"/>
              </a:rPr>
              <a:t>آلارم های دستگاه</a:t>
            </a:r>
            <a:endParaRPr lang="fa-IR" sz="2800" dirty="0">
              <a:cs typeface="B Nazanin" panose="00000400000000000000" pitchFamily="2" charset="-78"/>
            </a:endParaRPr>
          </a:p>
          <a:p>
            <a:pPr marL="342900" indent="-342900" algn="r" rtl="1">
              <a:spcBef>
                <a:spcPts val="600"/>
              </a:spcBef>
              <a:buFont typeface="Wingdings" panose="05000000000000000000" pitchFamily="2" charset="2"/>
              <a:buChar char="ü"/>
            </a:pPr>
            <a:r>
              <a:rPr lang="fa-IR" sz="2800" dirty="0" smtClean="0">
                <a:cs typeface="B Nazanin" panose="00000400000000000000" pitchFamily="2" charset="-78"/>
              </a:rPr>
              <a:t>نگهداری </a:t>
            </a:r>
            <a:r>
              <a:rPr lang="fa-IR" sz="2800" dirty="0">
                <a:cs typeface="B Nazanin" panose="00000400000000000000" pitchFamily="2" charset="-78"/>
              </a:rPr>
              <a:t>دستگاه</a:t>
            </a:r>
            <a:endParaRPr lang="en-US" sz="2800" dirty="0">
              <a:cs typeface="B Nazanin" panose="00000400000000000000" pitchFamily="2" charset="-78"/>
            </a:endParaRPr>
          </a:p>
          <a:p>
            <a:pPr marL="342900" indent="-342900" algn="r" rtl="1">
              <a:spcBef>
                <a:spcPts val="600"/>
              </a:spcBef>
              <a:buFont typeface="Wingdings" panose="05000000000000000000" pitchFamily="2" charset="2"/>
              <a:buChar char="ü"/>
            </a:pPr>
            <a:r>
              <a:rPr lang="fa-IR" sz="2800" dirty="0" smtClean="0">
                <a:cs typeface="B Nazanin" panose="00000400000000000000" pitchFamily="2" charset="-78"/>
              </a:rPr>
              <a:t>عیب یابی</a:t>
            </a:r>
            <a:endParaRPr lang="fa-IR" sz="2800" b="1" dirty="0" smtClean="0">
              <a:cs typeface="B Nazanin" pitchFamily="2" charset="-78"/>
            </a:endParaRPr>
          </a:p>
        </p:txBody>
      </p:sp>
      <p:cxnSp>
        <p:nvCxnSpPr>
          <p:cNvPr id="3" name="Straight Connector 2"/>
          <p:cNvCxnSpPr/>
          <p:nvPr/>
        </p:nvCxnSpPr>
        <p:spPr>
          <a:xfrm>
            <a:off x="2286000" y="914400"/>
            <a:ext cx="6400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6200222" y="206514"/>
            <a:ext cx="2486578" cy="707886"/>
          </a:xfrm>
          <a:prstGeom prst="rect">
            <a:avLst/>
          </a:prstGeom>
        </p:spPr>
        <p:txBody>
          <a:bodyPr wrap="none">
            <a:spAutoFit/>
          </a:bodyPr>
          <a:lstStyle/>
          <a:p>
            <a:r>
              <a:rPr lang="fa-IR" sz="4000" dirty="0" smtClean="0">
                <a:cs typeface="B Nazanin" pitchFamily="2" charset="-78"/>
              </a:rPr>
              <a:t>فهرست مطالب</a:t>
            </a:r>
            <a:endParaRPr lang="en-US" sz="4000" dirty="0"/>
          </a:p>
        </p:txBody>
      </p:sp>
    </p:spTree>
    <p:extLst>
      <p:ext uri="{BB962C8B-B14F-4D97-AF65-F5344CB8AC3E}">
        <p14:creationId xmlns:p14="http://schemas.microsoft.com/office/powerpoint/2010/main" val="25670406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524054" y="213091"/>
            <a:ext cx="3237809" cy="707886"/>
          </a:xfrm>
          <a:prstGeom prst="rect">
            <a:avLst/>
          </a:prstGeom>
        </p:spPr>
        <p:txBody>
          <a:bodyPr wrap="none">
            <a:spAutoFit/>
          </a:bodyPr>
          <a:lstStyle/>
          <a:p>
            <a:pPr algn="r" rtl="1"/>
            <a:r>
              <a:rPr lang="fa-IR" sz="4000" dirty="0" smtClean="0">
                <a:cs typeface="B Nazanin" pitchFamily="2" charset="-78"/>
              </a:rPr>
              <a:t>صفحه </a:t>
            </a:r>
            <a:r>
              <a:rPr lang="en-US" sz="4000" dirty="0" smtClean="0">
                <a:latin typeface="Times New Roman" panose="02020603050405020304" pitchFamily="18" charset="0"/>
                <a:cs typeface="Times New Roman" panose="02020603050405020304" pitchFamily="18" charset="0"/>
              </a:rPr>
              <a:t>Self-</a:t>
            </a:r>
            <a:r>
              <a:rPr lang="en-US" sz="4000" dirty="0" smtClean="0">
                <a:cs typeface="B Nazanin" pitchFamily="2" charset="-78"/>
              </a:rPr>
              <a:t> </a:t>
            </a:r>
            <a:r>
              <a:rPr lang="en-US" sz="4000" dirty="0" smtClean="0">
                <a:latin typeface="Times New Roman" panose="02020603050405020304" pitchFamily="18" charset="0"/>
                <a:cs typeface="Times New Roman" panose="02020603050405020304" pitchFamily="18" charset="0"/>
              </a:rPr>
              <a:t>Test</a:t>
            </a:r>
            <a:endParaRPr lang="en-US" sz="4000" dirty="0">
              <a:latin typeface="Times New Roman" panose="02020603050405020304" pitchFamily="18" charset="0"/>
              <a:cs typeface="Times New Roman" panose="02020603050405020304" pitchFamily="18" charset="0"/>
            </a:endParaRPr>
          </a:p>
        </p:txBody>
      </p:sp>
      <p:cxnSp>
        <p:nvCxnSpPr>
          <p:cNvPr id="7" name="Straight Connector 6"/>
          <p:cNvCxnSpPr/>
          <p:nvPr/>
        </p:nvCxnSpPr>
        <p:spPr>
          <a:xfrm>
            <a:off x="2361063" y="902732"/>
            <a:ext cx="64008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827584" y="1196752"/>
            <a:ext cx="7488832" cy="4896544"/>
          </a:xfrm>
          <a:prstGeom prst="rect">
            <a:avLst/>
          </a:prstGeom>
          <a:noFill/>
          <a:ln>
            <a:noFill/>
          </a:ln>
        </p:spPr>
      </p:pic>
    </p:spTree>
    <p:extLst>
      <p:ext uri="{BB962C8B-B14F-4D97-AF65-F5344CB8AC3E}">
        <p14:creationId xmlns:p14="http://schemas.microsoft.com/office/powerpoint/2010/main" val="19655307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524054" y="213091"/>
            <a:ext cx="3237809" cy="707886"/>
          </a:xfrm>
          <a:prstGeom prst="rect">
            <a:avLst/>
          </a:prstGeom>
        </p:spPr>
        <p:txBody>
          <a:bodyPr wrap="none">
            <a:spAutoFit/>
          </a:bodyPr>
          <a:lstStyle/>
          <a:p>
            <a:pPr algn="r" rtl="1"/>
            <a:r>
              <a:rPr lang="fa-IR" sz="4000" dirty="0" smtClean="0">
                <a:cs typeface="B Nazanin" pitchFamily="2" charset="-78"/>
              </a:rPr>
              <a:t>صفحه </a:t>
            </a:r>
            <a:r>
              <a:rPr lang="en-US" sz="4000" dirty="0" smtClean="0">
                <a:latin typeface="Times New Roman" panose="02020603050405020304" pitchFamily="18" charset="0"/>
                <a:cs typeface="Times New Roman" panose="02020603050405020304" pitchFamily="18" charset="0"/>
              </a:rPr>
              <a:t>Self-</a:t>
            </a:r>
            <a:r>
              <a:rPr lang="en-US" sz="4000" dirty="0" smtClean="0">
                <a:cs typeface="B Nazanin" pitchFamily="2" charset="-78"/>
              </a:rPr>
              <a:t> </a:t>
            </a:r>
            <a:r>
              <a:rPr lang="en-US" sz="4000" dirty="0" smtClean="0">
                <a:latin typeface="Times New Roman" panose="02020603050405020304" pitchFamily="18" charset="0"/>
                <a:cs typeface="Times New Roman" panose="02020603050405020304" pitchFamily="18" charset="0"/>
              </a:rPr>
              <a:t>Test</a:t>
            </a:r>
            <a:endParaRPr lang="en-US" sz="4000" dirty="0">
              <a:latin typeface="Times New Roman" panose="02020603050405020304" pitchFamily="18" charset="0"/>
              <a:cs typeface="Times New Roman" panose="02020603050405020304" pitchFamily="18" charset="0"/>
            </a:endParaRPr>
          </a:p>
        </p:txBody>
      </p:sp>
      <p:cxnSp>
        <p:nvCxnSpPr>
          <p:cNvPr id="7" name="Straight Connector 6"/>
          <p:cNvCxnSpPr/>
          <p:nvPr/>
        </p:nvCxnSpPr>
        <p:spPr>
          <a:xfrm>
            <a:off x="2361063" y="902732"/>
            <a:ext cx="64008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683568" y="1052738"/>
            <a:ext cx="7920880" cy="5040558"/>
          </a:xfrm>
          <a:prstGeom prst="rect">
            <a:avLst/>
          </a:prstGeom>
        </p:spPr>
      </p:pic>
    </p:spTree>
    <p:extLst>
      <p:ext uri="{BB962C8B-B14F-4D97-AF65-F5344CB8AC3E}">
        <p14:creationId xmlns:p14="http://schemas.microsoft.com/office/powerpoint/2010/main" val="24654295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524054" y="213091"/>
            <a:ext cx="3237809" cy="707886"/>
          </a:xfrm>
          <a:prstGeom prst="rect">
            <a:avLst/>
          </a:prstGeom>
        </p:spPr>
        <p:txBody>
          <a:bodyPr wrap="none">
            <a:spAutoFit/>
          </a:bodyPr>
          <a:lstStyle/>
          <a:p>
            <a:pPr algn="r" rtl="1"/>
            <a:r>
              <a:rPr lang="fa-IR" sz="4000" dirty="0" smtClean="0">
                <a:cs typeface="B Nazanin" pitchFamily="2" charset="-78"/>
              </a:rPr>
              <a:t>صفحه </a:t>
            </a:r>
            <a:r>
              <a:rPr lang="en-US" sz="4000" dirty="0" smtClean="0">
                <a:latin typeface="Times New Roman" panose="02020603050405020304" pitchFamily="18" charset="0"/>
                <a:cs typeface="Times New Roman" panose="02020603050405020304" pitchFamily="18" charset="0"/>
              </a:rPr>
              <a:t>Self-</a:t>
            </a:r>
            <a:r>
              <a:rPr lang="en-US" sz="4000" dirty="0" smtClean="0">
                <a:cs typeface="B Nazanin" pitchFamily="2" charset="-78"/>
              </a:rPr>
              <a:t> </a:t>
            </a:r>
            <a:r>
              <a:rPr lang="en-US" sz="4000" dirty="0" smtClean="0">
                <a:latin typeface="Times New Roman" panose="02020603050405020304" pitchFamily="18" charset="0"/>
                <a:cs typeface="Times New Roman" panose="02020603050405020304" pitchFamily="18" charset="0"/>
              </a:rPr>
              <a:t>Test</a:t>
            </a:r>
            <a:endParaRPr lang="en-US" sz="4000" dirty="0">
              <a:latin typeface="Times New Roman" panose="02020603050405020304" pitchFamily="18" charset="0"/>
              <a:cs typeface="Times New Roman" panose="02020603050405020304" pitchFamily="18" charset="0"/>
            </a:endParaRPr>
          </a:p>
        </p:txBody>
      </p:sp>
      <p:cxnSp>
        <p:nvCxnSpPr>
          <p:cNvPr id="7" name="Straight Connector 6"/>
          <p:cNvCxnSpPr/>
          <p:nvPr/>
        </p:nvCxnSpPr>
        <p:spPr>
          <a:xfrm>
            <a:off x="2361063" y="902732"/>
            <a:ext cx="64008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1115616" y="1268760"/>
            <a:ext cx="6912768" cy="4464496"/>
          </a:xfrm>
          <a:prstGeom prst="rect">
            <a:avLst/>
          </a:prstGeom>
        </p:spPr>
      </p:pic>
    </p:spTree>
    <p:extLst>
      <p:ext uri="{BB962C8B-B14F-4D97-AF65-F5344CB8AC3E}">
        <p14:creationId xmlns:p14="http://schemas.microsoft.com/office/powerpoint/2010/main" val="36734272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ChangeAspect="1"/>
          </p:cNvPicPr>
          <p:nvPr/>
        </p:nvPicPr>
        <p:blipFill>
          <a:blip r:embed="rId2"/>
          <a:stretch>
            <a:fillRect/>
          </a:stretch>
        </p:blipFill>
        <p:spPr>
          <a:xfrm>
            <a:off x="350986" y="1397526"/>
            <a:ext cx="8408294" cy="5055136"/>
          </a:xfrm>
          <a:prstGeom prst="rect">
            <a:avLst/>
          </a:prstGeom>
        </p:spPr>
      </p:pic>
      <p:sp>
        <p:nvSpPr>
          <p:cNvPr id="2" name="Oval 1"/>
          <p:cNvSpPr/>
          <p:nvPr/>
        </p:nvSpPr>
        <p:spPr>
          <a:xfrm>
            <a:off x="2624318" y="3454176"/>
            <a:ext cx="2142764" cy="94024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3"/>
          <p:cNvPicPr>
            <a:picLocks noChangeAspect="1"/>
          </p:cNvPicPr>
          <p:nvPr/>
        </p:nvPicPr>
        <p:blipFill>
          <a:blip r:embed="rId3"/>
          <a:stretch>
            <a:fillRect/>
          </a:stretch>
        </p:blipFill>
        <p:spPr>
          <a:xfrm>
            <a:off x="722813" y="2113841"/>
            <a:ext cx="7625028" cy="3812516"/>
          </a:xfrm>
          <a:prstGeom prst="rect">
            <a:avLst/>
          </a:prstGeom>
        </p:spPr>
      </p:pic>
      <p:sp>
        <p:nvSpPr>
          <p:cNvPr id="10" name="Rectangle 9"/>
          <p:cNvSpPr/>
          <p:nvPr/>
        </p:nvSpPr>
        <p:spPr>
          <a:xfrm>
            <a:off x="5608477" y="194846"/>
            <a:ext cx="3163045" cy="707886"/>
          </a:xfrm>
          <a:prstGeom prst="rect">
            <a:avLst/>
          </a:prstGeom>
        </p:spPr>
        <p:txBody>
          <a:bodyPr wrap="none">
            <a:spAutoFit/>
          </a:bodyPr>
          <a:lstStyle/>
          <a:p>
            <a:pPr algn="r" rtl="1"/>
            <a:r>
              <a:rPr lang="en-US" sz="4000" dirty="0" smtClean="0">
                <a:latin typeface="Times New Roman" panose="02020603050405020304" pitchFamily="18" charset="0"/>
                <a:cs typeface="Times New Roman" panose="02020603050405020304" pitchFamily="18" charset="0"/>
              </a:rPr>
              <a:t>Patient Option</a:t>
            </a:r>
            <a:endParaRPr lang="en-US" sz="4000" dirty="0"/>
          </a:p>
        </p:txBody>
      </p:sp>
      <p:cxnSp>
        <p:nvCxnSpPr>
          <p:cNvPr id="13" name="Straight Connector 12"/>
          <p:cNvCxnSpPr/>
          <p:nvPr/>
        </p:nvCxnSpPr>
        <p:spPr>
          <a:xfrm>
            <a:off x="2361063" y="902732"/>
            <a:ext cx="6400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3" name="Oval 2"/>
          <p:cNvSpPr/>
          <p:nvPr/>
        </p:nvSpPr>
        <p:spPr>
          <a:xfrm>
            <a:off x="5149380" y="4938458"/>
            <a:ext cx="1708619" cy="85274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p:cNvSpPr>
            <a:spLocks noGrp="1"/>
          </p:cNvSpPr>
          <p:nvPr>
            <p:ph idx="1"/>
          </p:nvPr>
        </p:nvSpPr>
        <p:spPr/>
        <p:txBody>
          <a:bodyPr/>
          <a:lstStyle/>
          <a:p>
            <a:endParaRPr lang="en-US"/>
          </a:p>
        </p:txBody>
      </p:sp>
      <p:pic>
        <p:nvPicPr>
          <p:cNvPr id="5" name="Picture 4"/>
          <p:cNvPicPr>
            <a:picLocks noChangeAspect="1"/>
          </p:cNvPicPr>
          <p:nvPr/>
        </p:nvPicPr>
        <p:blipFill>
          <a:blip r:embed="rId4"/>
          <a:stretch>
            <a:fillRect/>
          </a:stretch>
        </p:blipFill>
        <p:spPr>
          <a:xfrm>
            <a:off x="285750" y="1200150"/>
            <a:ext cx="8572500" cy="5448300"/>
          </a:xfrm>
          <a:prstGeom prst="rect">
            <a:avLst/>
          </a:prstGeom>
        </p:spPr>
      </p:pic>
    </p:spTree>
    <p:extLst>
      <p:ext uri="{BB962C8B-B14F-4D97-AF65-F5344CB8AC3E}">
        <p14:creationId xmlns:p14="http://schemas.microsoft.com/office/powerpoint/2010/main" val="2170643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heel(1)">
                                      <p:cBhvr>
                                        <p:cTn id="20" dur="20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533400" y="1066800"/>
            <a:ext cx="8001000" cy="5262979"/>
          </a:xfrm>
          <a:prstGeom prst="rect">
            <a:avLst/>
          </a:prstGeom>
          <a:noFill/>
        </p:spPr>
        <p:txBody>
          <a:bodyPr wrap="square" rtlCol="0">
            <a:spAutoFit/>
          </a:bodyPr>
          <a:lstStyle/>
          <a:p>
            <a:pPr marL="342900" indent="-342900" algn="r" rtl="1">
              <a:spcBef>
                <a:spcPts val="600"/>
              </a:spcBef>
              <a:spcAft>
                <a:spcPts val="600"/>
              </a:spcAft>
              <a:buFont typeface="Wingdings" panose="05000000000000000000" pitchFamily="2" charset="2"/>
              <a:buChar char="ü"/>
            </a:pPr>
            <a:r>
              <a:rPr lang="fa-IR" sz="3200" b="1" dirty="0" smtClean="0">
                <a:solidFill>
                  <a:srgbClr val="C00000"/>
                </a:solidFill>
                <a:cs typeface="B Nazanin" panose="00000400000000000000" pitchFamily="2" charset="-78"/>
              </a:rPr>
              <a:t>مقدمه </a:t>
            </a:r>
            <a:r>
              <a:rPr lang="fa-IR" sz="3200" b="1" dirty="0">
                <a:solidFill>
                  <a:srgbClr val="C00000"/>
                </a:solidFill>
                <a:cs typeface="B Nazanin" panose="00000400000000000000" pitchFamily="2" charset="-78"/>
              </a:rPr>
              <a:t>(نگاه کلی به </a:t>
            </a:r>
            <a:r>
              <a:rPr lang="fa-IR" sz="3200" b="1" dirty="0" smtClean="0">
                <a:solidFill>
                  <a:srgbClr val="C00000"/>
                </a:solidFill>
                <a:cs typeface="B Nazanin" panose="00000400000000000000" pitchFamily="2" charset="-78"/>
              </a:rPr>
              <a:t>دستگاه)</a:t>
            </a:r>
            <a:endParaRPr lang="fa-IR" sz="3200" b="1" dirty="0">
              <a:solidFill>
                <a:srgbClr val="C00000"/>
              </a:solidFill>
              <a:cs typeface="B Nazanin" panose="00000400000000000000" pitchFamily="2" charset="-78"/>
            </a:endParaRPr>
          </a:p>
          <a:p>
            <a:pPr marL="342900" indent="-342900" algn="r" rtl="1">
              <a:spcBef>
                <a:spcPts val="600"/>
              </a:spcBef>
              <a:spcAft>
                <a:spcPts val="600"/>
              </a:spcAft>
              <a:buFont typeface="Wingdings" panose="05000000000000000000" pitchFamily="2" charset="2"/>
              <a:buChar char="ü"/>
            </a:pPr>
            <a:r>
              <a:rPr lang="fa-IR" sz="2800" dirty="0" smtClean="0">
                <a:cs typeface="B Nazanin" panose="00000400000000000000" pitchFamily="2" charset="-78"/>
              </a:rPr>
              <a:t>آماده </a:t>
            </a:r>
            <a:r>
              <a:rPr lang="fa-IR" sz="2800" dirty="0">
                <a:cs typeface="B Nazanin" panose="00000400000000000000" pitchFamily="2" charset="-78"/>
              </a:rPr>
              <a:t>سازی و نحوه کار با </a:t>
            </a:r>
            <a:r>
              <a:rPr lang="fa-IR" sz="2800" dirty="0" smtClean="0">
                <a:cs typeface="B Nazanin" panose="00000400000000000000" pitchFamily="2" charset="-78"/>
              </a:rPr>
              <a:t>دستگاه</a:t>
            </a:r>
            <a:endParaRPr lang="fa-IR" sz="2800" dirty="0">
              <a:cs typeface="B Nazanin" panose="00000400000000000000" pitchFamily="2" charset="-78"/>
            </a:endParaRPr>
          </a:p>
          <a:p>
            <a:pPr marL="342900" indent="-342900" algn="r" rtl="1">
              <a:spcBef>
                <a:spcPts val="600"/>
              </a:spcBef>
              <a:spcAft>
                <a:spcPts val="600"/>
              </a:spcAft>
              <a:buFont typeface="Wingdings" panose="05000000000000000000" pitchFamily="2" charset="2"/>
              <a:buChar char="ü"/>
            </a:pPr>
            <a:r>
              <a:rPr lang="fa-IR" sz="2800" dirty="0" smtClean="0">
                <a:cs typeface="B Nazanin" panose="00000400000000000000" pitchFamily="2" charset="-78"/>
              </a:rPr>
              <a:t>تنظیمات دستگاه</a:t>
            </a:r>
          </a:p>
          <a:p>
            <a:pPr marL="342900" indent="-342900" algn="r" rtl="1">
              <a:spcBef>
                <a:spcPts val="600"/>
              </a:spcBef>
              <a:spcAft>
                <a:spcPts val="600"/>
              </a:spcAft>
              <a:buFont typeface="Wingdings" panose="05000000000000000000" pitchFamily="2" charset="2"/>
              <a:buChar char="ü"/>
            </a:pPr>
            <a:r>
              <a:rPr lang="fa-IR" sz="2800" dirty="0" smtClean="0">
                <a:cs typeface="B Nazanin" panose="00000400000000000000" pitchFamily="2" charset="-78"/>
              </a:rPr>
              <a:t>اصول </a:t>
            </a:r>
            <a:r>
              <a:rPr lang="fa-IR" sz="2800" dirty="0">
                <a:cs typeface="B Nazanin" panose="00000400000000000000" pitchFamily="2" charset="-78"/>
              </a:rPr>
              <a:t>تنفس دهی</a:t>
            </a:r>
          </a:p>
          <a:p>
            <a:pPr marL="342900" indent="-342900" algn="r" rtl="1">
              <a:spcBef>
                <a:spcPts val="600"/>
              </a:spcBef>
              <a:spcAft>
                <a:spcPts val="600"/>
              </a:spcAft>
              <a:buFont typeface="Wingdings" panose="05000000000000000000" pitchFamily="2" charset="2"/>
              <a:buChar char="ü"/>
            </a:pPr>
            <a:r>
              <a:rPr lang="fa-IR" sz="2800" dirty="0" smtClean="0">
                <a:cs typeface="B Nazanin" panose="00000400000000000000" pitchFamily="2" charset="-78"/>
              </a:rPr>
              <a:t>پارامترهای </a:t>
            </a:r>
            <a:r>
              <a:rPr lang="fa-IR" sz="2800" dirty="0">
                <a:cs typeface="B Nazanin" panose="00000400000000000000" pitchFamily="2" charset="-78"/>
              </a:rPr>
              <a:t>اندازه گیری </a:t>
            </a:r>
            <a:r>
              <a:rPr lang="fa-IR" sz="2800" dirty="0" smtClean="0">
                <a:cs typeface="B Nazanin" panose="00000400000000000000" pitchFamily="2" charset="-78"/>
              </a:rPr>
              <a:t>شده</a:t>
            </a:r>
            <a:endParaRPr lang="en-US" sz="2800" dirty="0" smtClean="0">
              <a:cs typeface="B Nazanin" panose="00000400000000000000" pitchFamily="2" charset="-78"/>
            </a:endParaRPr>
          </a:p>
          <a:p>
            <a:pPr marL="342900" indent="-342900" algn="r" rtl="1">
              <a:spcBef>
                <a:spcPts val="600"/>
              </a:spcBef>
              <a:spcAft>
                <a:spcPts val="600"/>
              </a:spcAft>
              <a:buFont typeface="Wingdings" panose="05000000000000000000" pitchFamily="2" charset="2"/>
              <a:buChar char="ü"/>
            </a:pPr>
            <a:r>
              <a:rPr lang="fa-IR" sz="2800" dirty="0" smtClean="0">
                <a:cs typeface="B Nazanin" panose="00000400000000000000" pitchFamily="2" charset="-78"/>
              </a:rPr>
              <a:t>مانورهای تنفسی</a:t>
            </a:r>
            <a:endParaRPr lang="en-US" sz="2800" dirty="0">
              <a:cs typeface="B Nazanin" panose="00000400000000000000" pitchFamily="2" charset="-78"/>
            </a:endParaRPr>
          </a:p>
          <a:p>
            <a:pPr marL="342900" indent="-342900" algn="r" rtl="1">
              <a:spcBef>
                <a:spcPts val="600"/>
              </a:spcBef>
              <a:spcAft>
                <a:spcPts val="600"/>
              </a:spcAft>
              <a:buFont typeface="Wingdings" panose="05000000000000000000" pitchFamily="2" charset="2"/>
              <a:buChar char="ü"/>
            </a:pPr>
            <a:r>
              <a:rPr lang="fa-IR" sz="2800" dirty="0" smtClean="0">
                <a:cs typeface="B Nazanin" panose="00000400000000000000" pitchFamily="2" charset="-78"/>
              </a:rPr>
              <a:t>آلارم های دستگاه</a:t>
            </a:r>
            <a:endParaRPr lang="fa-IR" sz="2800" dirty="0">
              <a:cs typeface="B Nazanin" panose="00000400000000000000" pitchFamily="2" charset="-78"/>
            </a:endParaRPr>
          </a:p>
          <a:p>
            <a:pPr marL="342900" indent="-342900" algn="r" rtl="1">
              <a:spcBef>
                <a:spcPts val="600"/>
              </a:spcBef>
              <a:spcAft>
                <a:spcPts val="600"/>
              </a:spcAft>
              <a:buFont typeface="Wingdings" panose="05000000000000000000" pitchFamily="2" charset="2"/>
              <a:buChar char="ü"/>
            </a:pPr>
            <a:r>
              <a:rPr lang="fa-IR" sz="2800" dirty="0" smtClean="0">
                <a:cs typeface="B Nazanin" panose="00000400000000000000" pitchFamily="2" charset="-78"/>
              </a:rPr>
              <a:t>نگهداری </a:t>
            </a:r>
            <a:r>
              <a:rPr lang="fa-IR" sz="2800" dirty="0">
                <a:cs typeface="B Nazanin" panose="00000400000000000000" pitchFamily="2" charset="-78"/>
              </a:rPr>
              <a:t>دستگاه</a:t>
            </a:r>
            <a:endParaRPr lang="en-US" sz="2800" dirty="0">
              <a:cs typeface="B Nazanin" panose="00000400000000000000" pitchFamily="2" charset="-78"/>
            </a:endParaRPr>
          </a:p>
          <a:p>
            <a:pPr marL="342900" indent="-342900" algn="r" rtl="1">
              <a:spcBef>
                <a:spcPts val="600"/>
              </a:spcBef>
              <a:spcAft>
                <a:spcPts val="600"/>
              </a:spcAft>
              <a:buFont typeface="Wingdings" panose="05000000000000000000" pitchFamily="2" charset="2"/>
              <a:buChar char="ü"/>
            </a:pPr>
            <a:r>
              <a:rPr lang="fa-IR" sz="2800" dirty="0" smtClean="0">
                <a:cs typeface="B Nazanin" panose="00000400000000000000" pitchFamily="2" charset="-78"/>
              </a:rPr>
              <a:t>عیب یابی</a:t>
            </a:r>
            <a:endParaRPr lang="fa-IR" sz="2800" b="1" dirty="0" smtClean="0">
              <a:cs typeface="B Nazanin" pitchFamily="2" charset="-78"/>
            </a:endParaRPr>
          </a:p>
        </p:txBody>
      </p:sp>
      <p:cxnSp>
        <p:nvCxnSpPr>
          <p:cNvPr id="3" name="Straight Connector 2"/>
          <p:cNvCxnSpPr/>
          <p:nvPr/>
        </p:nvCxnSpPr>
        <p:spPr>
          <a:xfrm>
            <a:off x="2286000" y="914400"/>
            <a:ext cx="6400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6200222" y="206514"/>
            <a:ext cx="2486578" cy="707886"/>
          </a:xfrm>
          <a:prstGeom prst="rect">
            <a:avLst/>
          </a:prstGeom>
        </p:spPr>
        <p:txBody>
          <a:bodyPr wrap="none">
            <a:spAutoFit/>
          </a:bodyPr>
          <a:lstStyle/>
          <a:p>
            <a:r>
              <a:rPr lang="fa-IR" sz="4000" dirty="0" smtClean="0">
                <a:cs typeface="B Nazanin" pitchFamily="2" charset="-78"/>
              </a:rPr>
              <a:t>فهرست مطالب</a:t>
            </a:r>
            <a:endParaRPr lang="en-US" sz="4000" dirty="0"/>
          </a:p>
        </p:txBody>
      </p:sp>
    </p:spTree>
    <p:extLst>
      <p:ext uri="{BB962C8B-B14F-4D97-AF65-F5344CB8AC3E}">
        <p14:creationId xmlns:p14="http://schemas.microsoft.com/office/powerpoint/2010/main" val="36139660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ontent Placeholder 2"/>
          <p:cNvSpPr>
            <a:spLocks noGrp="1"/>
          </p:cNvSpPr>
          <p:nvPr>
            <p:ph idx="1"/>
          </p:nvPr>
        </p:nvSpPr>
        <p:spPr>
          <a:xfrm>
            <a:off x="500034" y="1143000"/>
            <a:ext cx="8183880" cy="3718180"/>
          </a:xfrm>
        </p:spPr>
        <p:txBody>
          <a:bodyPr>
            <a:normAutofit/>
          </a:bodyPr>
          <a:lstStyle/>
          <a:p>
            <a:pPr algn="r" rtl="1"/>
            <a:r>
              <a:rPr lang="fa-IR" sz="1800" b="1" dirty="0" smtClean="0">
                <a:cs typeface="B Nazanin" pitchFamily="2" charset="-78"/>
              </a:rPr>
              <a:t>سیکل تنفس</a:t>
            </a:r>
          </a:p>
          <a:p>
            <a:pPr algn="r" rtl="1"/>
            <a:endParaRPr lang="fa-IR" b="1" dirty="0" smtClean="0">
              <a:cs typeface="B Yagut" pitchFamily="2" charset="-78"/>
            </a:endParaRPr>
          </a:p>
          <a:p>
            <a:pPr marL="0" indent="0" algn="r" rtl="1">
              <a:buNone/>
            </a:pPr>
            <a:endParaRPr lang="en-US" b="1" dirty="0" smtClean="0">
              <a:cs typeface="B Nazanin" pitchFamily="2" charset="-78"/>
            </a:endParaRPr>
          </a:p>
          <a:p>
            <a:pPr>
              <a:buNone/>
            </a:pPr>
            <a:endParaRPr lang="en-US" dirty="0" smtClean="0"/>
          </a:p>
        </p:txBody>
      </p:sp>
      <p:grpSp>
        <p:nvGrpSpPr>
          <p:cNvPr id="30" name="Group 29"/>
          <p:cNvGrpSpPr/>
          <p:nvPr/>
        </p:nvGrpSpPr>
        <p:grpSpPr>
          <a:xfrm>
            <a:off x="1127106" y="2292346"/>
            <a:ext cx="871538" cy="568325"/>
            <a:chOff x="1127106" y="2292346"/>
            <a:chExt cx="871538" cy="568325"/>
          </a:xfrm>
        </p:grpSpPr>
        <p:sp>
          <p:nvSpPr>
            <p:cNvPr id="31" name="Line 27"/>
            <p:cNvSpPr>
              <a:spLocks noChangeShapeType="1"/>
            </p:cNvSpPr>
            <p:nvPr/>
          </p:nvSpPr>
          <p:spPr bwMode="auto">
            <a:xfrm>
              <a:off x="1857356" y="2857496"/>
              <a:ext cx="141288" cy="0"/>
            </a:xfrm>
            <a:prstGeom prst="line">
              <a:avLst/>
            </a:prstGeom>
            <a:noFill/>
            <a:ln w="38100">
              <a:solidFill>
                <a:srgbClr val="FF0000"/>
              </a:solidFill>
              <a:round/>
              <a:headEnd type="none" w="sm" len="sm"/>
              <a:tailEnd type="none" w="sm" len="sm"/>
            </a:ln>
          </p:spPr>
          <p:txBody>
            <a:bodyPr wrap="none" anchor="ctr"/>
            <a:lstStyle/>
            <a:p>
              <a:endParaRPr lang="en-US"/>
            </a:p>
          </p:txBody>
        </p:sp>
        <p:sp>
          <p:nvSpPr>
            <p:cNvPr id="32" name="Arc 30"/>
            <p:cNvSpPr>
              <a:spLocks/>
            </p:cNvSpPr>
            <p:nvPr/>
          </p:nvSpPr>
          <p:spPr bwMode="auto">
            <a:xfrm rot="21120000">
              <a:off x="1312843" y="2476496"/>
              <a:ext cx="68263" cy="144463"/>
            </a:xfrm>
            <a:custGeom>
              <a:avLst/>
              <a:gdLst>
                <a:gd name="T0" fmla="*/ 0 w 18622"/>
                <a:gd name="T1" fmla="*/ 0 h 21600"/>
                <a:gd name="T2" fmla="*/ 43 w 18622"/>
                <a:gd name="T3" fmla="*/ 42 h 21600"/>
                <a:gd name="T4" fmla="*/ 1 w 18622"/>
                <a:gd name="T5" fmla="*/ 91 h 21600"/>
                <a:gd name="T6" fmla="*/ 0 60000 65536"/>
                <a:gd name="T7" fmla="*/ 0 60000 65536"/>
                <a:gd name="T8" fmla="*/ 0 60000 65536"/>
                <a:gd name="T9" fmla="*/ 0 w 18622"/>
                <a:gd name="T10" fmla="*/ 0 h 21600"/>
                <a:gd name="T11" fmla="*/ 18622 w 18622"/>
                <a:gd name="T12" fmla="*/ 21600 h 21600"/>
              </a:gdLst>
              <a:ahLst/>
              <a:cxnLst>
                <a:cxn ang="T6">
                  <a:pos x="T0" y="T1"/>
                </a:cxn>
                <a:cxn ang="T7">
                  <a:pos x="T2" y="T3"/>
                </a:cxn>
                <a:cxn ang="T8">
                  <a:pos x="T4" y="T5"/>
                </a:cxn>
              </a:cxnLst>
              <a:rect l="T9" t="T10" r="T11" b="T12"/>
              <a:pathLst>
                <a:path w="18622" h="21600" fill="none" extrusionOk="0">
                  <a:moveTo>
                    <a:pt x="0" y="4"/>
                  </a:moveTo>
                  <a:cubicBezTo>
                    <a:pt x="143" y="1"/>
                    <a:pt x="287" y="-1"/>
                    <a:pt x="432" y="0"/>
                  </a:cubicBezTo>
                  <a:cubicBezTo>
                    <a:pt x="7795" y="0"/>
                    <a:pt x="14651" y="3750"/>
                    <a:pt x="18622" y="9951"/>
                  </a:cubicBezTo>
                </a:path>
                <a:path w="18622" h="21600" stroke="0" extrusionOk="0">
                  <a:moveTo>
                    <a:pt x="0" y="4"/>
                  </a:moveTo>
                  <a:cubicBezTo>
                    <a:pt x="143" y="1"/>
                    <a:pt x="287" y="-1"/>
                    <a:pt x="432" y="0"/>
                  </a:cubicBezTo>
                  <a:cubicBezTo>
                    <a:pt x="7795" y="0"/>
                    <a:pt x="14651" y="3750"/>
                    <a:pt x="18622" y="9951"/>
                  </a:cubicBezTo>
                  <a:lnTo>
                    <a:pt x="432" y="21600"/>
                  </a:lnTo>
                  <a:close/>
                </a:path>
              </a:pathLst>
            </a:custGeom>
            <a:noFill/>
            <a:ln w="38100">
              <a:solidFill>
                <a:srgbClr val="FF0000"/>
              </a:solidFill>
              <a:round/>
              <a:headEnd type="none" w="sm" len="sm"/>
              <a:tailEnd type="none" w="sm" len="sm"/>
            </a:ln>
          </p:spPr>
          <p:txBody>
            <a:bodyPr wrap="none" anchor="ctr"/>
            <a:lstStyle/>
            <a:p>
              <a:endParaRPr lang="en-US"/>
            </a:p>
          </p:txBody>
        </p:sp>
        <p:sp>
          <p:nvSpPr>
            <p:cNvPr id="33" name="Arc 33"/>
            <p:cNvSpPr>
              <a:spLocks/>
            </p:cNvSpPr>
            <p:nvPr/>
          </p:nvSpPr>
          <p:spPr bwMode="auto">
            <a:xfrm>
              <a:off x="1376343" y="2292346"/>
              <a:ext cx="512763" cy="565150"/>
            </a:xfrm>
            <a:custGeom>
              <a:avLst/>
              <a:gdLst>
                <a:gd name="T0" fmla="*/ 322 w 19483"/>
                <a:gd name="T1" fmla="*/ 356 h 21600"/>
                <a:gd name="T2" fmla="*/ 0 w 19483"/>
                <a:gd name="T3" fmla="*/ 154 h 21600"/>
                <a:gd name="T4" fmla="*/ 323 w 19483"/>
                <a:gd name="T5" fmla="*/ 0 h 21600"/>
                <a:gd name="T6" fmla="*/ 0 60000 65536"/>
                <a:gd name="T7" fmla="*/ 0 60000 65536"/>
                <a:gd name="T8" fmla="*/ 0 60000 65536"/>
                <a:gd name="T9" fmla="*/ 0 w 19483"/>
                <a:gd name="T10" fmla="*/ 0 h 21600"/>
                <a:gd name="T11" fmla="*/ 19483 w 19483"/>
                <a:gd name="T12" fmla="*/ 21600 h 21600"/>
              </a:gdLst>
              <a:ahLst/>
              <a:cxnLst>
                <a:cxn ang="T6">
                  <a:pos x="T0" y="T1"/>
                </a:cxn>
                <a:cxn ang="T7">
                  <a:pos x="T2" y="T3"/>
                </a:cxn>
                <a:cxn ang="T8">
                  <a:pos x="T4" y="T5"/>
                </a:cxn>
              </a:cxnLst>
              <a:rect l="T9" t="T10" r="T11" b="T12"/>
              <a:pathLst>
                <a:path w="19483" h="21600" fill="none" extrusionOk="0">
                  <a:moveTo>
                    <a:pt x="19423" y="21599"/>
                  </a:moveTo>
                  <a:cubicBezTo>
                    <a:pt x="11129" y="21576"/>
                    <a:pt x="3580" y="16806"/>
                    <a:pt x="0" y="9325"/>
                  </a:cubicBezTo>
                </a:path>
                <a:path w="19483" h="21600" stroke="0" extrusionOk="0">
                  <a:moveTo>
                    <a:pt x="19423" y="21599"/>
                  </a:moveTo>
                  <a:cubicBezTo>
                    <a:pt x="11129" y="21576"/>
                    <a:pt x="3580" y="16806"/>
                    <a:pt x="0" y="9325"/>
                  </a:cubicBezTo>
                  <a:lnTo>
                    <a:pt x="19483" y="0"/>
                  </a:lnTo>
                  <a:close/>
                </a:path>
              </a:pathLst>
            </a:custGeom>
            <a:noFill/>
            <a:ln w="38100">
              <a:solidFill>
                <a:srgbClr val="FF0000"/>
              </a:solidFill>
              <a:round/>
              <a:headEnd type="none" w="sm" len="sm"/>
              <a:tailEnd type="none" w="sm" len="sm"/>
            </a:ln>
          </p:spPr>
          <p:txBody>
            <a:bodyPr wrap="none" anchor="ctr"/>
            <a:lstStyle/>
            <a:p>
              <a:endParaRPr lang="en-US"/>
            </a:p>
          </p:txBody>
        </p:sp>
        <p:sp>
          <p:nvSpPr>
            <p:cNvPr id="34" name="Arc 35"/>
            <p:cNvSpPr>
              <a:spLocks/>
            </p:cNvSpPr>
            <p:nvPr/>
          </p:nvSpPr>
          <p:spPr bwMode="auto">
            <a:xfrm>
              <a:off x="1127106" y="2479671"/>
              <a:ext cx="184150" cy="381000"/>
            </a:xfrm>
            <a:custGeom>
              <a:avLst/>
              <a:gdLst>
                <a:gd name="T0" fmla="*/ 0 w 21600"/>
                <a:gd name="T1" fmla="*/ 240 h 21599"/>
                <a:gd name="T2" fmla="*/ 115 w 21600"/>
                <a:gd name="T3" fmla="*/ 0 h 21599"/>
                <a:gd name="T4" fmla="*/ 116 w 21600"/>
                <a:gd name="T5" fmla="*/ 24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69"/>
                  </a:moveTo>
                  <a:cubicBezTo>
                    <a:pt x="16" y="9723"/>
                    <a:pt x="9569" y="101"/>
                    <a:pt x="21413" y="-1"/>
                  </a:cubicBezTo>
                </a:path>
                <a:path w="21600" h="21599" stroke="0" extrusionOk="0">
                  <a:moveTo>
                    <a:pt x="0" y="21569"/>
                  </a:moveTo>
                  <a:cubicBezTo>
                    <a:pt x="16" y="9723"/>
                    <a:pt x="9569" y="101"/>
                    <a:pt x="21413" y="-1"/>
                  </a:cubicBezTo>
                  <a:lnTo>
                    <a:pt x="21600" y="21599"/>
                  </a:lnTo>
                  <a:close/>
                </a:path>
              </a:pathLst>
            </a:custGeom>
            <a:noFill/>
            <a:ln w="38100">
              <a:solidFill>
                <a:srgbClr val="FF0000"/>
              </a:solidFill>
              <a:round/>
              <a:headEnd type="none" w="sm" len="sm"/>
              <a:tailEnd type="none" w="sm" len="sm"/>
            </a:ln>
          </p:spPr>
          <p:txBody>
            <a:bodyPr wrap="none" anchor="ctr"/>
            <a:lstStyle/>
            <a:p>
              <a:endParaRPr lang="en-US"/>
            </a:p>
          </p:txBody>
        </p:sp>
      </p:grpSp>
      <p:grpSp>
        <p:nvGrpSpPr>
          <p:cNvPr id="35" name="Group 34"/>
          <p:cNvGrpSpPr/>
          <p:nvPr/>
        </p:nvGrpSpPr>
        <p:grpSpPr>
          <a:xfrm>
            <a:off x="2000232" y="2846384"/>
            <a:ext cx="1666875" cy="779463"/>
            <a:chOff x="2001818" y="2846384"/>
            <a:chExt cx="1666875" cy="779463"/>
          </a:xfrm>
        </p:grpSpPr>
        <p:sp>
          <p:nvSpPr>
            <p:cNvPr id="36" name="Arc 31"/>
            <p:cNvSpPr>
              <a:spLocks/>
            </p:cNvSpPr>
            <p:nvPr/>
          </p:nvSpPr>
          <p:spPr bwMode="auto">
            <a:xfrm>
              <a:off x="2203431" y="2846384"/>
              <a:ext cx="444500" cy="779463"/>
            </a:xfrm>
            <a:custGeom>
              <a:avLst/>
              <a:gdLst>
                <a:gd name="T0" fmla="*/ 0 w 20183"/>
                <a:gd name="T1" fmla="*/ 316 h 21600"/>
                <a:gd name="T2" fmla="*/ 279 w 20183"/>
                <a:gd name="T3" fmla="*/ 0 h 21600"/>
                <a:gd name="T4" fmla="*/ 280 w 20183"/>
                <a:gd name="T5" fmla="*/ 491 h 21600"/>
                <a:gd name="T6" fmla="*/ 0 60000 65536"/>
                <a:gd name="T7" fmla="*/ 0 60000 65536"/>
                <a:gd name="T8" fmla="*/ 0 60000 65536"/>
                <a:gd name="T9" fmla="*/ 0 w 20183"/>
                <a:gd name="T10" fmla="*/ 0 h 21600"/>
                <a:gd name="T11" fmla="*/ 20183 w 20183"/>
                <a:gd name="T12" fmla="*/ 21600 h 21600"/>
              </a:gdLst>
              <a:ahLst/>
              <a:cxnLst>
                <a:cxn ang="T6">
                  <a:pos x="T0" y="T1"/>
                </a:cxn>
                <a:cxn ang="T7">
                  <a:pos x="T2" y="T3"/>
                </a:cxn>
                <a:cxn ang="T8">
                  <a:pos x="T4" y="T5"/>
                </a:cxn>
              </a:cxnLst>
              <a:rect l="T9" t="T10" r="T11" b="T12"/>
              <a:pathLst>
                <a:path w="20183" h="21600" fill="none" extrusionOk="0">
                  <a:moveTo>
                    <a:pt x="0" y="13904"/>
                  </a:moveTo>
                  <a:cubicBezTo>
                    <a:pt x="3181" y="5561"/>
                    <a:pt x="11167" y="36"/>
                    <a:pt x="20096" y="0"/>
                  </a:cubicBezTo>
                </a:path>
                <a:path w="20183" h="21600" stroke="0" extrusionOk="0">
                  <a:moveTo>
                    <a:pt x="0" y="13904"/>
                  </a:moveTo>
                  <a:cubicBezTo>
                    <a:pt x="3181" y="5561"/>
                    <a:pt x="11167" y="36"/>
                    <a:pt x="20096" y="0"/>
                  </a:cubicBezTo>
                  <a:lnTo>
                    <a:pt x="20183" y="21600"/>
                  </a:lnTo>
                  <a:close/>
                </a:path>
              </a:pathLst>
            </a:custGeom>
            <a:noFill/>
            <a:ln w="38100">
              <a:solidFill>
                <a:srgbClr val="0000FF"/>
              </a:solidFill>
              <a:round/>
              <a:headEnd type="none" w="sm" len="sm"/>
              <a:tailEnd type="none" w="sm" len="sm"/>
            </a:ln>
          </p:spPr>
          <p:txBody>
            <a:bodyPr wrap="none" anchor="ctr"/>
            <a:lstStyle/>
            <a:p>
              <a:endParaRPr lang="en-US"/>
            </a:p>
          </p:txBody>
        </p:sp>
        <p:sp>
          <p:nvSpPr>
            <p:cNvPr id="37" name="Arc 32"/>
            <p:cNvSpPr>
              <a:spLocks/>
            </p:cNvSpPr>
            <p:nvPr/>
          </p:nvSpPr>
          <p:spPr bwMode="auto">
            <a:xfrm>
              <a:off x="2001818" y="2859084"/>
              <a:ext cx="201613" cy="501650"/>
            </a:xfrm>
            <a:custGeom>
              <a:avLst/>
              <a:gdLst>
                <a:gd name="T0" fmla="*/ 127 w 21600"/>
                <a:gd name="T1" fmla="*/ 316 h 21600"/>
                <a:gd name="T2" fmla="*/ 0 w 21600"/>
                <a:gd name="T3" fmla="*/ 0 h 21600"/>
                <a:gd name="T4" fmla="*/ 127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38100">
              <a:solidFill>
                <a:srgbClr val="0000FF"/>
              </a:solidFill>
              <a:round/>
              <a:headEnd type="none" w="sm" len="sm"/>
              <a:tailEnd type="none" w="sm" len="sm"/>
            </a:ln>
          </p:spPr>
          <p:txBody>
            <a:bodyPr wrap="none" anchor="ctr"/>
            <a:lstStyle/>
            <a:p>
              <a:endParaRPr lang="en-US"/>
            </a:p>
          </p:txBody>
        </p:sp>
        <p:sp>
          <p:nvSpPr>
            <p:cNvPr id="38" name="Line 36"/>
            <p:cNvSpPr>
              <a:spLocks noChangeShapeType="1"/>
            </p:cNvSpPr>
            <p:nvPr/>
          </p:nvSpPr>
          <p:spPr bwMode="auto">
            <a:xfrm flipH="1">
              <a:off x="2601893" y="2851146"/>
              <a:ext cx="1066800" cy="0"/>
            </a:xfrm>
            <a:prstGeom prst="line">
              <a:avLst/>
            </a:prstGeom>
            <a:noFill/>
            <a:ln w="38100">
              <a:solidFill>
                <a:srgbClr val="0000FF"/>
              </a:solidFill>
              <a:round/>
              <a:headEnd/>
              <a:tailEnd/>
            </a:ln>
          </p:spPr>
          <p:txBody>
            <a:bodyPr/>
            <a:lstStyle/>
            <a:p>
              <a:endParaRPr lang="en-US"/>
            </a:p>
          </p:txBody>
        </p:sp>
      </p:grpSp>
      <p:graphicFrame>
        <p:nvGraphicFramePr>
          <p:cNvPr id="39" name="Chart 38"/>
          <p:cNvGraphicFramePr/>
          <p:nvPr/>
        </p:nvGraphicFramePr>
        <p:xfrm>
          <a:off x="3657600" y="1905000"/>
          <a:ext cx="5000652" cy="2928958"/>
        </p:xfrm>
        <a:graphic>
          <a:graphicData uri="http://schemas.openxmlformats.org/drawingml/2006/chart">
            <c:chart xmlns:c="http://schemas.openxmlformats.org/drawingml/2006/chart" xmlns:r="http://schemas.openxmlformats.org/officeDocument/2006/relationships" r:id="rId2"/>
          </a:graphicData>
        </a:graphic>
      </p:graphicFrame>
      <p:grpSp>
        <p:nvGrpSpPr>
          <p:cNvPr id="40" name="Group 39"/>
          <p:cNvGrpSpPr/>
          <p:nvPr/>
        </p:nvGrpSpPr>
        <p:grpSpPr>
          <a:xfrm>
            <a:off x="6019800" y="2419336"/>
            <a:ext cx="357190" cy="2000264"/>
            <a:chOff x="5786446" y="2143116"/>
            <a:chExt cx="357190" cy="2000264"/>
          </a:xfrm>
        </p:grpSpPr>
        <p:sp>
          <p:nvSpPr>
            <p:cNvPr id="41" name="Up Arrow 40"/>
            <p:cNvSpPr/>
            <p:nvPr/>
          </p:nvSpPr>
          <p:spPr>
            <a:xfrm>
              <a:off x="5791200" y="2143116"/>
              <a:ext cx="228600" cy="1071570"/>
            </a:xfrm>
            <a:prstGeom prst="upArrow">
              <a:avLst/>
            </a:prstGeom>
            <a:ln>
              <a:solidFill>
                <a:schemeClr val="tx1"/>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2" name="Up Arrow 41"/>
            <p:cNvSpPr/>
            <p:nvPr/>
          </p:nvSpPr>
          <p:spPr>
            <a:xfrm rot="10800000">
              <a:off x="5786446" y="3071810"/>
              <a:ext cx="357190" cy="1071570"/>
            </a:xfrm>
            <a:prstGeom prst="upArrow">
              <a:avLst/>
            </a:prstGeom>
            <a:noFill/>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
        <p:nvSpPr>
          <p:cNvPr id="43" name="TextBox 42"/>
          <p:cNvSpPr txBox="1"/>
          <p:nvPr/>
        </p:nvSpPr>
        <p:spPr>
          <a:xfrm>
            <a:off x="533400" y="3886200"/>
            <a:ext cx="1905000" cy="615553"/>
          </a:xfrm>
          <a:prstGeom prst="rect">
            <a:avLst/>
          </a:prstGeom>
          <a:noFill/>
        </p:spPr>
        <p:txBody>
          <a:bodyPr wrap="square" rtlCol="0">
            <a:spAutoFit/>
          </a:bodyPr>
          <a:lstStyle/>
          <a:p>
            <a:pPr algn="ctr"/>
            <a:r>
              <a:rPr lang="en-US" b="1" dirty="0" smtClean="0"/>
              <a:t>Ti</a:t>
            </a:r>
          </a:p>
          <a:p>
            <a:pPr algn="ctr"/>
            <a:r>
              <a:rPr lang="en-US" sz="1600" dirty="0" smtClean="0"/>
              <a:t>(</a:t>
            </a:r>
            <a:r>
              <a:rPr lang="en-US" sz="1600" dirty="0" err="1" smtClean="0"/>
              <a:t>InsPiratory</a:t>
            </a:r>
            <a:r>
              <a:rPr lang="en-US" sz="1600" dirty="0" smtClean="0"/>
              <a:t> Time)</a:t>
            </a:r>
            <a:endParaRPr lang="en-US" sz="1600" dirty="0"/>
          </a:p>
        </p:txBody>
      </p:sp>
      <p:sp>
        <p:nvSpPr>
          <p:cNvPr id="44" name="TextBox 43"/>
          <p:cNvSpPr txBox="1"/>
          <p:nvPr/>
        </p:nvSpPr>
        <p:spPr>
          <a:xfrm>
            <a:off x="2209800" y="3886200"/>
            <a:ext cx="1752600" cy="892552"/>
          </a:xfrm>
          <a:prstGeom prst="rect">
            <a:avLst/>
          </a:prstGeom>
          <a:noFill/>
        </p:spPr>
        <p:txBody>
          <a:bodyPr wrap="square" rtlCol="0">
            <a:spAutoFit/>
          </a:bodyPr>
          <a:lstStyle/>
          <a:p>
            <a:pPr algn="ctr"/>
            <a:r>
              <a:rPr lang="en-US" b="1" dirty="0" smtClean="0"/>
              <a:t>Te</a:t>
            </a:r>
          </a:p>
          <a:p>
            <a:pPr algn="ctr"/>
            <a:r>
              <a:rPr lang="en-US" sz="1600" dirty="0" smtClean="0"/>
              <a:t>(Expiratory Time)</a:t>
            </a:r>
          </a:p>
          <a:p>
            <a:pPr algn="ctr"/>
            <a:endParaRPr lang="en-US" dirty="0"/>
          </a:p>
        </p:txBody>
      </p:sp>
      <p:cxnSp>
        <p:nvCxnSpPr>
          <p:cNvPr id="45" name="Straight Arrow Connector 44"/>
          <p:cNvCxnSpPr/>
          <p:nvPr/>
        </p:nvCxnSpPr>
        <p:spPr>
          <a:xfrm>
            <a:off x="990600" y="3657600"/>
            <a:ext cx="914400" cy="1588"/>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46" name="Straight Arrow Connector 45"/>
          <p:cNvCxnSpPr/>
          <p:nvPr/>
        </p:nvCxnSpPr>
        <p:spPr>
          <a:xfrm>
            <a:off x="1905000" y="3657600"/>
            <a:ext cx="1828800" cy="1588"/>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47" name="Straight Arrow Connector 46"/>
          <p:cNvCxnSpPr/>
          <p:nvPr/>
        </p:nvCxnSpPr>
        <p:spPr>
          <a:xfrm>
            <a:off x="914400" y="4876800"/>
            <a:ext cx="2819400" cy="1588"/>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48" name="TextBox 47"/>
          <p:cNvSpPr txBox="1"/>
          <p:nvPr/>
        </p:nvSpPr>
        <p:spPr>
          <a:xfrm>
            <a:off x="-152400" y="5040868"/>
            <a:ext cx="4953000" cy="369332"/>
          </a:xfrm>
          <a:prstGeom prst="rect">
            <a:avLst/>
          </a:prstGeom>
          <a:noFill/>
        </p:spPr>
        <p:txBody>
          <a:bodyPr wrap="square" rtlCol="0">
            <a:spAutoFit/>
          </a:bodyPr>
          <a:lstStyle/>
          <a:p>
            <a:pPr algn="ctr"/>
            <a:r>
              <a:rPr lang="en-US" dirty="0" smtClean="0"/>
              <a:t>Respiratory Cycle = </a:t>
            </a:r>
            <a:r>
              <a:rPr lang="en-US" dirty="0" err="1" smtClean="0"/>
              <a:t>Ti+Te</a:t>
            </a:r>
            <a:r>
              <a:rPr lang="en-US" dirty="0" smtClean="0"/>
              <a:t>  = 60 (Sec)/Rate</a:t>
            </a:r>
            <a:endParaRPr lang="en-US" dirty="0"/>
          </a:p>
        </p:txBody>
      </p:sp>
      <p:sp>
        <p:nvSpPr>
          <p:cNvPr id="27" name="Rectangle 26"/>
          <p:cNvSpPr/>
          <p:nvPr/>
        </p:nvSpPr>
        <p:spPr>
          <a:xfrm>
            <a:off x="5775383" y="206514"/>
            <a:ext cx="2811988" cy="707886"/>
          </a:xfrm>
          <a:prstGeom prst="rect">
            <a:avLst/>
          </a:prstGeom>
        </p:spPr>
        <p:txBody>
          <a:bodyPr wrap="none">
            <a:spAutoFit/>
          </a:bodyPr>
          <a:lstStyle/>
          <a:p>
            <a:pPr algn="r" rtl="1"/>
            <a:r>
              <a:rPr lang="fa-IR" sz="4000" dirty="0" smtClean="0">
                <a:cs typeface="B Nazanin" pitchFamily="2" charset="-78"/>
              </a:rPr>
              <a:t>تنظیمات دستگاه</a:t>
            </a:r>
            <a:endParaRPr lang="en-US" sz="4000" dirty="0">
              <a:cs typeface="B Nazanin" pitchFamily="2" charset="-78"/>
            </a:endParaRPr>
          </a:p>
        </p:txBody>
      </p:sp>
      <p:cxnSp>
        <p:nvCxnSpPr>
          <p:cNvPr id="28" name="Straight Connector 27"/>
          <p:cNvCxnSpPr/>
          <p:nvPr/>
        </p:nvCxnSpPr>
        <p:spPr>
          <a:xfrm>
            <a:off x="2410496" y="912812"/>
            <a:ext cx="64008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808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400000">
                                      <p:cBhvr>
                                        <p:cTn id="6" dur="2000" fill="hold"/>
                                        <p:tgtEl>
                                          <p:spTgt spid="40"/>
                                        </p:tgtEl>
                                        <p:attrNameLst>
                                          <p:attrName>r</p:attrName>
                                        </p:attrNameLst>
                                      </p:cBhvr>
                                    </p:animRot>
                                  </p:childTnLst>
                                </p:cTn>
                              </p:par>
                              <p:par>
                                <p:cTn id="7" presetID="22" presetClass="entr" presetSubtype="8" fill="hold" nodeType="withEffect">
                                  <p:stCondLst>
                                    <p:cond delay="0"/>
                                  </p:stCondLst>
                                  <p:childTnLst>
                                    <p:set>
                                      <p:cBhvr>
                                        <p:cTn id="8" dur="1" fill="hold">
                                          <p:stCondLst>
                                            <p:cond delay="0"/>
                                          </p:stCondLst>
                                        </p:cTn>
                                        <p:tgtEl>
                                          <p:spTgt spid="30"/>
                                        </p:tgtEl>
                                        <p:attrNameLst>
                                          <p:attrName>style.visibility</p:attrName>
                                        </p:attrNameLst>
                                      </p:cBhvr>
                                      <p:to>
                                        <p:strVal val="visible"/>
                                      </p:to>
                                    </p:set>
                                    <p:animEffect transition="in" filter="wipe(left)">
                                      <p:cBhvr>
                                        <p:cTn id="9" dur="2000"/>
                                        <p:tgtEl>
                                          <p:spTgt spid="30"/>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mph" presetSubtype="0" fill="hold" nodeType="clickEffect">
                                  <p:stCondLst>
                                    <p:cond delay="0"/>
                                  </p:stCondLst>
                                  <p:childTnLst>
                                    <p:animRot by="4800000">
                                      <p:cBhvr>
                                        <p:cTn id="13" dur="2000" fill="hold"/>
                                        <p:tgtEl>
                                          <p:spTgt spid="40"/>
                                        </p:tgtEl>
                                        <p:attrNameLst>
                                          <p:attrName>r</p:attrName>
                                        </p:attrNameLst>
                                      </p:cBhvr>
                                    </p:animRot>
                                  </p:childTnLst>
                                </p:cTn>
                              </p:par>
                              <p:par>
                                <p:cTn id="14" presetID="22" presetClass="entr" presetSubtype="8" fill="hold"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2000"/>
                                        <p:tgtEl>
                                          <p:spTgt spid="35"/>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nodeType="click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box(in)">
                                      <p:cBhvr>
                                        <p:cTn id="21" dur="500"/>
                                        <p:tgtEl>
                                          <p:spTgt spid="45"/>
                                        </p:tgtEl>
                                      </p:cBhvr>
                                    </p:animEffect>
                                  </p:childTnLst>
                                </p:cTn>
                              </p:par>
                              <p:par>
                                <p:cTn id="22" presetID="4" presetClass="entr" presetSubtype="16" fill="hold" nodeType="with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box(in)">
                                      <p:cBhvr>
                                        <p:cTn id="24" dur="500"/>
                                        <p:tgtEl>
                                          <p:spTgt spid="46"/>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box(in)">
                                      <p:cBhvr>
                                        <p:cTn id="27" dur="500"/>
                                        <p:tgtEl>
                                          <p:spTgt spid="43"/>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box(in)">
                                      <p:cBhvr>
                                        <p:cTn id="30" dur="500"/>
                                        <p:tgtEl>
                                          <p:spTgt spid="44"/>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nodeType="click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box(in)">
                                      <p:cBhvr>
                                        <p:cTn id="35" dur="500"/>
                                        <p:tgtEl>
                                          <p:spTgt spid="47"/>
                                        </p:tgtEl>
                                      </p:cBhvr>
                                    </p:animEffect>
                                  </p:childTnLst>
                                </p:cTn>
                              </p:par>
                              <p:par>
                                <p:cTn id="36" presetID="4" presetClass="entr" presetSubtype="16" fill="hold" grpId="0" nodeType="withEffect">
                                  <p:stCondLst>
                                    <p:cond delay="0"/>
                                  </p:stCondLst>
                                  <p:childTnLst>
                                    <p:set>
                                      <p:cBhvr>
                                        <p:cTn id="37" dur="1" fill="hold">
                                          <p:stCondLst>
                                            <p:cond delay="0"/>
                                          </p:stCondLst>
                                        </p:cTn>
                                        <p:tgtEl>
                                          <p:spTgt spid="48"/>
                                        </p:tgtEl>
                                        <p:attrNameLst>
                                          <p:attrName>style.visibility</p:attrName>
                                        </p:attrNameLst>
                                      </p:cBhvr>
                                      <p:to>
                                        <p:strVal val="visible"/>
                                      </p:to>
                                    </p:set>
                                    <p:animEffect transition="in" filter="box(in)">
                                      <p:cBhvr>
                                        <p:cTn id="38"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Oval 73"/>
          <p:cNvSpPr/>
          <p:nvPr/>
        </p:nvSpPr>
        <p:spPr>
          <a:xfrm>
            <a:off x="3962400" y="3124200"/>
            <a:ext cx="457200" cy="381000"/>
          </a:xfrm>
          <a:prstGeom prst="ellipse">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 name="Content Placeholder 2"/>
          <p:cNvSpPr>
            <a:spLocks noGrp="1"/>
          </p:cNvSpPr>
          <p:nvPr>
            <p:ph idx="1"/>
          </p:nvPr>
        </p:nvSpPr>
        <p:spPr>
          <a:xfrm>
            <a:off x="502920" y="642918"/>
            <a:ext cx="8183880" cy="4075386"/>
          </a:xfrm>
        </p:spPr>
        <p:txBody>
          <a:bodyPr>
            <a:normAutofit/>
          </a:bodyPr>
          <a:lstStyle/>
          <a:p>
            <a:pPr algn="r" rtl="1">
              <a:buNone/>
            </a:pPr>
            <a:endParaRPr lang="en-US" dirty="0" smtClean="0">
              <a:cs typeface="B Yagut" pitchFamily="2" charset="-78"/>
            </a:endParaRPr>
          </a:p>
          <a:p>
            <a:pPr algn="r" rtl="1">
              <a:buNone/>
            </a:pPr>
            <a:r>
              <a:rPr lang="fa-IR" dirty="0" smtClean="0">
                <a:cs typeface="B Yagut" pitchFamily="2" charset="-78"/>
              </a:rPr>
              <a:t>  </a:t>
            </a:r>
          </a:p>
          <a:p>
            <a:pPr algn="r" rtl="1"/>
            <a:endParaRPr lang="fa-IR" dirty="0" smtClean="0"/>
          </a:p>
          <a:p>
            <a:pPr algn="r" rtl="1"/>
            <a:endParaRPr lang="fa-IR" dirty="0" smtClean="0"/>
          </a:p>
          <a:p>
            <a:pPr algn="r" rtl="1"/>
            <a:endParaRPr lang="en-US" dirty="0" smtClean="0"/>
          </a:p>
          <a:p>
            <a:pPr>
              <a:buNone/>
            </a:pPr>
            <a:endParaRPr lang="en-US" dirty="0" smtClean="0"/>
          </a:p>
        </p:txBody>
      </p:sp>
      <p:grpSp>
        <p:nvGrpSpPr>
          <p:cNvPr id="7" name="Group 23"/>
          <p:cNvGrpSpPr>
            <a:grpSpLocks/>
          </p:cNvGrpSpPr>
          <p:nvPr/>
        </p:nvGrpSpPr>
        <p:grpSpPr bwMode="auto">
          <a:xfrm>
            <a:off x="609580" y="3345074"/>
            <a:ext cx="2819420" cy="1074545"/>
            <a:chOff x="594" y="2429"/>
            <a:chExt cx="1776" cy="491"/>
          </a:xfrm>
        </p:grpSpPr>
        <p:sp>
          <p:nvSpPr>
            <p:cNvPr id="9" name="Arc 25"/>
            <p:cNvSpPr>
              <a:spLocks/>
            </p:cNvSpPr>
            <p:nvPr/>
          </p:nvSpPr>
          <p:spPr bwMode="auto">
            <a:xfrm>
              <a:off x="1447" y="2429"/>
              <a:ext cx="280" cy="491"/>
            </a:xfrm>
            <a:custGeom>
              <a:avLst/>
              <a:gdLst>
                <a:gd name="T0" fmla="*/ 0 w 20183"/>
                <a:gd name="T1" fmla="*/ 316 h 21600"/>
                <a:gd name="T2" fmla="*/ 279 w 20183"/>
                <a:gd name="T3" fmla="*/ 0 h 21600"/>
                <a:gd name="T4" fmla="*/ 280 w 20183"/>
                <a:gd name="T5" fmla="*/ 491 h 21600"/>
                <a:gd name="T6" fmla="*/ 0 60000 65536"/>
                <a:gd name="T7" fmla="*/ 0 60000 65536"/>
                <a:gd name="T8" fmla="*/ 0 60000 65536"/>
                <a:gd name="T9" fmla="*/ 0 w 20183"/>
                <a:gd name="T10" fmla="*/ 0 h 21600"/>
                <a:gd name="T11" fmla="*/ 20183 w 20183"/>
                <a:gd name="T12" fmla="*/ 21600 h 21600"/>
              </a:gdLst>
              <a:ahLst/>
              <a:cxnLst>
                <a:cxn ang="T6">
                  <a:pos x="T0" y="T1"/>
                </a:cxn>
                <a:cxn ang="T7">
                  <a:pos x="T2" y="T3"/>
                </a:cxn>
                <a:cxn ang="T8">
                  <a:pos x="T4" y="T5"/>
                </a:cxn>
              </a:cxnLst>
              <a:rect l="T9" t="T10" r="T11" b="T12"/>
              <a:pathLst>
                <a:path w="20183" h="21600" fill="none" extrusionOk="0">
                  <a:moveTo>
                    <a:pt x="0" y="13904"/>
                  </a:moveTo>
                  <a:cubicBezTo>
                    <a:pt x="3181" y="5561"/>
                    <a:pt x="11167" y="36"/>
                    <a:pt x="20096" y="0"/>
                  </a:cubicBezTo>
                </a:path>
                <a:path w="20183" h="21600" stroke="0" extrusionOk="0">
                  <a:moveTo>
                    <a:pt x="0" y="13904"/>
                  </a:moveTo>
                  <a:cubicBezTo>
                    <a:pt x="3181" y="5561"/>
                    <a:pt x="11167" y="36"/>
                    <a:pt x="20096" y="0"/>
                  </a:cubicBezTo>
                  <a:lnTo>
                    <a:pt x="20183" y="21600"/>
                  </a:lnTo>
                  <a:close/>
                </a:path>
              </a:pathLst>
            </a:custGeom>
            <a:noFill/>
            <a:ln w="38100">
              <a:solidFill>
                <a:srgbClr val="0000FF"/>
              </a:solidFill>
              <a:round/>
              <a:headEnd type="none" w="sm" len="sm"/>
              <a:tailEnd type="none" w="sm" len="sm"/>
            </a:ln>
          </p:spPr>
          <p:txBody>
            <a:bodyPr wrap="none" anchor="ctr"/>
            <a:lstStyle/>
            <a:p>
              <a:endParaRPr lang="en-US"/>
            </a:p>
          </p:txBody>
        </p:sp>
        <p:sp>
          <p:nvSpPr>
            <p:cNvPr id="10" name="Arc 26"/>
            <p:cNvSpPr>
              <a:spLocks/>
            </p:cNvSpPr>
            <p:nvPr/>
          </p:nvSpPr>
          <p:spPr bwMode="auto">
            <a:xfrm>
              <a:off x="1320" y="2437"/>
              <a:ext cx="127" cy="316"/>
            </a:xfrm>
            <a:custGeom>
              <a:avLst/>
              <a:gdLst>
                <a:gd name="T0" fmla="*/ 127 w 21600"/>
                <a:gd name="T1" fmla="*/ 316 h 21600"/>
                <a:gd name="T2" fmla="*/ 0 w 21600"/>
                <a:gd name="T3" fmla="*/ 0 h 21600"/>
                <a:gd name="T4" fmla="*/ 127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38100">
              <a:solidFill>
                <a:srgbClr val="0000FF"/>
              </a:solidFill>
              <a:round/>
              <a:headEnd type="none" w="sm" len="sm"/>
              <a:tailEnd type="none" w="sm" len="sm"/>
            </a:ln>
          </p:spPr>
          <p:txBody>
            <a:bodyPr wrap="none" anchor="ctr"/>
            <a:lstStyle/>
            <a:p>
              <a:endParaRPr lang="en-US"/>
            </a:p>
          </p:txBody>
        </p:sp>
        <p:sp>
          <p:nvSpPr>
            <p:cNvPr id="12" name="Line 28"/>
            <p:cNvSpPr>
              <a:spLocks noChangeShapeType="1"/>
            </p:cNvSpPr>
            <p:nvPr/>
          </p:nvSpPr>
          <p:spPr bwMode="auto">
            <a:xfrm>
              <a:off x="594" y="2437"/>
              <a:ext cx="173" cy="0"/>
            </a:xfrm>
            <a:prstGeom prst="line">
              <a:avLst/>
            </a:prstGeom>
            <a:noFill/>
            <a:ln w="38100">
              <a:solidFill>
                <a:srgbClr val="0000FF"/>
              </a:solidFill>
              <a:round/>
              <a:headEnd type="none" w="sm" len="sm"/>
              <a:tailEnd type="none" w="sm" len="sm"/>
            </a:ln>
          </p:spPr>
          <p:txBody>
            <a:bodyPr wrap="none" anchor="ctr"/>
            <a:lstStyle/>
            <a:p>
              <a:endParaRPr lang="en-US"/>
            </a:p>
          </p:txBody>
        </p:sp>
        <p:sp>
          <p:nvSpPr>
            <p:cNvPr id="14" name="Line 30"/>
            <p:cNvSpPr>
              <a:spLocks noChangeShapeType="1"/>
            </p:cNvSpPr>
            <p:nvPr/>
          </p:nvSpPr>
          <p:spPr bwMode="auto">
            <a:xfrm flipH="1">
              <a:off x="1698" y="2432"/>
              <a:ext cx="672" cy="0"/>
            </a:xfrm>
            <a:prstGeom prst="line">
              <a:avLst/>
            </a:prstGeom>
            <a:noFill/>
            <a:ln w="38100">
              <a:solidFill>
                <a:srgbClr val="0000FF"/>
              </a:solidFill>
              <a:round/>
              <a:headEnd/>
              <a:tailEnd/>
            </a:ln>
          </p:spPr>
          <p:txBody>
            <a:bodyPr/>
            <a:lstStyle/>
            <a:p>
              <a:endParaRPr lang="en-US"/>
            </a:p>
          </p:txBody>
        </p:sp>
      </p:grpSp>
      <p:grpSp>
        <p:nvGrpSpPr>
          <p:cNvPr id="17" name="Group 23"/>
          <p:cNvGrpSpPr>
            <a:grpSpLocks/>
          </p:cNvGrpSpPr>
          <p:nvPr/>
        </p:nvGrpSpPr>
        <p:grpSpPr bwMode="auto">
          <a:xfrm>
            <a:off x="3276580" y="3345073"/>
            <a:ext cx="2819420" cy="1074545"/>
            <a:chOff x="594" y="2429"/>
            <a:chExt cx="1776" cy="491"/>
          </a:xfrm>
        </p:grpSpPr>
        <p:sp>
          <p:nvSpPr>
            <p:cNvPr id="19" name="Arc 25"/>
            <p:cNvSpPr>
              <a:spLocks/>
            </p:cNvSpPr>
            <p:nvPr/>
          </p:nvSpPr>
          <p:spPr bwMode="auto">
            <a:xfrm>
              <a:off x="1447" y="2429"/>
              <a:ext cx="280" cy="491"/>
            </a:xfrm>
            <a:custGeom>
              <a:avLst/>
              <a:gdLst>
                <a:gd name="T0" fmla="*/ 0 w 20183"/>
                <a:gd name="T1" fmla="*/ 316 h 21600"/>
                <a:gd name="T2" fmla="*/ 279 w 20183"/>
                <a:gd name="T3" fmla="*/ 0 h 21600"/>
                <a:gd name="T4" fmla="*/ 280 w 20183"/>
                <a:gd name="T5" fmla="*/ 491 h 21600"/>
                <a:gd name="T6" fmla="*/ 0 60000 65536"/>
                <a:gd name="T7" fmla="*/ 0 60000 65536"/>
                <a:gd name="T8" fmla="*/ 0 60000 65536"/>
                <a:gd name="T9" fmla="*/ 0 w 20183"/>
                <a:gd name="T10" fmla="*/ 0 h 21600"/>
                <a:gd name="T11" fmla="*/ 20183 w 20183"/>
                <a:gd name="T12" fmla="*/ 21600 h 21600"/>
              </a:gdLst>
              <a:ahLst/>
              <a:cxnLst>
                <a:cxn ang="T6">
                  <a:pos x="T0" y="T1"/>
                </a:cxn>
                <a:cxn ang="T7">
                  <a:pos x="T2" y="T3"/>
                </a:cxn>
                <a:cxn ang="T8">
                  <a:pos x="T4" y="T5"/>
                </a:cxn>
              </a:cxnLst>
              <a:rect l="T9" t="T10" r="T11" b="T12"/>
              <a:pathLst>
                <a:path w="20183" h="21600" fill="none" extrusionOk="0">
                  <a:moveTo>
                    <a:pt x="0" y="13904"/>
                  </a:moveTo>
                  <a:cubicBezTo>
                    <a:pt x="3181" y="5561"/>
                    <a:pt x="11167" y="36"/>
                    <a:pt x="20096" y="0"/>
                  </a:cubicBezTo>
                </a:path>
                <a:path w="20183" h="21600" stroke="0" extrusionOk="0">
                  <a:moveTo>
                    <a:pt x="0" y="13904"/>
                  </a:moveTo>
                  <a:cubicBezTo>
                    <a:pt x="3181" y="5561"/>
                    <a:pt x="11167" y="36"/>
                    <a:pt x="20096" y="0"/>
                  </a:cubicBezTo>
                  <a:lnTo>
                    <a:pt x="20183" y="21600"/>
                  </a:lnTo>
                  <a:close/>
                </a:path>
              </a:pathLst>
            </a:custGeom>
            <a:noFill/>
            <a:ln w="38100">
              <a:solidFill>
                <a:srgbClr val="0000FF"/>
              </a:solidFill>
              <a:round/>
              <a:headEnd type="none" w="sm" len="sm"/>
              <a:tailEnd type="none" w="sm" len="sm"/>
            </a:ln>
          </p:spPr>
          <p:txBody>
            <a:bodyPr wrap="none" anchor="ctr"/>
            <a:lstStyle/>
            <a:p>
              <a:endParaRPr lang="en-US"/>
            </a:p>
          </p:txBody>
        </p:sp>
        <p:sp>
          <p:nvSpPr>
            <p:cNvPr id="20" name="Arc 26"/>
            <p:cNvSpPr>
              <a:spLocks/>
            </p:cNvSpPr>
            <p:nvPr/>
          </p:nvSpPr>
          <p:spPr bwMode="auto">
            <a:xfrm>
              <a:off x="1320" y="2437"/>
              <a:ext cx="127" cy="316"/>
            </a:xfrm>
            <a:custGeom>
              <a:avLst/>
              <a:gdLst>
                <a:gd name="T0" fmla="*/ 127 w 21600"/>
                <a:gd name="T1" fmla="*/ 316 h 21600"/>
                <a:gd name="T2" fmla="*/ 0 w 21600"/>
                <a:gd name="T3" fmla="*/ 0 h 21600"/>
                <a:gd name="T4" fmla="*/ 127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38100">
              <a:solidFill>
                <a:srgbClr val="0000FF"/>
              </a:solidFill>
              <a:round/>
              <a:headEnd type="none" w="sm" len="sm"/>
              <a:tailEnd type="none" w="sm" len="sm"/>
            </a:ln>
          </p:spPr>
          <p:txBody>
            <a:bodyPr wrap="none" anchor="ctr"/>
            <a:lstStyle/>
            <a:p>
              <a:endParaRPr lang="en-US"/>
            </a:p>
          </p:txBody>
        </p:sp>
        <p:sp>
          <p:nvSpPr>
            <p:cNvPr id="22" name="Line 28"/>
            <p:cNvSpPr>
              <a:spLocks noChangeShapeType="1"/>
            </p:cNvSpPr>
            <p:nvPr/>
          </p:nvSpPr>
          <p:spPr bwMode="auto">
            <a:xfrm>
              <a:off x="594" y="2437"/>
              <a:ext cx="173" cy="0"/>
            </a:xfrm>
            <a:prstGeom prst="line">
              <a:avLst/>
            </a:prstGeom>
            <a:noFill/>
            <a:ln w="38100">
              <a:solidFill>
                <a:srgbClr val="0000FF"/>
              </a:solidFill>
              <a:round/>
              <a:headEnd type="none" w="sm" len="sm"/>
              <a:tailEnd type="none" w="sm" len="sm"/>
            </a:ln>
          </p:spPr>
          <p:txBody>
            <a:bodyPr wrap="none" anchor="ctr"/>
            <a:lstStyle/>
            <a:p>
              <a:endParaRPr lang="en-US"/>
            </a:p>
          </p:txBody>
        </p:sp>
        <p:sp>
          <p:nvSpPr>
            <p:cNvPr id="24" name="Line 30"/>
            <p:cNvSpPr>
              <a:spLocks noChangeShapeType="1"/>
            </p:cNvSpPr>
            <p:nvPr/>
          </p:nvSpPr>
          <p:spPr bwMode="auto">
            <a:xfrm flipH="1">
              <a:off x="1698" y="2432"/>
              <a:ext cx="672" cy="0"/>
            </a:xfrm>
            <a:prstGeom prst="line">
              <a:avLst/>
            </a:prstGeom>
            <a:noFill/>
            <a:ln w="38100">
              <a:solidFill>
                <a:srgbClr val="0000FF"/>
              </a:solidFill>
              <a:round/>
              <a:headEnd/>
              <a:tailEnd/>
            </a:ln>
          </p:spPr>
          <p:txBody>
            <a:bodyPr/>
            <a:lstStyle/>
            <a:p>
              <a:endParaRPr lang="en-US"/>
            </a:p>
          </p:txBody>
        </p:sp>
      </p:grpSp>
      <p:grpSp>
        <p:nvGrpSpPr>
          <p:cNvPr id="27" name="Group 23"/>
          <p:cNvGrpSpPr>
            <a:grpSpLocks/>
          </p:cNvGrpSpPr>
          <p:nvPr/>
        </p:nvGrpSpPr>
        <p:grpSpPr bwMode="auto">
          <a:xfrm>
            <a:off x="5867380" y="3345074"/>
            <a:ext cx="2819420" cy="1074545"/>
            <a:chOff x="594" y="2429"/>
            <a:chExt cx="1776" cy="491"/>
          </a:xfrm>
        </p:grpSpPr>
        <p:sp>
          <p:nvSpPr>
            <p:cNvPr id="29" name="Arc 25"/>
            <p:cNvSpPr>
              <a:spLocks/>
            </p:cNvSpPr>
            <p:nvPr/>
          </p:nvSpPr>
          <p:spPr bwMode="auto">
            <a:xfrm>
              <a:off x="1447" y="2429"/>
              <a:ext cx="280" cy="491"/>
            </a:xfrm>
            <a:custGeom>
              <a:avLst/>
              <a:gdLst>
                <a:gd name="T0" fmla="*/ 0 w 20183"/>
                <a:gd name="T1" fmla="*/ 316 h 21600"/>
                <a:gd name="T2" fmla="*/ 279 w 20183"/>
                <a:gd name="T3" fmla="*/ 0 h 21600"/>
                <a:gd name="T4" fmla="*/ 280 w 20183"/>
                <a:gd name="T5" fmla="*/ 491 h 21600"/>
                <a:gd name="T6" fmla="*/ 0 60000 65536"/>
                <a:gd name="T7" fmla="*/ 0 60000 65536"/>
                <a:gd name="T8" fmla="*/ 0 60000 65536"/>
                <a:gd name="T9" fmla="*/ 0 w 20183"/>
                <a:gd name="T10" fmla="*/ 0 h 21600"/>
                <a:gd name="T11" fmla="*/ 20183 w 20183"/>
                <a:gd name="T12" fmla="*/ 21600 h 21600"/>
              </a:gdLst>
              <a:ahLst/>
              <a:cxnLst>
                <a:cxn ang="T6">
                  <a:pos x="T0" y="T1"/>
                </a:cxn>
                <a:cxn ang="T7">
                  <a:pos x="T2" y="T3"/>
                </a:cxn>
                <a:cxn ang="T8">
                  <a:pos x="T4" y="T5"/>
                </a:cxn>
              </a:cxnLst>
              <a:rect l="T9" t="T10" r="T11" b="T12"/>
              <a:pathLst>
                <a:path w="20183" h="21600" fill="none" extrusionOk="0">
                  <a:moveTo>
                    <a:pt x="0" y="13904"/>
                  </a:moveTo>
                  <a:cubicBezTo>
                    <a:pt x="3181" y="5561"/>
                    <a:pt x="11167" y="36"/>
                    <a:pt x="20096" y="0"/>
                  </a:cubicBezTo>
                </a:path>
                <a:path w="20183" h="21600" stroke="0" extrusionOk="0">
                  <a:moveTo>
                    <a:pt x="0" y="13904"/>
                  </a:moveTo>
                  <a:cubicBezTo>
                    <a:pt x="3181" y="5561"/>
                    <a:pt x="11167" y="36"/>
                    <a:pt x="20096" y="0"/>
                  </a:cubicBezTo>
                  <a:lnTo>
                    <a:pt x="20183" y="21600"/>
                  </a:lnTo>
                  <a:close/>
                </a:path>
              </a:pathLst>
            </a:custGeom>
            <a:noFill/>
            <a:ln w="38100">
              <a:solidFill>
                <a:srgbClr val="0000FF"/>
              </a:solidFill>
              <a:round/>
              <a:headEnd type="none" w="sm" len="sm"/>
              <a:tailEnd type="none" w="sm" len="sm"/>
            </a:ln>
          </p:spPr>
          <p:txBody>
            <a:bodyPr wrap="none" anchor="ctr"/>
            <a:lstStyle/>
            <a:p>
              <a:endParaRPr lang="en-US"/>
            </a:p>
          </p:txBody>
        </p:sp>
        <p:sp>
          <p:nvSpPr>
            <p:cNvPr id="30" name="Arc 26"/>
            <p:cNvSpPr>
              <a:spLocks/>
            </p:cNvSpPr>
            <p:nvPr/>
          </p:nvSpPr>
          <p:spPr bwMode="auto">
            <a:xfrm>
              <a:off x="1320" y="2437"/>
              <a:ext cx="127" cy="316"/>
            </a:xfrm>
            <a:custGeom>
              <a:avLst/>
              <a:gdLst>
                <a:gd name="T0" fmla="*/ 127 w 21600"/>
                <a:gd name="T1" fmla="*/ 316 h 21600"/>
                <a:gd name="T2" fmla="*/ 0 w 21600"/>
                <a:gd name="T3" fmla="*/ 0 h 21600"/>
                <a:gd name="T4" fmla="*/ 127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38100">
              <a:solidFill>
                <a:srgbClr val="0000FF"/>
              </a:solidFill>
              <a:round/>
              <a:headEnd type="none" w="sm" len="sm"/>
              <a:tailEnd type="none" w="sm" len="sm"/>
            </a:ln>
          </p:spPr>
          <p:txBody>
            <a:bodyPr wrap="none" anchor="ctr"/>
            <a:lstStyle/>
            <a:p>
              <a:endParaRPr lang="en-US"/>
            </a:p>
          </p:txBody>
        </p:sp>
        <p:sp>
          <p:nvSpPr>
            <p:cNvPr id="32" name="Line 28"/>
            <p:cNvSpPr>
              <a:spLocks noChangeShapeType="1"/>
            </p:cNvSpPr>
            <p:nvPr/>
          </p:nvSpPr>
          <p:spPr bwMode="auto">
            <a:xfrm>
              <a:off x="594" y="2437"/>
              <a:ext cx="173" cy="0"/>
            </a:xfrm>
            <a:prstGeom prst="line">
              <a:avLst/>
            </a:prstGeom>
            <a:noFill/>
            <a:ln w="38100">
              <a:solidFill>
                <a:srgbClr val="0000FF"/>
              </a:solidFill>
              <a:round/>
              <a:headEnd type="none" w="sm" len="sm"/>
              <a:tailEnd type="none" w="sm" len="sm"/>
            </a:ln>
          </p:spPr>
          <p:txBody>
            <a:bodyPr wrap="none" anchor="ctr"/>
            <a:lstStyle/>
            <a:p>
              <a:endParaRPr lang="en-US"/>
            </a:p>
          </p:txBody>
        </p:sp>
        <p:sp>
          <p:nvSpPr>
            <p:cNvPr id="34" name="Line 30"/>
            <p:cNvSpPr>
              <a:spLocks noChangeShapeType="1"/>
            </p:cNvSpPr>
            <p:nvPr/>
          </p:nvSpPr>
          <p:spPr bwMode="auto">
            <a:xfrm flipH="1">
              <a:off x="1698" y="2432"/>
              <a:ext cx="672" cy="0"/>
            </a:xfrm>
            <a:prstGeom prst="line">
              <a:avLst/>
            </a:prstGeom>
            <a:noFill/>
            <a:ln w="38100">
              <a:solidFill>
                <a:srgbClr val="0000FF"/>
              </a:solidFill>
              <a:round/>
              <a:headEnd/>
              <a:tailEnd/>
            </a:ln>
          </p:spPr>
          <p:txBody>
            <a:bodyPr/>
            <a:lstStyle/>
            <a:p>
              <a:endParaRPr lang="en-US"/>
            </a:p>
          </p:txBody>
        </p:sp>
      </p:grpSp>
      <p:sp>
        <p:nvSpPr>
          <p:cNvPr id="35" name="Rectangle 34"/>
          <p:cNvSpPr/>
          <p:nvPr/>
        </p:nvSpPr>
        <p:spPr>
          <a:xfrm>
            <a:off x="7500958" y="2262182"/>
            <a:ext cx="1071570" cy="785818"/>
          </a:xfrm>
          <a:prstGeom prst="rec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fa-IR" sz="2400" b="1" dirty="0" smtClean="0">
                <a:cs typeface="B Yagut" pitchFamily="2" charset="-78"/>
              </a:rPr>
              <a:t>دم</a:t>
            </a:r>
            <a:endParaRPr lang="en-US" sz="2400" b="1" dirty="0">
              <a:cs typeface="B Yagut" pitchFamily="2" charset="-78"/>
            </a:endParaRPr>
          </a:p>
        </p:txBody>
      </p:sp>
      <p:sp>
        <p:nvSpPr>
          <p:cNvPr id="36" name="Rectangle 35"/>
          <p:cNvSpPr/>
          <p:nvPr/>
        </p:nvSpPr>
        <p:spPr>
          <a:xfrm>
            <a:off x="7500958" y="3786190"/>
            <a:ext cx="1071570" cy="785818"/>
          </a:xfrm>
          <a:prstGeom prst="rect">
            <a:avLst/>
          </a:prstGeom>
          <a:solidFill>
            <a:schemeClr val="accent1">
              <a:lumMod val="7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fa-IR" sz="2400" b="1" dirty="0" smtClean="0">
                <a:cs typeface="B Yagut" pitchFamily="2" charset="-78"/>
              </a:rPr>
              <a:t>بازدم</a:t>
            </a:r>
            <a:endParaRPr lang="en-US" b="1" dirty="0">
              <a:cs typeface="B Yagut" pitchFamily="2" charset="-78"/>
            </a:endParaRPr>
          </a:p>
        </p:txBody>
      </p:sp>
      <p:sp>
        <p:nvSpPr>
          <p:cNvPr id="38" name="Rectangle 37"/>
          <p:cNvSpPr/>
          <p:nvPr/>
        </p:nvSpPr>
        <p:spPr>
          <a:xfrm>
            <a:off x="3428992" y="4452934"/>
            <a:ext cx="928694" cy="500066"/>
          </a:xfrm>
          <a:prstGeom prst="rec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dirty="0" smtClean="0"/>
              <a:t>Ti</a:t>
            </a:r>
            <a:endParaRPr lang="en-US" sz="2400" dirty="0"/>
          </a:p>
        </p:txBody>
      </p:sp>
      <p:sp>
        <p:nvSpPr>
          <p:cNvPr id="39" name="Rectangle 38"/>
          <p:cNvSpPr/>
          <p:nvPr/>
        </p:nvSpPr>
        <p:spPr>
          <a:xfrm>
            <a:off x="4357686" y="4452934"/>
            <a:ext cx="1714512" cy="500066"/>
          </a:xfrm>
          <a:prstGeom prst="rect">
            <a:avLst/>
          </a:prstGeom>
          <a:solidFill>
            <a:schemeClr val="accent1"/>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400" dirty="0" smtClean="0"/>
              <a:t>Te</a:t>
            </a:r>
            <a:endParaRPr lang="en-US" sz="2400" dirty="0"/>
          </a:p>
        </p:txBody>
      </p:sp>
      <p:sp>
        <p:nvSpPr>
          <p:cNvPr id="40" name="Rectangle 39"/>
          <p:cNvSpPr/>
          <p:nvPr/>
        </p:nvSpPr>
        <p:spPr>
          <a:xfrm>
            <a:off x="3428992" y="5519734"/>
            <a:ext cx="2643206" cy="500066"/>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400" dirty="0" smtClean="0"/>
              <a:t>Breathing Cycle</a:t>
            </a:r>
            <a:endParaRPr lang="en-US" sz="2400" b="1" dirty="0">
              <a:solidFill>
                <a:srgbClr val="FFFF00"/>
              </a:solidFill>
            </a:endParaRPr>
          </a:p>
        </p:txBody>
      </p:sp>
      <p:sp>
        <p:nvSpPr>
          <p:cNvPr id="41" name="Rectangle 40"/>
          <p:cNvSpPr/>
          <p:nvPr/>
        </p:nvSpPr>
        <p:spPr>
          <a:xfrm>
            <a:off x="3428992" y="4986334"/>
            <a:ext cx="2643206" cy="500066"/>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2400" dirty="0" smtClean="0"/>
              <a:t>Ti/Te = </a:t>
            </a:r>
            <a:r>
              <a:rPr lang="en-US" sz="2400" b="1" dirty="0" smtClean="0">
                <a:solidFill>
                  <a:srgbClr val="FFFF00"/>
                </a:solidFill>
              </a:rPr>
              <a:t>I:E</a:t>
            </a:r>
            <a:endParaRPr lang="en-US" sz="2400" b="1" dirty="0">
              <a:solidFill>
                <a:srgbClr val="FFFF00"/>
              </a:solidFill>
            </a:endParaRPr>
          </a:p>
        </p:txBody>
      </p:sp>
      <p:cxnSp>
        <p:nvCxnSpPr>
          <p:cNvPr id="42" name="Straight Arrow Connector 41"/>
          <p:cNvCxnSpPr/>
          <p:nvPr/>
        </p:nvCxnSpPr>
        <p:spPr>
          <a:xfrm>
            <a:off x="428596" y="3351212"/>
            <a:ext cx="8143932" cy="1588"/>
          </a:xfrm>
          <a:prstGeom prst="straightConnector1">
            <a:avLst/>
          </a:prstGeom>
          <a:ln w="28575">
            <a:solidFill>
              <a:schemeClr val="tx1"/>
            </a:solidFill>
            <a:prstDash val="lgDashDot"/>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16200000" flipV="1">
            <a:off x="-893005" y="2959882"/>
            <a:ext cx="3071834" cy="2"/>
          </a:xfrm>
          <a:prstGeom prst="straightConnector1">
            <a:avLst/>
          </a:prstGeom>
          <a:ln w="28575">
            <a:solidFill>
              <a:schemeClr val="tx1"/>
            </a:solidFill>
            <a:prstDash val="lgDashDot"/>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152400" y="1447800"/>
            <a:ext cx="417102" cy="369332"/>
          </a:xfrm>
          <a:prstGeom prst="rect">
            <a:avLst/>
          </a:prstGeom>
          <a:noFill/>
        </p:spPr>
        <p:txBody>
          <a:bodyPr wrap="none" rtlCol="0">
            <a:spAutoFit/>
          </a:bodyPr>
          <a:lstStyle/>
          <a:p>
            <a:r>
              <a:rPr lang="fa-IR" dirty="0" smtClean="0">
                <a:cs typeface="B Yagut" pitchFamily="2" charset="-78"/>
              </a:rPr>
              <a:t>فلو</a:t>
            </a:r>
            <a:endParaRPr lang="en-US" dirty="0">
              <a:cs typeface="B Yagut" pitchFamily="2" charset="-78"/>
            </a:endParaRPr>
          </a:p>
        </p:txBody>
      </p:sp>
      <p:sp>
        <p:nvSpPr>
          <p:cNvPr id="45" name="TextBox 44"/>
          <p:cNvSpPr txBox="1"/>
          <p:nvPr/>
        </p:nvSpPr>
        <p:spPr>
          <a:xfrm>
            <a:off x="8138002" y="3364468"/>
            <a:ext cx="577402" cy="369332"/>
          </a:xfrm>
          <a:prstGeom prst="rect">
            <a:avLst/>
          </a:prstGeom>
          <a:noFill/>
        </p:spPr>
        <p:txBody>
          <a:bodyPr wrap="none" rtlCol="0">
            <a:spAutoFit/>
          </a:bodyPr>
          <a:lstStyle/>
          <a:p>
            <a:r>
              <a:rPr lang="fa-IR" dirty="0" smtClean="0">
                <a:cs typeface="B Yagut" pitchFamily="2" charset="-78"/>
              </a:rPr>
              <a:t>زمان</a:t>
            </a:r>
            <a:endParaRPr lang="en-US" dirty="0">
              <a:cs typeface="B Yagut" pitchFamily="2" charset="-78"/>
            </a:endParaRPr>
          </a:p>
        </p:txBody>
      </p:sp>
      <p:cxnSp>
        <p:nvCxnSpPr>
          <p:cNvPr id="48" name="Straight Arrow Connector 47"/>
          <p:cNvCxnSpPr/>
          <p:nvPr/>
        </p:nvCxnSpPr>
        <p:spPr>
          <a:xfrm>
            <a:off x="3505200" y="4113212"/>
            <a:ext cx="914400" cy="1588"/>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cxnSp>
        <p:nvCxnSpPr>
          <p:cNvPr id="49" name="Straight Arrow Connector 48"/>
          <p:cNvCxnSpPr/>
          <p:nvPr/>
        </p:nvCxnSpPr>
        <p:spPr>
          <a:xfrm>
            <a:off x="4419600" y="4113212"/>
            <a:ext cx="1752600" cy="1588"/>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sp>
        <p:nvSpPr>
          <p:cNvPr id="50" name="Rectangle 49"/>
          <p:cNvSpPr/>
          <p:nvPr/>
        </p:nvSpPr>
        <p:spPr>
          <a:xfrm>
            <a:off x="2895600" y="6053134"/>
            <a:ext cx="3810000" cy="50006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t>Breathing Cycle = 60/Rate </a:t>
            </a:r>
            <a:endParaRPr lang="en-US" sz="2400" b="1" dirty="0">
              <a:solidFill>
                <a:srgbClr val="FFFF00"/>
              </a:solidFill>
            </a:endParaRPr>
          </a:p>
        </p:txBody>
      </p:sp>
      <p:cxnSp>
        <p:nvCxnSpPr>
          <p:cNvPr id="53" name="Straight Connector 52"/>
          <p:cNvCxnSpPr/>
          <p:nvPr/>
        </p:nvCxnSpPr>
        <p:spPr>
          <a:xfrm rot="5400000">
            <a:off x="571500" y="3086100"/>
            <a:ext cx="533400" cy="0"/>
          </a:xfrm>
          <a:prstGeom prst="line">
            <a:avLst/>
          </a:prstGeom>
          <a:ln>
            <a:solidFill>
              <a:srgbClr val="FF3300"/>
            </a:solidFill>
          </a:ln>
        </p:spPr>
        <p:style>
          <a:lnRef idx="3">
            <a:schemeClr val="accent1"/>
          </a:lnRef>
          <a:fillRef idx="0">
            <a:schemeClr val="accent1"/>
          </a:fillRef>
          <a:effectRef idx="2">
            <a:schemeClr val="accent1"/>
          </a:effectRef>
          <a:fontRef idx="minor">
            <a:schemeClr val="tx1"/>
          </a:fontRef>
        </p:style>
      </p:cxnSp>
      <p:cxnSp>
        <p:nvCxnSpPr>
          <p:cNvPr id="54" name="Straight Connector 53"/>
          <p:cNvCxnSpPr/>
          <p:nvPr/>
        </p:nvCxnSpPr>
        <p:spPr>
          <a:xfrm>
            <a:off x="838200" y="2819400"/>
            <a:ext cx="533400" cy="0"/>
          </a:xfrm>
          <a:prstGeom prst="line">
            <a:avLst/>
          </a:prstGeom>
          <a:ln>
            <a:solidFill>
              <a:srgbClr val="FF3300"/>
            </a:solidFill>
          </a:ln>
        </p:spPr>
        <p:style>
          <a:lnRef idx="3">
            <a:schemeClr val="accent1"/>
          </a:lnRef>
          <a:fillRef idx="0">
            <a:schemeClr val="accent1"/>
          </a:fillRef>
          <a:effectRef idx="2">
            <a:schemeClr val="accent1"/>
          </a:effectRef>
          <a:fontRef idx="minor">
            <a:schemeClr val="tx1"/>
          </a:fontRef>
        </p:style>
      </p:cxnSp>
      <p:cxnSp>
        <p:nvCxnSpPr>
          <p:cNvPr id="55" name="Straight Connector 54"/>
          <p:cNvCxnSpPr/>
          <p:nvPr/>
        </p:nvCxnSpPr>
        <p:spPr>
          <a:xfrm rot="5400000">
            <a:off x="1104900" y="3086100"/>
            <a:ext cx="533400" cy="0"/>
          </a:xfrm>
          <a:prstGeom prst="line">
            <a:avLst/>
          </a:prstGeom>
          <a:ln>
            <a:solidFill>
              <a:srgbClr val="FF3300"/>
            </a:solidFill>
          </a:ln>
        </p:spPr>
        <p:style>
          <a:lnRef idx="3">
            <a:schemeClr val="accent1"/>
          </a:lnRef>
          <a:fillRef idx="0">
            <a:schemeClr val="accent1"/>
          </a:fillRef>
          <a:effectRef idx="2">
            <a:schemeClr val="accent1"/>
          </a:effectRef>
          <a:fontRef idx="minor">
            <a:schemeClr val="tx1"/>
          </a:fontRef>
        </p:style>
      </p:cxnSp>
      <p:cxnSp>
        <p:nvCxnSpPr>
          <p:cNvPr id="58" name="Straight Connector 57"/>
          <p:cNvCxnSpPr/>
          <p:nvPr/>
        </p:nvCxnSpPr>
        <p:spPr>
          <a:xfrm rot="10800000" flipV="1">
            <a:off x="1371600" y="3352799"/>
            <a:ext cx="381000" cy="1"/>
          </a:xfrm>
          <a:prstGeom prst="line">
            <a:avLst/>
          </a:prstGeom>
          <a:ln>
            <a:solidFill>
              <a:srgbClr val="FF3300"/>
            </a:solidFill>
          </a:ln>
        </p:spPr>
        <p:style>
          <a:lnRef idx="3">
            <a:schemeClr val="accent1"/>
          </a:lnRef>
          <a:fillRef idx="0">
            <a:schemeClr val="accent1"/>
          </a:fillRef>
          <a:effectRef idx="2">
            <a:schemeClr val="accent1"/>
          </a:effectRef>
          <a:fontRef idx="minor">
            <a:schemeClr val="tx1"/>
          </a:fontRef>
        </p:style>
      </p:cxnSp>
      <p:cxnSp>
        <p:nvCxnSpPr>
          <p:cNvPr id="62" name="Straight Connector 61"/>
          <p:cNvCxnSpPr/>
          <p:nvPr/>
        </p:nvCxnSpPr>
        <p:spPr>
          <a:xfrm rot="5400000">
            <a:off x="3238500" y="3086100"/>
            <a:ext cx="533400" cy="0"/>
          </a:xfrm>
          <a:prstGeom prst="line">
            <a:avLst/>
          </a:prstGeom>
          <a:ln>
            <a:solidFill>
              <a:srgbClr val="FF3300"/>
            </a:solidFill>
          </a:ln>
        </p:spPr>
        <p:style>
          <a:lnRef idx="3">
            <a:schemeClr val="accent1"/>
          </a:lnRef>
          <a:fillRef idx="0">
            <a:schemeClr val="accent1"/>
          </a:fillRef>
          <a:effectRef idx="2">
            <a:schemeClr val="accent1"/>
          </a:effectRef>
          <a:fontRef idx="minor">
            <a:schemeClr val="tx1"/>
          </a:fontRef>
        </p:style>
      </p:cxnSp>
      <p:cxnSp>
        <p:nvCxnSpPr>
          <p:cNvPr id="63" name="Straight Connector 62"/>
          <p:cNvCxnSpPr/>
          <p:nvPr/>
        </p:nvCxnSpPr>
        <p:spPr>
          <a:xfrm>
            <a:off x="3505200" y="2819400"/>
            <a:ext cx="533400" cy="0"/>
          </a:xfrm>
          <a:prstGeom prst="line">
            <a:avLst/>
          </a:prstGeom>
          <a:ln>
            <a:solidFill>
              <a:srgbClr val="FF3300"/>
            </a:solidFill>
          </a:ln>
        </p:spPr>
        <p:style>
          <a:lnRef idx="3">
            <a:schemeClr val="accent1"/>
          </a:lnRef>
          <a:fillRef idx="0">
            <a:schemeClr val="accent1"/>
          </a:fillRef>
          <a:effectRef idx="2">
            <a:schemeClr val="accent1"/>
          </a:effectRef>
          <a:fontRef idx="minor">
            <a:schemeClr val="tx1"/>
          </a:fontRef>
        </p:style>
      </p:cxnSp>
      <p:cxnSp>
        <p:nvCxnSpPr>
          <p:cNvPr id="64" name="Straight Connector 63"/>
          <p:cNvCxnSpPr/>
          <p:nvPr/>
        </p:nvCxnSpPr>
        <p:spPr>
          <a:xfrm rot="5400000">
            <a:off x="3771900" y="3086100"/>
            <a:ext cx="533400" cy="0"/>
          </a:xfrm>
          <a:prstGeom prst="line">
            <a:avLst/>
          </a:prstGeom>
          <a:ln>
            <a:solidFill>
              <a:srgbClr val="FF3300"/>
            </a:solidFill>
          </a:ln>
        </p:spPr>
        <p:style>
          <a:lnRef idx="3">
            <a:schemeClr val="accent1"/>
          </a:lnRef>
          <a:fillRef idx="0">
            <a:schemeClr val="accent1"/>
          </a:fillRef>
          <a:effectRef idx="2">
            <a:schemeClr val="accent1"/>
          </a:effectRef>
          <a:fontRef idx="minor">
            <a:schemeClr val="tx1"/>
          </a:fontRef>
        </p:style>
      </p:cxnSp>
      <p:cxnSp>
        <p:nvCxnSpPr>
          <p:cNvPr id="65" name="Straight Connector 64"/>
          <p:cNvCxnSpPr/>
          <p:nvPr/>
        </p:nvCxnSpPr>
        <p:spPr>
          <a:xfrm rot="10800000" flipV="1">
            <a:off x="4038600" y="3352799"/>
            <a:ext cx="381000" cy="1"/>
          </a:xfrm>
          <a:prstGeom prst="line">
            <a:avLst/>
          </a:prstGeom>
          <a:ln>
            <a:solidFill>
              <a:srgbClr val="FF3300"/>
            </a:solidFill>
          </a:ln>
        </p:spPr>
        <p:style>
          <a:lnRef idx="3">
            <a:schemeClr val="accent1"/>
          </a:lnRef>
          <a:fillRef idx="0">
            <a:schemeClr val="accent1"/>
          </a:fillRef>
          <a:effectRef idx="2">
            <a:schemeClr val="accent1"/>
          </a:effectRef>
          <a:fontRef idx="minor">
            <a:schemeClr val="tx1"/>
          </a:fontRef>
        </p:style>
      </p:cxnSp>
      <p:cxnSp>
        <p:nvCxnSpPr>
          <p:cNvPr id="66" name="Straight Connector 65"/>
          <p:cNvCxnSpPr/>
          <p:nvPr/>
        </p:nvCxnSpPr>
        <p:spPr>
          <a:xfrm rot="5400000">
            <a:off x="5829300" y="3086100"/>
            <a:ext cx="533400" cy="0"/>
          </a:xfrm>
          <a:prstGeom prst="line">
            <a:avLst/>
          </a:prstGeom>
          <a:ln>
            <a:solidFill>
              <a:srgbClr val="FF3300"/>
            </a:solidFill>
          </a:ln>
        </p:spPr>
        <p:style>
          <a:lnRef idx="3">
            <a:schemeClr val="accent1"/>
          </a:lnRef>
          <a:fillRef idx="0">
            <a:schemeClr val="accent1"/>
          </a:fillRef>
          <a:effectRef idx="2">
            <a:schemeClr val="accent1"/>
          </a:effectRef>
          <a:fontRef idx="minor">
            <a:schemeClr val="tx1"/>
          </a:fontRef>
        </p:style>
      </p:cxnSp>
      <p:cxnSp>
        <p:nvCxnSpPr>
          <p:cNvPr id="67" name="Straight Connector 66"/>
          <p:cNvCxnSpPr/>
          <p:nvPr/>
        </p:nvCxnSpPr>
        <p:spPr>
          <a:xfrm>
            <a:off x="6096000" y="2819400"/>
            <a:ext cx="533400" cy="0"/>
          </a:xfrm>
          <a:prstGeom prst="line">
            <a:avLst/>
          </a:prstGeom>
          <a:ln>
            <a:solidFill>
              <a:srgbClr val="FF3300"/>
            </a:solidFill>
          </a:ln>
        </p:spPr>
        <p:style>
          <a:lnRef idx="3">
            <a:schemeClr val="accent1"/>
          </a:lnRef>
          <a:fillRef idx="0">
            <a:schemeClr val="accent1"/>
          </a:fillRef>
          <a:effectRef idx="2">
            <a:schemeClr val="accent1"/>
          </a:effectRef>
          <a:fontRef idx="minor">
            <a:schemeClr val="tx1"/>
          </a:fontRef>
        </p:style>
      </p:cxnSp>
      <p:cxnSp>
        <p:nvCxnSpPr>
          <p:cNvPr id="68" name="Straight Connector 67"/>
          <p:cNvCxnSpPr/>
          <p:nvPr/>
        </p:nvCxnSpPr>
        <p:spPr>
          <a:xfrm rot="5400000">
            <a:off x="6362700" y="3086100"/>
            <a:ext cx="533400" cy="0"/>
          </a:xfrm>
          <a:prstGeom prst="line">
            <a:avLst/>
          </a:prstGeom>
          <a:ln>
            <a:solidFill>
              <a:srgbClr val="FF3300"/>
            </a:solidFill>
          </a:ln>
        </p:spPr>
        <p:style>
          <a:lnRef idx="3">
            <a:schemeClr val="accent1"/>
          </a:lnRef>
          <a:fillRef idx="0">
            <a:schemeClr val="accent1"/>
          </a:fillRef>
          <a:effectRef idx="2">
            <a:schemeClr val="accent1"/>
          </a:effectRef>
          <a:fontRef idx="minor">
            <a:schemeClr val="tx1"/>
          </a:fontRef>
        </p:style>
      </p:cxnSp>
      <p:cxnSp>
        <p:nvCxnSpPr>
          <p:cNvPr id="69" name="Straight Connector 68"/>
          <p:cNvCxnSpPr/>
          <p:nvPr/>
        </p:nvCxnSpPr>
        <p:spPr>
          <a:xfrm rot="10800000" flipV="1">
            <a:off x="6629400" y="3352799"/>
            <a:ext cx="381000" cy="1"/>
          </a:xfrm>
          <a:prstGeom prst="line">
            <a:avLst/>
          </a:prstGeom>
          <a:ln>
            <a:solidFill>
              <a:srgbClr val="FF3300"/>
            </a:solidFill>
          </a:ln>
        </p:spPr>
        <p:style>
          <a:lnRef idx="3">
            <a:schemeClr val="accent1"/>
          </a:lnRef>
          <a:fillRef idx="0">
            <a:schemeClr val="accent1"/>
          </a:fillRef>
          <a:effectRef idx="2">
            <a:schemeClr val="accent1"/>
          </a:effectRef>
          <a:fontRef idx="minor">
            <a:schemeClr val="tx1"/>
          </a:fontRef>
        </p:style>
      </p:cxnSp>
      <p:sp>
        <p:nvSpPr>
          <p:cNvPr id="70" name="Rounded Rectangle 69"/>
          <p:cNvSpPr/>
          <p:nvPr/>
        </p:nvSpPr>
        <p:spPr>
          <a:xfrm>
            <a:off x="4495800" y="1752581"/>
            <a:ext cx="1828800" cy="533419"/>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b="1" dirty="0" smtClean="0">
                <a:latin typeface="Times New Roman" pitchFamily="18" charset="0"/>
                <a:cs typeface="Times New Roman" pitchFamily="18" charset="0"/>
              </a:rPr>
              <a:t>Pause Time</a:t>
            </a:r>
          </a:p>
        </p:txBody>
      </p:sp>
      <p:cxnSp>
        <p:nvCxnSpPr>
          <p:cNvPr id="73" name="Straight Arrow Connector 72"/>
          <p:cNvCxnSpPr/>
          <p:nvPr/>
        </p:nvCxnSpPr>
        <p:spPr>
          <a:xfrm rot="5400000" flipH="1" flipV="1">
            <a:off x="4381500" y="2171700"/>
            <a:ext cx="762000" cy="11430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59" name="Straight Connector 58"/>
          <p:cNvCxnSpPr/>
          <p:nvPr/>
        </p:nvCxnSpPr>
        <p:spPr>
          <a:xfrm>
            <a:off x="2361063" y="902732"/>
            <a:ext cx="6400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5775383" y="206514"/>
            <a:ext cx="2811988" cy="707886"/>
          </a:xfrm>
          <a:prstGeom prst="rect">
            <a:avLst/>
          </a:prstGeom>
        </p:spPr>
        <p:txBody>
          <a:bodyPr wrap="none">
            <a:spAutoFit/>
          </a:bodyPr>
          <a:lstStyle/>
          <a:p>
            <a:pPr algn="r" rtl="1"/>
            <a:r>
              <a:rPr lang="fa-IR" sz="4000" dirty="0" smtClean="0">
                <a:cs typeface="B Nazanin" pitchFamily="2" charset="-78"/>
              </a:rPr>
              <a:t>تنظیمات دستگاه</a:t>
            </a:r>
            <a:endParaRPr lang="en-US" sz="4000" dirty="0">
              <a:cs typeface="B 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ox(in)">
                                      <p:cBhvr>
                                        <p:cTn id="7" dur="500"/>
                                        <p:tgtEl>
                                          <p:spTgt spid="48"/>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box(in)">
                                      <p:cBhvr>
                                        <p:cTn id="10" dur="500"/>
                                        <p:tgtEl>
                                          <p:spTgt spid="38"/>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box(in)">
                                      <p:cBhvr>
                                        <p:cTn id="15" dur="500"/>
                                        <p:tgtEl>
                                          <p:spTgt spid="49"/>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box(in)">
                                      <p:cBhvr>
                                        <p:cTn id="18" dur="500"/>
                                        <p:tgtEl>
                                          <p:spTgt spid="39"/>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74"/>
                                        </p:tgtEl>
                                        <p:attrNameLst>
                                          <p:attrName>style.visibility</p:attrName>
                                        </p:attrNameLst>
                                      </p:cBhvr>
                                      <p:to>
                                        <p:strVal val="visible"/>
                                      </p:to>
                                    </p:set>
                                    <p:animEffect transition="in" filter="blinds(horizontal)">
                                      <p:cBhvr>
                                        <p:cTn id="23" dur="500"/>
                                        <p:tgtEl>
                                          <p:spTgt spid="74"/>
                                        </p:tgtEl>
                                      </p:cBhvr>
                                    </p:animEffect>
                                  </p:childTnLst>
                                </p:cTn>
                              </p:par>
                              <p:par>
                                <p:cTn id="24" presetID="3" presetClass="entr" presetSubtype="10" fill="hold" nodeType="withEffect">
                                  <p:stCondLst>
                                    <p:cond delay="0"/>
                                  </p:stCondLst>
                                  <p:childTnLst>
                                    <p:set>
                                      <p:cBhvr>
                                        <p:cTn id="25" dur="1" fill="hold">
                                          <p:stCondLst>
                                            <p:cond delay="0"/>
                                          </p:stCondLst>
                                        </p:cTn>
                                        <p:tgtEl>
                                          <p:spTgt spid="73"/>
                                        </p:tgtEl>
                                        <p:attrNameLst>
                                          <p:attrName>style.visibility</p:attrName>
                                        </p:attrNameLst>
                                      </p:cBhvr>
                                      <p:to>
                                        <p:strVal val="visible"/>
                                      </p:to>
                                    </p:set>
                                    <p:animEffect transition="in" filter="blinds(horizontal)">
                                      <p:cBhvr>
                                        <p:cTn id="26" dur="500"/>
                                        <p:tgtEl>
                                          <p:spTgt spid="73"/>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70"/>
                                        </p:tgtEl>
                                        <p:attrNameLst>
                                          <p:attrName>style.visibility</p:attrName>
                                        </p:attrNameLst>
                                      </p:cBhvr>
                                      <p:to>
                                        <p:strVal val="visible"/>
                                      </p:to>
                                    </p:set>
                                    <p:animEffect transition="in" filter="blinds(horizontal)">
                                      <p:cBhvr>
                                        <p:cTn id="29" dur="500"/>
                                        <p:tgtEl>
                                          <p:spTgt spid="70"/>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blinds(horizontal)">
                                      <p:cBhvr>
                                        <p:cTn id="34" dur="500"/>
                                        <p:tgtEl>
                                          <p:spTgt spid="41"/>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blinds(horizontal)">
                                      <p:cBhvr>
                                        <p:cTn id="39" dur="500"/>
                                        <p:tgtEl>
                                          <p:spTgt spid="40"/>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50"/>
                                        </p:tgtEl>
                                        <p:attrNameLst>
                                          <p:attrName>style.visibility</p:attrName>
                                        </p:attrNameLst>
                                      </p:cBhvr>
                                      <p:to>
                                        <p:strVal val="visible"/>
                                      </p:to>
                                    </p:set>
                                    <p:animEffect transition="in" filter="blinds(horizontal)">
                                      <p:cBhvr>
                                        <p:cTn id="44"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8" grpId="0" animBg="1"/>
      <p:bldP spid="39" grpId="0" animBg="1"/>
      <p:bldP spid="40" grpId="0" animBg="1"/>
      <p:bldP spid="41" grpId="0" animBg="1"/>
      <p:bldP spid="50" grpId="0" animBg="1"/>
      <p:bldP spid="7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500034" y="990600"/>
            <a:ext cx="8183880" cy="4075386"/>
          </a:xfrm>
        </p:spPr>
        <p:txBody>
          <a:bodyPr>
            <a:normAutofit/>
          </a:bodyPr>
          <a:lstStyle/>
          <a:p>
            <a:pPr algn="r" rtl="1">
              <a:buNone/>
            </a:pPr>
            <a:endParaRPr lang="fa-IR" dirty="0" smtClean="0">
              <a:cs typeface="B Yagut" pitchFamily="2" charset="-78"/>
            </a:endParaRPr>
          </a:p>
          <a:p>
            <a:pPr algn="r" rtl="1"/>
            <a:endParaRPr lang="fa-IR" dirty="0" smtClean="0"/>
          </a:p>
          <a:p>
            <a:pPr algn="r" rtl="1"/>
            <a:endParaRPr lang="fa-IR" dirty="0" smtClean="0"/>
          </a:p>
          <a:p>
            <a:pPr algn="r" rtl="1"/>
            <a:endParaRPr lang="en-US" dirty="0" smtClean="0"/>
          </a:p>
          <a:p>
            <a:pPr>
              <a:buNone/>
            </a:pPr>
            <a:endParaRPr lang="en-US" dirty="0" smtClean="0"/>
          </a:p>
        </p:txBody>
      </p:sp>
      <p:grpSp>
        <p:nvGrpSpPr>
          <p:cNvPr id="7" name="Group 75"/>
          <p:cNvGrpSpPr/>
          <p:nvPr/>
        </p:nvGrpSpPr>
        <p:grpSpPr>
          <a:xfrm>
            <a:off x="6146829" y="2895600"/>
            <a:ext cx="2539971" cy="1500198"/>
            <a:chOff x="5943608" y="2571744"/>
            <a:chExt cx="2568575" cy="1500198"/>
          </a:xfrm>
        </p:grpSpPr>
        <p:sp>
          <p:nvSpPr>
            <p:cNvPr id="8" name="Arc 32"/>
            <p:cNvSpPr>
              <a:spLocks/>
            </p:cNvSpPr>
            <p:nvPr/>
          </p:nvSpPr>
          <p:spPr bwMode="auto">
            <a:xfrm>
              <a:off x="5943608" y="2571744"/>
              <a:ext cx="374650" cy="1500198"/>
            </a:xfrm>
            <a:custGeom>
              <a:avLst/>
              <a:gdLst>
                <a:gd name="T0" fmla="*/ 0 w 21558"/>
                <a:gd name="T1" fmla="*/ 401 h 21600"/>
                <a:gd name="T2" fmla="*/ 235 w 21558"/>
                <a:gd name="T3" fmla="*/ 0 h 21600"/>
                <a:gd name="T4" fmla="*/ 236 w 21558"/>
                <a:gd name="T5" fmla="*/ 428 h 21600"/>
                <a:gd name="T6" fmla="*/ 0 60000 65536"/>
                <a:gd name="T7" fmla="*/ 0 60000 65536"/>
                <a:gd name="T8" fmla="*/ 0 60000 65536"/>
                <a:gd name="T9" fmla="*/ 0 w 21558"/>
                <a:gd name="T10" fmla="*/ 0 h 21600"/>
                <a:gd name="T11" fmla="*/ 21558 w 21558"/>
                <a:gd name="T12" fmla="*/ 21600 h 21600"/>
              </a:gdLst>
              <a:ahLst/>
              <a:cxnLst>
                <a:cxn ang="T6">
                  <a:pos x="T0" y="T1"/>
                </a:cxn>
                <a:cxn ang="T7">
                  <a:pos x="T2" y="T3"/>
                </a:cxn>
                <a:cxn ang="T8">
                  <a:pos x="T4" y="T5"/>
                </a:cxn>
              </a:cxnLst>
              <a:rect l="T9" t="T10" r="T11" b="T12"/>
              <a:pathLst>
                <a:path w="21558" h="21600" fill="none" extrusionOk="0">
                  <a:moveTo>
                    <a:pt x="-1" y="20260"/>
                  </a:moveTo>
                  <a:cubicBezTo>
                    <a:pt x="704" y="8908"/>
                    <a:pt x="10092" y="48"/>
                    <a:pt x="21466" y="0"/>
                  </a:cubicBezTo>
                </a:path>
                <a:path w="21558" h="21600" stroke="0" extrusionOk="0">
                  <a:moveTo>
                    <a:pt x="-1" y="20260"/>
                  </a:moveTo>
                  <a:cubicBezTo>
                    <a:pt x="704" y="8908"/>
                    <a:pt x="10092" y="48"/>
                    <a:pt x="21466" y="0"/>
                  </a:cubicBezTo>
                  <a:lnTo>
                    <a:pt x="21558" y="21600"/>
                  </a:lnTo>
                  <a:close/>
                </a:path>
              </a:pathLst>
            </a:custGeom>
            <a:noFill/>
            <a:ln w="38100">
              <a:solidFill>
                <a:srgbClr val="FF0000"/>
              </a:solidFill>
              <a:round/>
              <a:headEnd type="none" w="sm" len="sm"/>
              <a:tailEnd type="none" w="sm" len="sm"/>
            </a:ln>
          </p:spPr>
          <p:txBody>
            <a:bodyPr wrap="none" anchor="ctr"/>
            <a:lstStyle/>
            <a:p>
              <a:endParaRPr lang="en-US"/>
            </a:p>
          </p:txBody>
        </p:sp>
        <p:sp>
          <p:nvSpPr>
            <p:cNvPr id="9" name="Line 33"/>
            <p:cNvSpPr>
              <a:spLocks noChangeShapeType="1"/>
            </p:cNvSpPr>
            <p:nvPr/>
          </p:nvSpPr>
          <p:spPr bwMode="auto">
            <a:xfrm>
              <a:off x="6318258" y="2571744"/>
              <a:ext cx="527050" cy="0"/>
            </a:xfrm>
            <a:prstGeom prst="line">
              <a:avLst/>
            </a:prstGeom>
            <a:noFill/>
            <a:ln w="38100">
              <a:solidFill>
                <a:srgbClr val="FF0000"/>
              </a:solidFill>
              <a:round/>
              <a:headEnd type="none" w="sm" len="sm"/>
              <a:tailEnd type="none" w="sm" len="sm"/>
            </a:ln>
          </p:spPr>
          <p:txBody>
            <a:bodyPr wrap="none" anchor="ctr"/>
            <a:lstStyle/>
            <a:p>
              <a:endParaRPr lang="en-US"/>
            </a:p>
          </p:txBody>
        </p:sp>
        <p:sp>
          <p:nvSpPr>
            <p:cNvPr id="10" name="Arc 34"/>
            <p:cNvSpPr>
              <a:spLocks/>
            </p:cNvSpPr>
            <p:nvPr/>
          </p:nvSpPr>
          <p:spPr bwMode="auto">
            <a:xfrm>
              <a:off x="6845308" y="2599786"/>
              <a:ext cx="112713" cy="1251038"/>
            </a:xfrm>
            <a:custGeom>
              <a:avLst/>
              <a:gdLst>
                <a:gd name="T0" fmla="*/ 71 w 21600"/>
                <a:gd name="T1" fmla="*/ 397 h 21600"/>
                <a:gd name="T2" fmla="*/ 0 w 21600"/>
                <a:gd name="T3" fmla="*/ 0 h 21600"/>
                <a:gd name="T4" fmla="*/ 71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38100">
              <a:solidFill>
                <a:srgbClr val="0000FF"/>
              </a:solidFill>
              <a:round/>
              <a:headEnd type="none" w="sm" len="sm"/>
              <a:tailEnd type="none" w="sm" len="sm"/>
            </a:ln>
          </p:spPr>
          <p:txBody>
            <a:bodyPr wrap="none" anchor="ctr"/>
            <a:lstStyle/>
            <a:p>
              <a:endParaRPr lang="en-US"/>
            </a:p>
          </p:txBody>
        </p:sp>
        <p:sp>
          <p:nvSpPr>
            <p:cNvPr id="11" name="Line 36"/>
            <p:cNvSpPr>
              <a:spLocks noChangeShapeType="1"/>
            </p:cNvSpPr>
            <p:nvPr/>
          </p:nvSpPr>
          <p:spPr bwMode="auto">
            <a:xfrm>
              <a:off x="6911983" y="3850823"/>
              <a:ext cx="1600200" cy="108955"/>
            </a:xfrm>
            <a:prstGeom prst="line">
              <a:avLst/>
            </a:prstGeom>
            <a:noFill/>
            <a:ln w="38100">
              <a:solidFill>
                <a:srgbClr val="0000FF"/>
              </a:solidFill>
              <a:round/>
              <a:headEnd/>
              <a:tailEnd/>
            </a:ln>
          </p:spPr>
          <p:txBody>
            <a:bodyPr/>
            <a:lstStyle/>
            <a:p>
              <a:endParaRPr lang="en-US"/>
            </a:p>
          </p:txBody>
        </p:sp>
      </p:grpSp>
      <p:grpSp>
        <p:nvGrpSpPr>
          <p:cNvPr id="17" name="Group 81"/>
          <p:cNvGrpSpPr/>
          <p:nvPr/>
        </p:nvGrpSpPr>
        <p:grpSpPr>
          <a:xfrm>
            <a:off x="3581400" y="2895600"/>
            <a:ext cx="2559043" cy="1500198"/>
            <a:chOff x="5943608" y="2571743"/>
            <a:chExt cx="2568575" cy="1500198"/>
          </a:xfrm>
        </p:grpSpPr>
        <p:sp>
          <p:nvSpPr>
            <p:cNvPr id="18" name="Arc 32"/>
            <p:cNvSpPr>
              <a:spLocks/>
            </p:cNvSpPr>
            <p:nvPr/>
          </p:nvSpPr>
          <p:spPr bwMode="auto">
            <a:xfrm>
              <a:off x="5943608" y="2571743"/>
              <a:ext cx="374650" cy="1500198"/>
            </a:xfrm>
            <a:custGeom>
              <a:avLst/>
              <a:gdLst>
                <a:gd name="T0" fmla="*/ 0 w 21558"/>
                <a:gd name="T1" fmla="*/ 401 h 21600"/>
                <a:gd name="T2" fmla="*/ 235 w 21558"/>
                <a:gd name="T3" fmla="*/ 0 h 21600"/>
                <a:gd name="T4" fmla="*/ 236 w 21558"/>
                <a:gd name="T5" fmla="*/ 428 h 21600"/>
                <a:gd name="T6" fmla="*/ 0 60000 65536"/>
                <a:gd name="T7" fmla="*/ 0 60000 65536"/>
                <a:gd name="T8" fmla="*/ 0 60000 65536"/>
                <a:gd name="T9" fmla="*/ 0 w 21558"/>
                <a:gd name="T10" fmla="*/ 0 h 21600"/>
                <a:gd name="T11" fmla="*/ 21558 w 21558"/>
                <a:gd name="T12" fmla="*/ 21600 h 21600"/>
              </a:gdLst>
              <a:ahLst/>
              <a:cxnLst>
                <a:cxn ang="T6">
                  <a:pos x="T0" y="T1"/>
                </a:cxn>
                <a:cxn ang="T7">
                  <a:pos x="T2" y="T3"/>
                </a:cxn>
                <a:cxn ang="T8">
                  <a:pos x="T4" y="T5"/>
                </a:cxn>
              </a:cxnLst>
              <a:rect l="T9" t="T10" r="T11" b="T12"/>
              <a:pathLst>
                <a:path w="21558" h="21600" fill="none" extrusionOk="0">
                  <a:moveTo>
                    <a:pt x="-1" y="20260"/>
                  </a:moveTo>
                  <a:cubicBezTo>
                    <a:pt x="704" y="8908"/>
                    <a:pt x="10092" y="48"/>
                    <a:pt x="21466" y="0"/>
                  </a:cubicBezTo>
                </a:path>
                <a:path w="21558" h="21600" stroke="0" extrusionOk="0">
                  <a:moveTo>
                    <a:pt x="-1" y="20260"/>
                  </a:moveTo>
                  <a:cubicBezTo>
                    <a:pt x="704" y="8908"/>
                    <a:pt x="10092" y="48"/>
                    <a:pt x="21466" y="0"/>
                  </a:cubicBezTo>
                  <a:lnTo>
                    <a:pt x="21558" y="21600"/>
                  </a:lnTo>
                  <a:close/>
                </a:path>
              </a:pathLst>
            </a:custGeom>
            <a:noFill/>
            <a:ln w="38100">
              <a:solidFill>
                <a:srgbClr val="FF0000"/>
              </a:solidFill>
              <a:round/>
              <a:headEnd type="none" w="sm" len="sm"/>
              <a:tailEnd type="none" w="sm" len="sm"/>
            </a:ln>
          </p:spPr>
          <p:txBody>
            <a:bodyPr wrap="none" anchor="ctr"/>
            <a:lstStyle/>
            <a:p>
              <a:endParaRPr lang="en-US"/>
            </a:p>
          </p:txBody>
        </p:sp>
        <p:sp>
          <p:nvSpPr>
            <p:cNvPr id="19" name="Line 33"/>
            <p:cNvSpPr>
              <a:spLocks noChangeShapeType="1"/>
            </p:cNvSpPr>
            <p:nvPr/>
          </p:nvSpPr>
          <p:spPr bwMode="auto">
            <a:xfrm>
              <a:off x="6318258" y="2571744"/>
              <a:ext cx="523875" cy="0"/>
            </a:xfrm>
            <a:prstGeom prst="line">
              <a:avLst/>
            </a:prstGeom>
            <a:noFill/>
            <a:ln w="38100">
              <a:solidFill>
                <a:srgbClr val="FF0000"/>
              </a:solidFill>
              <a:round/>
              <a:headEnd type="none" w="sm" len="sm"/>
              <a:tailEnd type="none" w="sm" len="sm"/>
            </a:ln>
          </p:spPr>
          <p:txBody>
            <a:bodyPr wrap="none" anchor="ctr"/>
            <a:lstStyle/>
            <a:p>
              <a:endParaRPr lang="en-US"/>
            </a:p>
          </p:txBody>
        </p:sp>
        <p:sp>
          <p:nvSpPr>
            <p:cNvPr id="20" name="Arc 34"/>
            <p:cNvSpPr>
              <a:spLocks/>
            </p:cNvSpPr>
            <p:nvPr/>
          </p:nvSpPr>
          <p:spPr bwMode="auto">
            <a:xfrm>
              <a:off x="6845308" y="2599785"/>
              <a:ext cx="56356" cy="1251037"/>
            </a:xfrm>
            <a:custGeom>
              <a:avLst/>
              <a:gdLst>
                <a:gd name="T0" fmla="*/ 71 w 21600"/>
                <a:gd name="T1" fmla="*/ 397 h 21600"/>
                <a:gd name="T2" fmla="*/ 0 w 21600"/>
                <a:gd name="T3" fmla="*/ 0 h 21600"/>
                <a:gd name="T4" fmla="*/ 71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38100">
              <a:solidFill>
                <a:srgbClr val="0000FF"/>
              </a:solidFill>
              <a:round/>
              <a:headEnd type="none" w="sm" len="sm"/>
              <a:tailEnd type="none" w="sm" len="sm"/>
            </a:ln>
          </p:spPr>
          <p:txBody>
            <a:bodyPr wrap="none" anchor="ctr"/>
            <a:lstStyle/>
            <a:p>
              <a:endParaRPr lang="en-US"/>
            </a:p>
          </p:txBody>
        </p:sp>
        <p:sp>
          <p:nvSpPr>
            <p:cNvPr id="21" name="Line 36"/>
            <p:cNvSpPr>
              <a:spLocks noChangeShapeType="1"/>
            </p:cNvSpPr>
            <p:nvPr/>
          </p:nvSpPr>
          <p:spPr bwMode="auto">
            <a:xfrm>
              <a:off x="6901664" y="3850822"/>
              <a:ext cx="1610519" cy="108956"/>
            </a:xfrm>
            <a:prstGeom prst="line">
              <a:avLst/>
            </a:prstGeom>
            <a:noFill/>
            <a:ln w="38100">
              <a:solidFill>
                <a:srgbClr val="0000FF"/>
              </a:solidFill>
              <a:round/>
              <a:headEnd/>
              <a:tailEnd/>
            </a:ln>
          </p:spPr>
          <p:txBody>
            <a:bodyPr/>
            <a:lstStyle/>
            <a:p>
              <a:endParaRPr lang="en-US"/>
            </a:p>
          </p:txBody>
        </p:sp>
      </p:grpSp>
      <p:cxnSp>
        <p:nvCxnSpPr>
          <p:cNvPr id="22" name="Straight Arrow Connector 21"/>
          <p:cNvCxnSpPr/>
          <p:nvPr/>
        </p:nvCxnSpPr>
        <p:spPr>
          <a:xfrm>
            <a:off x="428596" y="4641858"/>
            <a:ext cx="8143932" cy="1588"/>
          </a:xfrm>
          <a:prstGeom prst="straightConnector1">
            <a:avLst/>
          </a:prstGeom>
          <a:ln w="28575">
            <a:solidFill>
              <a:schemeClr val="tx1"/>
            </a:solidFill>
            <a:prstDash val="lgDashDot"/>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6200000" flipV="1">
            <a:off x="-928727" y="3571875"/>
            <a:ext cx="3857652" cy="1"/>
          </a:xfrm>
          <a:prstGeom prst="straightConnector1">
            <a:avLst/>
          </a:prstGeom>
          <a:ln w="28575">
            <a:solidFill>
              <a:schemeClr val="tx1"/>
            </a:solidFill>
            <a:prstDash val="lgDashDot"/>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04800" y="1676400"/>
            <a:ext cx="582211" cy="369332"/>
          </a:xfrm>
          <a:prstGeom prst="rect">
            <a:avLst/>
          </a:prstGeom>
          <a:noFill/>
        </p:spPr>
        <p:txBody>
          <a:bodyPr wrap="none" rtlCol="0">
            <a:spAutoFit/>
          </a:bodyPr>
          <a:lstStyle/>
          <a:p>
            <a:r>
              <a:rPr lang="fa-IR" dirty="0" smtClean="0">
                <a:cs typeface="B Yagut" pitchFamily="2" charset="-78"/>
              </a:rPr>
              <a:t>فشار</a:t>
            </a:r>
            <a:endParaRPr lang="en-US" dirty="0">
              <a:cs typeface="B Yagut" pitchFamily="2" charset="-78"/>
            </a:endParaRPr>
          </a:p>
        </p:txBody>
      </p:sp>
      <p:sp>
        <p:nvSpPr>
          <p:cNvPr id="25" name="TextBox 24"/>
          <p:cNvSpPr txBox="1"/>
          <p:nvPr/>
        </p:nvSpPr>
        <p:spPr>
          <a:xfrm>
            <a:off x="8109398" y="4724400"/>
            <a:ext cx="577402" cy="369332"/>
          </a:xfrm>
          <a:prstGeom prst="rect">
            <a:avLst/>
          </a:prstGeom>
          <a:noFill/>
        </p:spPr>
        <p:txBody>
          <a:bodyPr wrap="none" rtlCol="0">
            <a:spAutoFit/>
          </a:bodyPr>
          <a:lstStyle/>
          <a:p>
            <a:r>
              <a:rPr lang="fa-IR" dirty="0" smtClean="0">
                <a:cs typeface="B Yagut" pitchFamily="2" charset="-78"/>
              </a:rPr>
              <a:t>زمان</a:t>
            </a:r>
            <a:endParaRPr lang="en-US" dirty="0">
              <a:cs typeface="B Yagut" pitchFamily="2" charset="-78"/>
            </a:endParaRPr>
          </a:p>
        </p:txBody>
      </p:sp>
      <p:sp>
        <p:nvSpPr>
          <p:cNvPr id="26" name="Right Arrow 25"/>
          <p:cNvSpPr/>
          <p:nvPr/>
        </p:nvSpPr>
        <p:spPr>
          <a:xfrm rot="5400000" flipH="1">
            <a:off x="5417343" y="4641057"/>
            <a:ext cx="976314" cy="228600"/>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7" name="Rounded Rectangle 26"/>
          <p:cNvSpPr/>
          <p:nvPr/>
        </p:nvSpPr>
        <p:spPr>
          <a:xfrm>
            <a:off x="4246808" y="5324468"/>
            <a:ext cx="4572000" cy="88998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smtClean="0">
                <a:latin typeface="Times New Roman" pitchFamily="18" charset="0"/>
                <a:cs typeface="Times New Roman" pitchFamily="18" charset="0"/>
              </a:rPr>
              <a:t>PEEP</a:t>
            </a:r>
          </a:p>
          <a:p>
            <a:pPr algn="ctr"/>
            <a:r>
              <a:rPr lang="en-US" sz="2400" dirty="0" smtClean="0">
                <a:latin typeface="Times New Roman" pitchFamily="18" charset="0"/>
                <a:cs typeface="Times New Roman" pitchFamily="18" charset="0"/>
              </a:rPr>
              <a:t>(positive end expiratory pressure)   </a:t>
            </a:r>
          </a:p>
        </p:txBody>
      </p:sp>
      <p:sp>
        <p:nvSpPr>
          <p:cNvPr id="28" name="Arc 32"/>
          <p:cNvSpPr>
            <a:spLocks/>
          </p:cNvSpPr>
          <p:nvPr/>
        </p:nvSpPr>
        <p:spPr bwMode="auto">
          <a:xfrm>
            <a:off x="3581400" y="2895600"/>
            <a:ext cx="685800" cy="1500198"/>
          </a:xfrm>
          <a:custGeom>
            <a:avLst/>
            <a:gdLst>
              <a:gd name="T0" fmla="*/ 0 w 21558"/>
              <a:gd name="T1" fmla="*/ 401 h 21600"/>
              <a:gd name="T2" fmla="*/ 235 w 21558"/>
              <a:gd name="T3" fmla="*/ 0 h 21600"/>
              <a:gd name="T4" fmla="*/ 236 w 21558"/>
              <a:gd name="T5" fmla="*/ 428 h 21600"/>
              <a:gd name="T6" fmla="*/ 0 60000 65536"/>
              <a:gd name="T7" fmla="*/ 0 60000 65536"/>
              <a:gd name="T8" fmla="*/ 0 60000 65536"/>
              <a:gd name="T9" fmla="*/ 0 w 21558"/>
              <a:gd name="T10" fmla="*/ 0 h 21600"/>
              <a:gd name="T11" fmla="*/ 21558 w 21558"/>
              <a:gd name="T12" fmla="*/ 21600 h 21600"/>
            </a:gdLst>
            <a:ahLst/>
            <a:cxnLst>
              <a:cxn ang="T6">
                <a:pos x="T0" y="T1"/>
              </a:cxn>
              <a:cxn ang="T7">
                <a:pos x="T2" y="T3"/>
              </a:cxn>
              <a:cxn ang="T8">
                <a:pos x="T4" y="T5"/>
              </a:cxn>
            </a:cxnLst>
            <a:rect l="T9" t="T10" r="T11" b="T12"/>
            <a:pathLst>
              <a:path w="21558" h="21600" fill="none" extrusionOk="0">
                <a:moveTo>
                  <a:pt x="-1" y="20260"/>
                </a:moveTo>
                <a:cubicBezTo>
                  <a:pt x="704" y="8908"/>
                  <a:pt x="10092" y="48"/>
                  <a:pt x="21466" y="0"/>
                </a:cubicBezTo>
              </a:path>
              <a:path w="21558" h="21600" stroke="0" extrusionOk="0">
                <a:moveTo>
                  <a:pt x="-1" y="20260"/>
                </a:moveTo>
                <a:cubicBezTo>
                  <a:pt x="704" y="8908"/>
                  <a:pt x="10092" y="48"/>
                  <a:pt x="21466" y="0"/>
                </a:cubicBezTo>
                <a:lnTo>
                  <a:pt x="21558" y="21600"/>
                </a:lnTo>
                <a:close/>
              </a:path>
            </a:pathLst>
          </a:custGeom>
          <a:noFill/>
          <a:ln w="38100">
            <a:solidFill>
              <a:srgbClr val="FF0000"/>
            </a:solidFill>
            <a:prstDash val="dash"/>
            <a:round/>
            <a:headEnd type="none" w="sm" len="sm"/>
            <a:tailEnd type="none" w="sm" len="sm"/>
          </a:ln>
        </p:spPr>
        <p:txBody>
          <a:bodyPr wrap="none" anchor="ctr"/>
          <a:lstStyle/>
          <a:p>
            <a:endParaRPr lang="en-US"/>
          </a:p>
        </p:txBody>
      </p:sp>
      <p:sp>
        <p:nvSpPr>
          <p:cNvPr id="29" name="Line 33"/>
          <p:cNvSpPr>
            <a:spLocks noChangeShapeType="1"/>
          </p:cNvSpPr>
          <p:nvPr/>
        </p:nvSpPr>
        <p:spPr bwMode="auto">
          <a:xfrm>
            <a:off x="3581400" y="2895600"/>
            <a:ext cx="0" cy="1371600"/>
          </a:xfrm>
          <a:prstGeom prst="line">
            <a:avLst/>
          </a:prstGeom>
          <a:noFill/>
          <a:ln w="38100">
            <a:solidFill>
              <a:srgbClr val="FF0000"/>
            </a:solidFill>
            <a:prstDash val="dash"/>
            <a:round/>
            <a:headEnd type="none" w="sm" len="sm"/>
            <a:tailEnd type="none" w="sm" len="sm"/>
          </a:ln>
        </p:spPr>
        <p:txBody>
          <a:bodyPr wrap="none" anchor="ctr"/>
          <a:lstStyle/>
          <a:p>
            <a:endParaRPr lang="en-US"/>
          </a:p>
        </p:txBody>
      </p:sp>
      <p:sp>
        <p:nvSpPr>
          <p:cNvPr id="30" name="Line 33"/>
          <p:cNvSpPr>
            <a:spLocks noChangeShapeType="1"/>
          </p:cNvSpPr>
          <p:nvPr/>
        </p:nvSpPr>
        <p:spPr bwMode="auto">
          <a:xfrm>
            <a:off x="3581400" y="2895600"/>
            <a:ext cx="914400" cy="0"/>
          </a:xfrm>
          <a:prstGeom prst="line">
            <a:avLst/>
          </a:prstGeom>
          <a:noFill/>
          <a:ln w="38100">
            <a:solidFill>
              <a:srgbClr val="FF0000"/>
            </a:solidFill>
            <a:prstDash val="dash"/>
            <a:round/>
            <a:headEnd type="none" w="sm" len="sm"/>
            <a:tailEnd type="none" w="sm" len="sm"/>
          </a:ln>
        </p:spPr>
        <p:txBody>
          <a:bodyPr wrap="none" anchor="ctr"/>
          <a:lstStyle/>
          <a:p>
            <a:endParaRPr lang="en-US"/>
          </a:p>
        </p:txBody>
      </p:sp>
      <p:sp>
        <p:nvSpPr>
          <p:cNvPr id="31" name="Line 33"/>
          <p:cNvSpPr>
            <a:spLocks noChangeShapeType="1"/>
          </p:cNvSpPr>
          <p:nvPr/>
        </p:nvSpPr>
        <p:spPr bwMode="auto">
          <a:xfrm>
            <a:off x="4191000" y="2895600"/>
            <a:ext cx="304800" cy="0"/>
          </a:xfrm>
          <a:prstGeom prst="line">
            <a:avLst/>
          </a:prstGeom>
          <a:noFill/>
          <a:ln w="38100">
            <a:solidFill>
              <a:srgbClr val="FF0000"/>
            </a:solidFill>
            <a:prstDash val="dash"/>
            <a:round/>
            <a:headEnd type="none" w="sm" len="sm"/>
            <a:tailEnd type="none" w="sm" len="sm"/>
          </a:ln>
        </p:spPr>
        <p:txBody>
          <a:bodyPr wrap="none" anchor="ctr"/>
          <a:lstStyle/>
          <a:p>
            <a:endParaRPr lang="en-US"/>
          </a:p>
        </p:txBody>
      </p:sp>
      <p:sp>
        <p:nvSpPr>
          <p:cNvPr id="32" name="Right Arrow 31"/>
          <p:cNvSpPr/>
          <p:nvPr/>
        </p:nvSpPr>
        <p:spPr>
          <a:xfrm rot="7350854" flipH="1">
            <a:off x="1637466" y="4072360"/>
            <a:ext cx="2518606" cy="204639"/>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 name="Rounded Rectangle 32"/>
          <p:cNvSpPr/>
          <p:nvPr/>
        </p:nvSpPr>
        <p:spPr>
          <a:xfrm>
            <a:off x="1295400" y="5257800"/>
            <a:ext cx="1905000" cy="685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smtClean="0">
                <a:latin typeface="Times New Roman" pitchFamily="18" charset="0"/>
                <a:cs typeface="Times New Roman" pitchFamily="18" charset="0"/>
              </a:rPr>
              <a:t>Rise Time</a:t>
            </a:r>
          </a:p>
        </p:txBody>
      </p:sp>
      <p:grpSp>
        <p:nvGrpSpPr>
          <p:cNvPr id="42" name="Group 75"/>
          <p:cNvGrpSpPr/>
          <p:nvPr/>
        </p:nvGrpSpPr>
        <p:grpSpPr>
          <a:xfrm>
            <a:off x="1073150" y="2895600"/>
            <a:ext cx="2508250" cy="1524000"/>
            <a:chOff x="6003933" y="2568944"/>
            <a:chExt cx="2508250" cy="1502998"/>
          </a:xfrm>
        </p:grpSpPr>
        <p:sp>
          <p:nvSpPr>
            <p:cNvPr id="43" name="Arc 32"/>
            <p:cNvSpPr>
              <a:spLocks/>
            </p:cNvSpPr>
            <p:nvPr/>
          </p:nvSpPr>
          <p:spPr bwMode="auto">
            <a:xfrm>
              <a:off x="6003933" y="2568944"/>
              <a:ext cx="374650" cy="1502998"/>
            </a:xfrm>
            <a:custGeom>
              <a:avLst/>
              <a:gdLst>
                <a:gd name="T0" fmla="*/ 0 w 21558"/>
                <a:gd name="T1" fmla="*/ 401 h 21600"/>
                <a:gd name="T2" fmla="*/ 235 w 21558"/>
                <a:gd name="T3" fmla="*/ 0 h 21600"/>
                <a:gd name="T4" fmla="*/ 236 w 21558"/>
                <a:gd name="T5" fmla="*/ 428 h 21600"/>
                <a:gd name="T6" fmla="*/ 0 60000 65536"/>
                <a:gd name="T7" fmla="*/ 0 60000 65536"/>
                <a:gd name="T8" fmla="*/ 0 60000 65536"/>
                <a:gd name="T9" fmla="*/ 0 w 21558"/>
                <a:gd name="T10" fmla="*/ 0 h 21600"/>
                <a:gd name="T11" fmla="*/ 21558 w 21558"/>
                <a:gd name="T12" fmla="*/ 21600 h 21600"/>
              </a:gdLst>
              <a:ahLst/>
              <a:cxnLst>
                <a:cxn ang="T6">
                  <a:pos x="T0" y="T1"/>
                </a:cxn>
                <a:cxn ang="T7">
                  <a:pos x="T2" y="T3"/>
                </a:cxn>
                <a:cxn ang="T8">
                  <a:pos x="T4" y="T5"/>
                </a:cxn>
              </a:cxnLst>
              <a:rect l="T9" t="T10" r="T11" b="T12"/>
              <a:pathLst>
                <a:path w="21558" h="21600" fill="none" extrusionOk="0">
                  <a:moveTo>
                    <a:pt x="-1" y="20260"/>
                  </a:moveTo>
                  <a:cubicBezTo>
                    <a:pt x="704" y="8908"/>
                    <a:pt x="10092" y="48"/>
                    <a:pt x="21466" y="0"/>
                  </a:cubicBezTo>
                </a:path>
                <a:path w="21558" h="21600" stroke="0" extrusionOk="0">
                  <a:moveTo>
                    <a:pt x="-1" y="20260"/>
                  </a:moveTo>
                  <a:cubicBezTo>
                    <a:pt x="704" y="8908"/>
                    <a:pt x="10092" y="48"/>
                    <a:pt x="21466" y="0"/>
                  </a:cubicBezTo>
                  <a:lnTo>
                    <a:pt x="21558" y="21600"/>
                  </a:lnTo>
                  <a:close/>
                </a:path>
              </a:pathLst>
            </a:custGeom>
            <a:noFill/>
            <a:ln w="38100">
              <a:solidFill>
                <a:srgbClr val="FF0000"/>
              </a:solidFill>
              <a:round/>
              <a:headEnd type="none" w="sm" len="sm"/>
              <a:tailEnd type="none" w="sm" len="sm"/>
            </a:ln>
          </p:spPr>
          <p:txBody>
            <a:bodyPr wrap="none" anchor="ctr"/>
            <a:lstStyle/>
            <a:p>
              <a:endParaRPr lang="en-US"/>
            </a:p>
          </p:txBody>
        </p:sp>
        <p:sp>
          <p:nvSpPr>
            <p:cNvPr id="44" name="Line 33"/>
            <p:cNvSpPr>
              <a:spLocks noChangeShapeType="1"/>
            </p:cNvSpPr>
            <p:nvPr/>
          </p:nvSpPr>
          <p:spPr bwMode="auto">
            <a:xfrm>
              <a:off x="6378583" y="2568944"/>
              <a:ext cx="418578" cy="0"/>
            </a:xfrm>
            <a:prstGeom prst="line">
              <a:avLst/>
            </a:prstGeom>
            <a:noFill/>
            <a:ln w="38100">
              <a:solidFill>
                <a:srgbClr val="FF0000"/>
              </a:solidFill>
              <a:round/>
              <a:headEnd type="none" w="sm" len="sm"/>
              <a:tailEnd type="none" w="sm" len="sm"/>
            </a:ln>
          </p:spPr>
          <p:txBody>
            <a:bodyPr wrap="none" anchor="ctr"/>
            <a:lstStyle/>
            <a:p>
              <a:endParaRPr lang="en-US"/>
            </a:p>
          </p:txBody>
        </p:sp>
        <p:sp>
          <p:nvSpPr>
            <p:cNvPr id="45" name="Arc 34"/>
            <p:cNvSpPr>
              <a:spLocks/>
            </p:cNvSpPr>
            <p:nvPr/>
          </p:nvSpPr>
          <p:spPr bwMode="auto">
            <a:xfrm>
              <a:off x="6845309" y="2599785"/>
              <a:ext cx="56356" cy="1230611"/>
            </a:xfrm>
            <a:custGeom>
              <a:avLst/>
              <a:gdLst>
                <a:gd name="T0" fmla="*/ 71 w 21600"/>
                <a:gd name="T1" fmla="*/ 397 h 21600"/>
                <a:gd name="T2" fmla="*/ 0 w 21600"/>
                <a:gd name="T3" fmla="*/ 0 h 21600"/>
                <a:gd name="T4" fmla="*/ 71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38100">
              <a:solidFill>
                <a:srgbClr val="0000FF"/>
              </a:solidFill>
              <a:round/>
              <a:headEnd type="none" w="sm" len="sm"/>
              <a:tailEnd type="none" w="sm" len="sm"/>
            </a:ln>
          </p:spPr>
          <p:txBody>
            <a:bodyPr wrap="none" anchor="ctr"/>
            <a:lstStyle/>
            <a:p>
              <a:endParaRPr lang="en-US"/>
            </a:p>
          </p:txBody>
        </p:sp>
        <p:sp>
          <p:nvSpPr>
            <p:cNvPr id="46" name="Line 36"/>
            <p:cNvSpPr>
              <a:spLocks noChangeShapeType="1"/>
            </p:cNvSpPr>
            <p:nvPr/>
          </p:nvSpPr>
          <p:spPr bwMode="auto">
            <a:xfrm>
              <a:off x="6911983" y="3830396"/>
              <a:ext cx="1600200" cy="129382"/>
            </a:xfrm>
            <a:prstGeom prst="line">
              <a:avLst/>
            </a:prstGeom>
            <a:noFill/>
            <a:ln w="38100">
              <a:solidFill>
                <a:srgbClr val="0000FF"/>
              </a:solidFill>
              <a:round/>
              <a:headEnd/>
              <a:tailEnd/>
            </a:ln>
          </p:spPr>
          <p:txBody>
            <a:bodyPr/>
            <a:lstStyle/>
            <a:p>
              <a:endParaRPr lang="en-US"/>
            </a:p>
          </p:txBody>
        </p:sp>
      </p:grpSp>
      <p:sp>
        <p:nvSpPr>
          <p:cNvPr id="48" name="Rounded Rectangle 47"/>
          <p:cNvSpPr/>
          <p:nvPr/>
        </p:nvSpPr>
        <p:spPr>
          <a:xfrm>
            <a:off x="2510730" y="1315200"/>
            <a:ext cx="2514600" cy="7422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err="1" smtClean="0">
                <a:latin typeface="Times New Roman" pitchFamily="18" charset="0"/>
                <a:cs typeface="Times New Roman" pitchFamily="18" charset="0"/>
              </a:rPr>
              <a:t>Pcontrol</a:t>
            </a:r>
            <a:endParaRPr lang="en-US" sz="2400" dirty="0">
              <a:latin typeface="Times New Roman" pitchFamily="18" charset="0"/>
              <a:cs typeface="Times New Roman" pitchFamily="18" charset="0"/>
            </a:endParaRPr>
          </a:p>
        </p:txBody>
      </p:sp>
      <p:sp>
        <p:nvSpPr>
          <p:cNvPr id="49" name="Right Arrow 48"/>
          <p:cNvSpPr/>
          <p:nvPr/>
        </p:nvSpPr>
        <p:spPr>
          <a:xfrm rot="5400000">
            <a:off x="3976918" y="2308228"/>
            <a:ext cx="700086" cy="271466"/>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cxnSp>
        <p:nvCxnSpPr>
          <p:cNvPr id="39" name="Straight Connector 38"/>
          <p:cNvCxnSpPr/>
          <p:nvPr/>
        </p:nvCxnSpPr>
        <p:spPr>
          <a:xfrm>
            <a:off x="2361063" y="902732"/>
            <a:ext cx="6400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5775383" y="206514"/>
            <a:ext cx="2811988" cy="707886"/>
          </a:xfrm>
          <a:prstGeom prst="rect">
            <a:avLst/>
          </a:prstGeom>
        </p:spPr>
        <p:txBody>
          <a:bodyPr wrap="none">
            <a:spAutoFit/>
          </a:bodyPr>
          <a:lstStyle/>
          <a:p>
            <a:pPr algn="r" rtl="1"/>
            <a:r>
              <a:rPr lang="fa-IR" sz="4000" dirty="0" smtClean="0">
                <a:cs typeface="B Nazanin" pitchFamily="2" charset="-78"/>
              </a:rPr>
              <a:t>تنظیمات دستگاه</a:t>
            </a:r>
            <a:endParaRPr lang="en-US" sz="4000" dirty="0">
              <a:cs typeface="B Nazanin" pitchFamily="2" charset="-78"/>
            </a:endParaRPr>
          </a:p>
        </p:txBody>
      </p:sp>
    </p:spTree>
    <p:extLst>
      <p:ext uri="{BB962C8B-B14F-4D97-AF65-F5344CB8AC3E}">
        <p14:creationId xmlns:p14="http://schemas.microsoft.com/office/powerpoint/2010/main" val="1579588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linds(horizontal)">
                                      <p:cBhvr>
                                        <p:cTn id="7" dur="500"/>
                                        <p:tgtEl>
                                          <p:spTgt spid="3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blinds(horizontal)">
                                      <p:cBhvr>
                                        <p:cTn id="10" dur="500"/>
                                        <p:tgtEl>
                                          <p:spTgt spid="2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blinds(horizontal)">
                                      <p:cBhvr>
                                        <p:cTn id="13" dur="500"/>
                                        <p:tgtEl>
                                          <p:spTgt spid="31"/>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blinds(horizontal)">
                                      <p:cBhvr>
                                        <p:cTn id="16" dur="500"/>
                                        <p:tgtEl>
                                          <p:spTgt spid="28"/>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blinds(horizontal)">
                                      <p:cBhvr>
                                        <p:cTn id="19" dur="500"/>
                                        <p:tgtEl>
                                          <p:spTgt spid="32"/>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blinds(horizontal)">
                                      <p:cBhvr>
                                        <p:cTn id="2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32" grpId="0" animBg="1"/>
      <p:bldP spid="3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95400" y="1828800"/>
            <a:ext cx="457200" cy="1295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p:cNvCxnSpPr/>
          <p:nvPr/>
        </p:nvCxnSpPr>
        <p:spPr>
          <a:xfrm>
            <a:off x="428596" y="3122612"/>
            <a:ext cx="8143932" cy="1588"/>
          </a:xfrm>
          <a:prstGeom prst="straightConnector1">
            <a:avLst/>
          </a:prstGeom>
          <a:ln w="28575">
            <a:solidFill>
              <a:schemeClr val="tx1"/>
            </a:solidFill>
            <a:prstDash val="lgDashDot"/>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rot="16200000" flipV="1">
            <a:off x="-893005" y="2731282"/>
            <a:ext cx="3071834" cy="2"/>
          </a:xfrm>
          <a:prstGeom prst="straightConnector1">
            <a:avLst/>
          </a:prstGeom>
          <a:ln w="28575">
            <a:solidFill>
              <a:schemeClr val="tx1"/>
            </a:solidFill>
            <a:prstDash val="lgDashDot"/>
            <a:tailEnd type="arrow"/>
          </a:ln>
        </p:spPr>
        <p:style>
          <a:lnRef idx="1">
            <a:schemeClr val="accent1"/>
          </a:lnRef>
          <a:fillRef idx="0">
            <a:schemeClr val="accent1"/>
          </a:fillRef>
          <a:effectRef idx="0">
            <a:schemeClr val="accent1"/>
          </a:effectRef>
          <a:fontRef idx="minor">
            <a:schemeClr val="tx1"/>
          </a:fontRef>
        </p:style>
      </p:cxnSp>
      <p:sp>
        <p:nvSpPr>
          <p:cNvPr id="7" name="Arc 27"/>
          <p:cNvSpPr>
            <a:spLocks/>
          </p:cNvSpPr>
          <p:nvPr/>
        </p:nvSpPr>
        <p:spPr bwMode="auto">
          <a:xfrm>
            <a:off x="1341934" y="838200"/>
            <a:ext cx="410666" cy="2133600"/>
          </a:xfrm>
          <a:custGeom>
            <a:avLst/>
            <a:gdLst>
              <a:gd name="T0" fmla="*/ 322 w 19483"/>
              <a:gd name="T1" fmla="*/ 356 h 21600"/>
              <a:gd name="T2" fmla="*/ 0 w 19483"/>
              <a:gd name="T3" fmla="*/ 154 h 21600"/>
              <a:gd name="T4" fmla="*/ 323 w 19483"/>
              <a:gd name="T5" fmla="*/ 0 h 21600"/>
              <a:gd name="T6" fmla="*/ 0 60000 65536"/>
              <a:gd name="T7" fmla="*/ 0 60000 65536"/>
              <a:gd name="T8" fmla="*/ 0 60000 65536"/>
              <a:gd name="T9" fmla="*/ 0 w 19483"/>
              <a:gd name="T10" fmla="*/ 0 h 21600"/>
              <a:gd name="T11" fmla="*/ 19483 w 19483"/>
              <a:gd name="T12" fmla="*/ 21600 h 21600"/>
            </a:gdLst>
            <a:ahLst/>
            <a:cxnLst>
              <a:cxn ang="T6">
                <a:pos x="T0" y="T1"/>
              </a:cxn>
              <a:cxn ang="T7">
                <a:pos x="T2" y="T3"/>
              </a:cxn>
              <a:cxn ang="T8">
                <a:pos x="T4" y="T5"/>
              </a:cxn>
            </a:cxnLst>
            <a:rect l="T9" t="T10" r="T11" b="T12"/>
            <a:pathLst>
              <a:path w="19483" h="21600" fill="none" extrusionOk="0">
                <a:moveTo>
                  <a:pt x="19423" y="21599"/>
                </a:moveTo>
                <a:cubicBezTo>
                  <a:pt x="11129" y="21576"/>
                  <a:pt x="3580" y="16806"/>
                  <a:pt x="0" y="9325"/>
                </a:cubicBezTo>
              </a:path>
              <a:path w="19483" h="21600" stroke="0" extrusionOk="0">
                <a:moveTo>
                  <a:pt x="19423" y="21599"/>
                </a:moveTo>
                <a:cubicBezTo>
                  <a:pt x="11129" y="21576"/>
                  <a:pt x="3580" y="16806"/>
                  <a:pt x="0" y="9325"/>
                </a:cubicBezTo>
                <a:lnTo>
                  <a:pt x="19483" y="0"/>
                </a:lnTo>
                <a:close/>
              </a:path>
            </a:pathLst>
          </a:custGeom>
          <a:noFill/>
          <a:ln w="38100">
            <a:solidFill>
              <a:srgbClr val="1003BD"/>
            </a:solidFill>
            <a:round/>
            <a:headEnd type="none" w="sm" len="sm"/>
            <a:tailEnd type="none" w="sm" len="sm"/>
          </a:ln>
        </p:spPr>
        <p:txBody>
          <a:bodyPr wrap="none" anchor="ctr"/>
          <a:lstStyle/>
          <a:p>
            <a:endParaRPr lang="en-US"/>
          </a:p>
        </p:txBody>
      </p:sp>
      <p:grpSp>
        <p:nvGrpSpPr>
          <p:cNvPr id="8" name="Group 7"/>
          <p:cNvGrpSpPr>
            <a:grpSpLocks/>
          </p:cNvGrpSpPr>
          <p:nvPr/>
        </p:nvGrpSpPr>
        <p:grpSpPr bwMode="auto">
          <a:xfrm>
            <a:off x="658793" y="4448382"/>
            <a:ext cx="2312357" cy="2257222"/>
            <a:chOff x="769" y="2188"/>
            <a:chExt cx="1265" cy="732"/>
          </a:xfrm>
        </p:grpSpPr>
        <p:sp>
          <p:nvSpPr>
            <p:cNvPr id="10" name="Arc 25"/>
            <p:cNvSpPr>
              <a:spLocks/>
            </p:cNvSpPr>
            <p:nvPr/>
          </p:nvSpPr>
          <p:spPr bwMode="auto">
            <a:xfrm>
              <a:off x="1314" y="2435"/>
              <a:ext cx="280" cy="485"/>
            </a:xfrm>
            <a:custGeom>
              <a:avLst/>
              <a:gdLst>
                <a:gd name="T0" fmla="*/ 0 w 20183"/>
                <a:gd name="T1" fmla="*/ 316 h 21600"/>
                <a:gd name="T2" fmla="*/ 279 w 20183"/>
                <a:gd name="T3" fmla="*/ 0 h 21600"/>
                <a:gd name="T4" fmla="*/ 280 w 20183"/>
                <a:gd name="T5" fmla="*/ 491 h 21600"/>
                <a:gd name="T6" fmla="*/ 0 60000 65536"/>
                <a:gd name="T7" fmla="*/ 0 60000 65536"/>
                <a:gd name="T8" fmla="*/ 0 60000 65536"/>
                <a:gd name="T9" fmla="*/ 0 w 20183"/>
                <a:gd name="T10" fmla="*/ 0 h 21600"/>
                <a:gd name="T11" fmla="*/ 20183 w 20183"/>
                <a:gd name="T12" fmla="*/ 21600 h 21600"/>
              </a:gdLst>
              <a:ahLst/>
              <a:cxnLst>
                <a:cxn ang="T6">
                  <a:pos x="T0" y="T1"/>
                </a:cxn>
                <a:cxn ang="T7">
                  <a:pos x="T2" y="T3"/>
                </a:cxn>
                <a:cxn ang="T8">
                  <a:pos x="T4" y="T5"/>
                </a:cxn>
              </a:cxnLst>
              <a:rect l="T9" t="T10" r="T11" b="T12"/>
              <a:pathLst>
                <a:path w="20183" h="21600" fill="none" extrusionOk="0">
                  <a:moveTo>
                    <a:pt x="0" y="13904"/>
                  </a:moveTo>
                  <a:cubicBezTo>
                    <a:pt x="3181" y="5561"/>
                    <a:pt x="11167" y="36"/>
                    <a:pt x="20096" y="0"/>
                  </a:cubicBezTo>
                </a:path>
                <a:path w="20183" h="21600" stroke="0" extrusionOk="0">
                  <a:moveTo>
                    <a:pt x="0" y="13904"/>
                  </a:moveTo>
                  <a:cubicBezTo>
                    <a:pt x="3181" y="5561"/>
                    <a:pt x="11167" y="36"/>
                    <a:pt x="20096" y="0"/>
                  </a:cubicBezTo>
                  <a:lnTo>
                    <a:pt x="20183" y="21600"/>
                  </a:lnTo>
                  <a:close/>
                </a:path>
              </a:pathLst>
            </a:custGeom>
            <a:noFill/>
            <a:ln w="38100">
              <a:solidFill>
                <a:srgbClr val="0000FF"/>
              </a:solidFill>
              <a:round/>
              <a:headEnd type="none" w="sm" len="sm"/>
              <a:tailEnd type="none" w="sm" len="sm"/>
            </a:ln>
          </p:spPr>
          <p:txBody>
            <a:bodyPr wrap="none" anchor="ctr"/>
            <a:lstStyle/>
            <a:p>
              <a:endParaRPr lang="en-US"/>
            </a:p>
          </p:txBody>
        </p:sp>
        <p:sp>
          <p:nvSpPr>
            <p:cNvPr id="11" name="Arc 26"/>
            <p:cNvSpPr>
              <a:spLocks/>
            </p:cNvSpPr>
            <p:nvPr/>
          </p:nvSpPr>
          <p:spPr bwMode="auto">
            <a:xfrm>
              <a:off x="1187" y="2436"/>
              <a:ext cx="127" cy="316"/>
            </a:xfrm>
            <a:custGeom>
              <a:avLst/>
              <a:gdLst>
                <a:gd name="T0" fmla="*/ 127 w 21600"/>
                <a:gd name="T1" fmla="*/ 316 h 21600"/>
                <a:gd name="T2" fmla="*/ 0 w 21600"/>
                <a:gd name="T3" fmla="*/ 0 h 21600"/>
                <a:gd name="T4" fmla="*/ 127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38100">
              <a:solidFill>
                <a:srgbClr val="0000FF"/>
              </a:solidFill>
              <a:round/>
              <a:headEnd type="none" w="sm" len="sm"/>
              <a:tailEnd type="none" w="sm" len="sm"/>
            </a:ln>
          </p:spPr>
          <p:txBody>
            <a:bodyPr wrap="none" anchor="ctr"/>
            <a:lstStyle/>
            <a:p>
              <a:endParaRPr lang="en-US"/>
            </a:p>
          </p:txBody>
        </p:sp>
        <p:sp>
          <p:nvSpPr>
            <p:cNvPr id="12" name="Arc 27"/>
            <p:cNvSpPr>
              <a:spLocks/>
            </p:cNvSpPr>
            <p:nvPr/>
          </p:nvSpPr>
          <p:spPr bwMode="auto">
            <a:xfrm flipV="1">
              <a:off x="827" y="2188"/>
              <a:ext cx="161" cy="15"/>
            </a:xfrm>
            <a:custGeom>
              <a:avLst/>
              <a:gdLst>
                <a:gd name="T0" fmla="*/ 322 w 19483"/>
                <a:gd name="T1" fmla="*/ 356 h 21600"/>
                <a:gd name="T2" fmla="*/ 0 w 19483"/>
                <a:gd name="T3" fmla="*/ 154 h 21600"/>
                <a:gd name="T4" fmla="*/ 323 w 19483"/>
                <a:gd name="T5" fmla="*/ 0 h 21600"/>
                <a:gd name="T6" fmla="*/ 0 60000 65536"/>
                <a:gd name="T7" fmla="*/ 0 60000 65536"/>
                <a:gd name="T8" fmla="*/ 0 60000 65536"/>
                <a:gd name="T9" fmla="*/ 0 w 19483"/>
                <a:gd name="T10" fmla="*/ 0 h 21600"/>
                <a:gd name="T11" fmla="*/ 19483 w 19483"/>
                <a:gd name="T12" fmla="*/ 21600 h 21600"/>
              </a:gdLst>
              <a:ahLst/>
              <a:cxnLst>
                <a:cxn ang="T6">
                  <a:pos x="T0" y="T1"/>
                </a:cxn>
                <a:cxn ang="T7">
                  <a:pos x="T2" y="T3"/>
                </a:cxn>
                <a:cxn ang="T8">
                  <a:pos x="T4" y="T5"/>
                </a:cxn>
              </a:cxnLst>
              <a:rect l="T9" t="T10" r="T11" b="T12"/>
              <a:pathLst>
                <a:path w="19483" h="21600" fill="none" extrusionOk="0">
                  <a:moveTo>
                    <a:pt x="19423" y="21599"/>
                  </a:moveTo>
                  <a:cubicBezTo>
                    <a:pt x="11129" y="21576"/>
                    <a:pt x="3580" y="16806"/>
                    <a:pt x="0" y="9325"/>
                  </a:cubicBezTo>
                </a:path>
                <a:path w="19483" h="21600" stroke="0" extrusionOk="0">
                  <a:moveTo>
                    <a:pt x="19423" y="21599"/>
                  </a:moveTo>
                  <a:cubicBezTo>
                    <a:pt x="11129" y="21576"/>
                    <a:pt x="3580" y="16806"/>
                    <a:pt x="0" y="9325"/>
                  </a:cubicBezTo>
                  <a:lnTo>
                    <a:pt x="19483" y="0"/>
                  </a:lnTo>
                  <a:close/>
                </a:path>
              </a:pathLst>
            </a:custGeom>
            <a:noFill/>
            <a:ln w="38100">
              <a:solidFill>
                <a:srgbClr val="FF0000"/>
              </a:solidFill>
              <a:round/>
              <a:headEnd type="none" w="sm" len="sm"/>
              <a:tailEnd type="none" w="sm" len="sm"/>
            </a:ln>
          </p:spPr>
          <p:txBody>
            <a:bodyPr wrap="none" anchor="ctr"/>
            <a:lstStyle/>
            <a:p>
              <a:endParaRPr lang="en-US"/>
            </a:p>
          </p:txBody>
        </p:sp>
        <p:sp>
          <p:nvSpPr>
            <p:cNvPr id="13" name="Arc 29"/>
            <p:cNvSpPr>
              <a:spLocks/>
            </p:cNvSpPr>
            <p:nvPr/>
          </p:nvSpPr>
          <p:spPr bwMode="auto">
            <a:xfrm>
              <a:off x="769" y="2198"/>
              <a:ext cx="58" cy="240"/>
            </a:xfrm>
            <a:custGeom>
              <a:avLst/>
              <a:gdLst>
                <a:gd name="T0" fmla="*/ 0 w 21600"/>
                <a:gd name="T1" fmla="*/ 240 h 21599"/>
                <a:gd name="T2" fmla="*/ 115 w 21600"/>
                <a:gd name="T3" fmla="*/ 0 h 21599"/>
                <a:gd name="T4" fmla="*/ 116 w 21600"/>
                <a:gd name="T5" fmla="*/ 24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69"/>
                  </a:moveTo>
                  <a:cubicBezTo>
                    <a:pt x="16" y="9723"/>
                    <a:pt x="9569" y="101"/>
                    <a:pt x="21413" y="-1"/>
                  </a:cubicBezTo>
                </a:path>
                <a:path w="21600" h="21599" stroke="0" extrusionOk="0">
                  <a:moveTo>
                    <a:pt x="0" y="21569"/>
                  </a:moveTo>
                  <a:cubicBezTo>
                    <a:pt x="16" y="9723"/>
                    <a:pt x="9569" y="101"/>
                    <a:pt x="21413" y="-1"/>
                  </a:cubicBezTo>
                  <a:lnTo>
                    <a:pt x="21600" y="21599"/>
                  </a:lnTo>
                  <a:close/>
                </a:path>
              </a:pathLst>
            </a:custGeom>
            <a:noFill/>
            <a:ln w="38100">
              <a:solidFill>
                <a:srgbClr val="FF0000"/>
              </a:solidFill>
              <a:round/>
              <a:headEnd type="none" w="sm" len="sm"/>
              <a:tailEnd type="none" w="sm" len="sm"/>
            </a:ln>
          </p:spPr>
          <p:txBody>
            <a:bodyPr wrap="none" anchor="ctr"/>
            <a:lstStyle/>
            <a:p>
              <a:endParaRPr lang="en-US"/>
            </a:p>
          </p:txBody>
        </p:sp>
        <p:sp>
          <p:nvSpPr>
            <p:cNvPr id="14" name="Line 30"/>
            <p:cNvSpPr>
              <a:spLocks noChangeShapeType="1"/>
            </p:cNvSpPr>
            <p:nvPr/>
          </p:nvSpPr>
          <p:spPr bwMode="auto">
            <a:xfrm flipH="1">
              <a:off x="1602" y="2436"/>
              <a:ext cx="432" cy="0"/>
            </a:xfrm>
            <a:prstGeom prst="line">
              <a:avLst/>
            </a:prstGeom>
            <a:noFill/>
            <a:ln w="38100">
              <a:solidFill>
                <a:srgbClr val="0000FF"/>
              </a:solidFill>
              <a:round/>
              <a:headEnd/>
              <a:tailEnd/>
            </a:ln>
          </p:spPr>
          <p:txBody>
            <a:bodyPr/>
            <a:lstStyle/>
            <a:p>
              <a:endParaRPr lang="en-US"/>
            </a:p>
          </p:txBody>
        </p:sp>
      </p:grpSp>
      <p:cxnSp>
        <p:nvCxnSpPr>
          <p:cNvPr id="15" name="Straight Arrow Connector 14"/>
          <p:cNvCxnSpPr/>
          <p:nvPr/>
        </p:nvCxnSpPr>
        <p:spPr>
          <a:xfrm>
            <a:off x="457200" y="5211532"/>
            <a:ext cx="8143932" cy="1588"/>
          </a:xfrm>
          <a:prstGeom prst="straightConnector1">
            <a:avLst/>
          </a:prstGeom>
          <a:ln w="28575">
            <a:solidFill>
              <a:schemeClr val="tx1"/>
            </a:solidFill>
            <a:prstDash val="lgDashDot"/>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6200000" flipV="1">
            <a:off x="-888251" y="4864882"/>
            <a:ext cx="3071834" cy="2"/>
          </a:xfrm>
          <a:prstGeom prst="straightConnector1">
            <a:avLst/>
          </a:prstGeom>
          <a:ln w="28575">
            <a:solidFill>
              <a:schemeClr val="tx1"/>
            </a:solidFill>
            <a:prstDash val="lgDashDot"/>
            <a:tailEnd type="arrow"/>
          </a:ln>
        </p:spPr>
        <p:style>
          <a:lnRef idx="1">
            <a:schemeClr val="accent1"/>
          </a:lnRef>
          <a:fillRef idx="0">
            <a:schemeClr val="accent1"/>
          </a:fillRef>
          <a:effectRef idx="0">
            <a:schemeClr val="accent1"/>
          </a:effectRef>
          <a:fontRef idx="minor">
            <a:schemeClr val="tx1"/>
          </a:fontRef>
        </p:style>
      </p:cxnSp>
      <p:sp>
        <p:nvSpPr>
          <p:cNvPr id="17" name="Line 30"/>
          <p:cNvSpPr>
            <a:spLocks noChangeShapeType="1"/>
          </p:cNvSpPr>
          <p:nvPr/>
        </p:nvSpPr>
        <p:spPr bwMode="auto">
          <a:xfrm flipH="1">
            <a:off x="1752600" y="2971800"/>
            <a:ext cx="1143000" cy="0"/>
          </a:xfrm>
          <a:prstGeom prst="line">
            <a:avLst/>
          </a:prstGeom>
          <a:noFill/>
          <a:ln w="38100">
            <a:solidFill>
              <a:srgbClr val="0000FF"/>
            </a:solidFill>
            <a:round/>
            <a:headEnd/>
            <a:tailEnd/>
          </a:ln>
        </p:spPr>
        <p:txBody>
          <a:bodyPr/>
          <a:lstStyle/>
          <a:p>
            <a:endParaRPr lang="en-US"/>
          </a:p>
        </p:txBody>
      </p:sp>
      <p:sp>
        <p:nvSpPr>
          <p:cNvPr id="20" name="Arc 29"/>
          <p:cNvSpPr>
            <a:spLocks/>
          </p:cNvSpPr>
          <p:nvPr/>
        </p:nvSpPr>
        <p:spPr bwMode="auto">
          <a:xfrm>
            <a:off x="609600" y="1751571"/>
            <a:ext cx="732334" cy="1372629"/>
          </a:xfrm>
          <a:custGeom>
            <a:avLst/>
            <a:gdLst>
              <a:gd name="T0" fmla="*/ 0 w 21600"/>
              <a:gd name="T1" fmla="*/ 240 h 21599"/>
              <a:gd name="T2" fmla="*/ 115 w 21600"/>
              <a:gd name="T3" fmla="*/ 0 h 21599"/>
              <a:gd name="T4" fmla="*/ 116 w 21600"/>
              <a:gd name="T5" fmla="*/ 24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69"/>
                </a:moveTo>
                <a:cubicBezTo>
                  <a:pt x="16" y="9723"/>
                  <a:pt x="9569" y="101"/>
                  <a:pt x="21413" y="-1"/>
                </a:cubicBezTo>
              </a:path>
              <a:path w="21600" h="21599" stroke="0" extrusionOk="0">
                <a:moveTo>
                  <a:pt x="0" y="21569"/>
                </a:moveTo>
                <a:cubicBezTo>
                  <a:pt x="16" y="9723"/>
                  <a:pt x="9569" y="101"/>
                  <a:pt x="21413" y="-1"/>
                </a:cubicBezTo>
                <a:lnTo>
                  <a:pt x="21600" y="21599"/>
                </a:lnTo>
                <a:close/>
              </a:path>
            </a:pathLst>
          </a:custGeom>
          <a:noFill/>
          <a:ln w="38100">
            <a:solidFill>
              <a:srgbClr val="FF0000"/>
            </a:solidFill>
            <a:round/>
            <a:headEnd type="none" w="sm" len="sm"/>
            <a:tailEnd type="none" w="sm" len="sm"/>
          </a:ln>
        </p:spPr>
        <p:txBody>
          <a:bodyPr wrap="none" anchor="ctr"/>
          <a:lstStyle/>
          <a:p>
            <a:endParaRPr lang="en-US"/>
          </a:p>
        </p:txBody>
      </p:sp>
      <p:cxnSp>
        <p:nvCxnSpPr>
          <p:cNvPr id="46" name="Straight Connector 45"/>
          <p:cNvCxnSpPr>
            <a:stCxn id="12" idx="0"/>
          </p:cNvCxnSpPr>
          <p:nvPr/>
        </p:nvCxnSpPr>
        <p:spPr>
          <a:xfrm flipH="1">
            <a:off x="762000" y="4493875"/>
            <a:ext cx="7678" cy="687725"/>
          </a:xfrm>
          <a:prstGeom prst="line">
            <a:avLst/>
          </a:prstGeom>
        </p:spPr>
        <p:style>
          <a:lnRef idx="1">
            <a:schemeClr val="dk1"/>
          </a:lnRef>
          <a:fillRef idx="0">
            <a:schemeClr val="dk1"/>
          </a:fillRef>
          <a:effectRef idx="0">
            <a:schemeClr val="dk1"/>
          </a:effectRef>
          <a:fontRef idx="minor">
            <a:schemeClr val="tx1"/>
          </a:fontRef>
        </p:style>
      </p:cxnSp>
      <p:cxnSp>
        <p:nvCxnSpPr>
          <p:cNvPr id="47" name="Straight Connector 46"/>
          <p:cNvCxnSpPr/>
          <p:nvPr/>
        </p:nvCxnSpPr>
        <p:spPr>
          <a:xfrm flipH="1">
            <a:off x="838202" y="4480874"/>
            <a:ext cx="8486" cy="700728"/>
          </a:xfrm>
          <a:prstGeom prst="line">
            <a:avLst/>
          </a:prstGeom>
        </p:spPr>
        <p:style>
          <a:lnRef idx="1">
            <a:schemeClr val="dk1"/>
          </a:lnRef>
          <a:fillRef idx="0">
            <a:schemeClr val="dk1"/>
          </a:fillRef>
          <a:effectRef idx="0">
            <a:schemeClr val="dk1"/>
          </a:effectRef>
          <a:fontRef idx="minor">
            <a:schemeClr val="tx1"/>
          </a:fontRef>
        </p:style>
      </p:cxnSp>
      <p:cxnSp>
        <p:nvCxnSpPr>
          <p:cNvPr id="48" name="Straight Connector 47"/>
          <p:cNvCxnSpPr/>
          <p:nvPr/>
        </p:nvCxnSpPr>
        <p:spPr>
          <a:xfrm>
            <a:off x="914405" y="4480874"/>
            <a:ext cx="0" cy="700728"/>
          </a:xfrm>
          <a:prstGeom prst="line">
            <a:avLst/>
          </a:prstGeom>
        </p:spPr>
        <p:style>
          <a:lnRef idx="1">
            <a:schemeClr val="dk1"/>
          </a:lnRef>
          <a:fillRef idx="0">
            <a:schemeClr val="dk1"/>
          </a:fillRef>
          <a:effectRef idx="0">
            <a:schemeClr val="dk1"/>
          </a:effectRef>
          <a:fontRef idx="minor">
            <a:schemeClr val="tx1"/>
          </a:fontRef>
        </p:style>
      </p:cxnSp>
      <p:cxnSp>
        <p:nvCxnSpPr>
          <p:cNvPr id="49" name="Straight Connector 48"/>
          <p:cNvCxnSpPr/>
          <p:nvPr/>
        </p:nvCxnSpPr>
        <p:spPr>
          <a:xfrm>
            <a:off x="990600" y="4494639"/>
            <a:ext cx="1" cy="686960"/>
          </a:xfrm>
          <a:prstGeom prst="line">
            <a:avLst/>
          </a:prstGeom>
        </p:spPr>
        <p:style>
          <a:lnRef idx="1">
            <a:schemeClr val="dk1"/>
          </a:lnRef>
          <a:fillRef idx="0">
            <a:schemeClr val="dk1"/>
          </a:fillRef>
          <a:effectRef idx="0">
            <a:schemeClr val="dk1"/>
          </a:effectRef>
          <a:fontRef idx="minor">
            <a:schemeClr val="tx1"/>
          </a:fontRef>
        </p:style>
      </p:cxnSp>
      <p:cxnSp>
        <p:nvCxnSpPr>
          <p:cNvPr id="50" name="Straight Connector 49"/>
          <p:cNvCxnSpPr/>
          <p:nvPr/>
        </p:nvCxnSpPr>
        <p:spPr>
          <a:xfrm>
            <a:off x="1046035" y="4647656"/>
            <a:ext cx="20765" cy="533946"/>
          </a:xfrm>
          <a:prstGeom prst="line">
            <a:avLst/>
          </a:prstGeom>
        </p:spPr>
        <p:style>
          <a:lnRef idx="1">
            <a:schemeClr val="dk1"/>
          </a:lnRef>
          <a:fillRef idx="0">
            <a:schemeClr val="dk1"/>
          </a:fillRef>
          <a:effectRef idx="0">
            <a:schemeClr val="dk1"/>
          </a:effectRef>
          <a:fontRef idx="minor">
            <a:schemeClr val="tx1"/>
          </a:fontRef>
        </p:style>
      </p:cxnSp>
      <p:cxnSp>
        <p:nvCxnSpPr>
          <p:cNvPr id="51" name="Straight Connector 50"/>
          <p:cNvCxnSpPr/>
          <p:nvPr/>
        </p:nvCxnSpPr>
        <p:spPr>
          <a:xfrm>
            <a:off x="1141412" y="4876800"/>
            <a:ext cx="1588" cy="304802"/>
          </a:xfrm>
          <a:prstGeom prst="line">
            <a:avLst/>
          </a:prstGeom>
        </p:spPr>
        <p:style>
          <a:lnRef idx="1">
            <a:schemeClr val="dk1"/>
          </a:lnRef>
          <a:fillRef idx="0">
            <a:schemeClr val="dk1"/>
          </a:fillRef>
          <a:effectRef idx="0">
            <a:schemeClr val="dk1"/>
          </a:effectRef>
          <a:fontRef idx="minor">
            <a:schemeClr val="tx1"/>
          </a:fontRef>
        </p:style>
      </p:cxnSp>
      <p:sp>
        <p:nvSpPr>
          <p:cNvPr id="59" name="TextBox 58"/>
          <p:cNvSpPr txBox="1"/>
          <p:nvPr/>
        </p:nvSpPr>
        <p:spPr>
          <a:xfrm>
            <a:off x="1270256" y="1336112"/>
            <a:ext cx="1822439" cy="707886"/>
          </a:xfrm>
          <a:prstGeom prst="rect">
            <a:avLst/>
          </a:prstGeom>
          <a:noFill/>
        </p:spPr>
        <p:txBody>
          <a:bodyPr wrap="square" rtlCol="0">
            <a:spAutoFit/>
          </a:bodyPr>
          <a:lstStyle/>
          <a:p>
            <a:pPr algn="ctr"/>
            <a:r>
              <a:rPr lang="en-US" sz="2000" b="1" dirty="0" smtClean="0">
                <a:latin typeface="Times New Roman" pitchFamily="18" charset="0"/>
                <a:cs typeface="Times New Roman" pitchFamily="18" charset="0"/>
              </a:rPr>
              <a:t>Tidal Volume</a:t>
            </a:r>
          </a:p>
          <a:p>
            <a:pPr algn="ctr"/>
            <a:r>
              <a:rPr lang="en-US" sz="2000" b="1" dirty="0" smtClean="0">
                <a:latin typeface="Times New Roman" pitchFamily="18" charset="0"/>
                <a:cs typeface="Times New Roman" pitchFamily="18" charset="0"/>
              </a:rPr>
              <a:t>(</a:t>
            </a:r>
            <a:r>
              <a:rPr lang="en-US" sz="2000" b="1" dirty="0" err="1" smtClean="0">
                <a:latin typeface="Times New Roman" pitchFamily="18" charset="0"/>
                <a:cs typeface="Times New Roman" pitchFamily="18" charset="0"/>
              </a:rPr>
              <a:t>Vti</a:t>
            </a:r>
            <a:r>
              <a:rPr lang="en-US" sz="2000" b="1" dirty="0" smtClean="0">
                <a:latin typeface="Times New Roman" pitchFamily="18" charset="0"/>
                <a:cs typeface="Times New Roman" pitchFamily="18" charset="0"/>
              </a:rPr>
              <a:t>)</a:t>
            </a:r>
            <a:endParaRPr lang="en-US" sz="2400" b="1" dirty="0">
              <a:latin typeface="Times New Roman" pitchFamily="18" charset="0"/>
              <a:cs typeface="Times New Roman" pitchFamily="18" charset="0"/>
            </a:endParaRPr>
          </a:p>
        </p:txBody>
      </p:sp>
      <p:sp>
        <p:nvSpPr>
          <p:cNvPr id="61" name="TextBox 60"/>
          <p:cNvSpPr txBox="1"/>
          <p:nvPr/>
        </p:nvSpPr>
        <p:spPr>
          <a:xfrm>
            <a:off x="76200" y="1307068"/>
            <a:ext cx="559769" cy="369332"/>
          </a:xfrm>
          <a:prstGeom prst="rect">
            <a:avLst/>
          </a:prstGeom>
          <a:noFill/>
        </p:spPr>
        <p:txBody>
          <a:bodyPr wrap="none" rtlCol="0">
            <a:spAutoFit/>
          </a:bodyPr>
          <a:lstStyle/>
          <a:p>
            <a:r>
              <a:rPr lang="fa-IR" dirty="0" smtClean="0">
                <a:cs typeface="B Yagut" pitchFamily="2" charset="-78"/>
              </a:rPr>
              <a:t>حجم</a:t>
            </a:r>
            <a:endParaRPr lang="en-US" dirty="0">
              <a:cs typeface="B Yagut" pitchFamily="2" charset="-78"/>
            </a:endParaRPr>
          </a:p>
        </p:txBody>
      </p:sp>
      <p:sp>
        <p:nvSpPr>
          <p:cNvPr id="62" name="TextBox 61"/>
          <p:cNvSpPr txBox="1"/>
          <p:nvPr/>
        </p:nvSpPr>
        <p:spPr>
          <a:xfrm>
            <a:off x="7500958" y="4736068"/>
            <a:ext cx="577402" cy="369332"/>
          </a:xfrm>
          <a:prstGeom prst="rect">
            <a:avLst/>
          </a:prstGeom>
          <a:noFill/>
        </p:spPr>
        <p:txBody>
          <a:bodyPr wrap="none" rtlCol="0">
            <a:spAutoFit/>
          </a:bodyPr>
          <a:lstStyle/>
          <a:p>
            <a:r>
              <a:rPr lang="fa-IR" dirty="0" smtClean="0">
                <a:cs typeface="B Yagut" pitchFamily="2" charset="-78"/>
              </a:rPr>
              <a:t>زمان</a:t>
            </a:r>
            <a:endParaRPr lang="en-US" dirty="0">
              <a:cs typeface="B Yagut" pitchFamily="2" charset="-78"/>
            </a:endParaRPr>
          </a:p>
        </p:txBody>
      </p:sp>
      <p:sp>
        <p:nvSpPr>
          <p:cNvPr id="63" name="TextBox 62"/>
          <p:cNvSpPr txBox="1"/>
          <p:nvPr/>
        </p:nvSpPr>
        <p:spPr>
          <a:xfrm>
            <a:off x="7653358" y="2590800"/>
            <a:ext cx="577402" cy="369332"/>
          </a:xfrm>
          <a:prstGeom prst="rect">
            <a:avLst/>
          </a:prstGeom>
          <a:noFill/>
        </p:spPr>
        <p:txBody>
          <a:bodyPr wrap="none" rtlCol="0">
            <a:spAutoFit/>
          </a:bodyPr>
          <a:lstStyle/>
          <a:p>
            <a:r>
              <a:rPr lang="fa-IR" dirty="0" smtClean="0">
                <a:cs typeface="B Yagut" pitchFamily="2" charset="-78"/>
              </a:rPr>
              <a:t>زمان</a:t>
            </a:r>
            <a:endParaRPr lang="en-US" dirty="0">
              <a:cs typeface="B Yagut" pitchFamily="2" charset="-78"/>
            </a:endParaRPr>
          </a:p>
        </p:txBody>
      </p:sp>
      <p:sp>
        <p:nvSpPr>
          <p:cNvPr id="64" name="TextBox 63"/>
          <p:cNvSpPr txBox="1"/>
          <p:nvPr/>
        </p:nvSpPr>
        <p:spPr>
          <a:xfrm>
            <a:off x="40098" y="3364468"/>
            <a:ext cx="417102" cy="369332"/>
          </a:xfrm>
          <a:prstGeom prst="rect">
            <a:avLst/>
          </a:prstGeom>
          <a:noFill/>
        </p:spPr>
        <p:txBody>
          <a:bodyPr wrap="none" rtlCol="0">
            <a:spAutoFit/>
          </a:bodyPr>
          <a:lstStyle/>
          <a:p>
            <a:r>
              <a:rPr lang="fa-IR" dirty="0" smtClean="0">
                <a:cs typeface="B Yagut" pitchFamily="2" charset="-78"/>
              </a:rPr>
              <a:t>فلو</a:t>
            </a:r>
            <a:endParaRPr lang="en-US" dirty="0">
              <a:cs typeface="B Yagut" pitchFamily="2" charset="-78"/>
            </a:endParaRPr>
          </a:p>
        </p:txBody>
      </p:sp>
      <p:cxnSp>
        <p:nvCxnSpPr>
          <p:cNvPr id="101" name="Straight Arrow Connector 100"/>
          <p:cNvCxnSpPr/>
          <p:nvPr/>
        </p:nvCxnSpPr>
        <p:spPr>
          <a:xfrm>
            <a:off x="1291683" y="1751567"/>
            <a:ext cx="3717" cy="1383815"/>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54" name="Straight Connector 53"/>
          <p:cNvCxnSpPr/>
          <p:nvPr/>
        </p:nvCxnSpPr>
        <p:spPr>
          <a:xfrm>
            <a:off x="2361063" y="902732"/>
            <a:ext cx="6400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55" name="Arc 27"/>
          <p:cNvSpPr>
            <a:spLocks/>
          </p:cNvSpPr>
          <p:nvPr/>
        </p:nvSpPr>
        <p:spPr bwMode="auto">
          <a:xfrm>
            <a:off x="1045749" y="3886200"/>
            <a:ext cx="402051" cy="1295400"/>
          </a:xfrm>
          <a:custGeom>
            <a:avLst/>
            <a:gdLst>
              <a:gd name="T0" fmla="*/ 322 w 19483"/>
              <a:gd name="T1" fmla="*/ 356 h 21600"/>
              <a:gd name="T2" fmla="*/ 0 w 19483"/>
              <a:gd name="T3" fmla="*/ 154 h 21600"/>
              <a:gd name="T4" fmla="*/ 323 w 19483"/>
              <a:gd name="T5" fmla="*/ 0 h 21600"/>
              <a:gd name="T6" fmla="*/ 0 60000 65536"/>
              <a:gd name="T7" fmla="*/ 0 60000 65536"/>
              <a:gd name="T8" fmla="*/ 0 60000 65536"/>
              <a:gd name="T9" fmla="*/ 0 w 19483"/>
              <a:gd name="T10" fmla="*/ 0 h 21600"/>
              <a:gd name="T11" fmla="*/ 19483 w 19483"/>
              <a:gd name="T12" fmla="*/ 21600 h 21600"/>
            </a:gdLst>
            <a:ahLst/>
            <a:cxnLst>
              <a:cxn ang="T6">
                <a:pos x="T0" y="T1"/>
              </a:cxn>
              <a:cxn ang="T7">
                <a:pos x="T2" y="T3"/>
              </a:cxn>
              <a:cxn ang="T8">
                <a:pos x="T4" y="T5"/>
              </a:cxn>
            </a:cxnLst>
            <a:rect l="T9" t="T10" r="T11" b="T12"/>
            <a:pathLst>
              <a:path w="19483" h="21600" fill="none" extrusionOk="0">
                <a:moveTo>
                  <a:pt x="19423" y="21599"/>
                </a:moveTo>
                <a:cubicBezTo>
                  <a:pt x="11129" y="21576"/>
                  <a:pt x="3580" y="16806"/>
                  <a:pt x="0" y="9325"/>
                </a:cubicBezTo>
              </a:path>
              <a:path w="19483" h="21600" stroke="0" extrusionOk="0">
                <a:moveTo>
                  <a:pt x="19423" y="21599"/>
                </a:moveTo>
                <a:cubicBezTo>
                  <a:pt x="11129" y="21576"/>
                  <a:pt x="3580" y="16806"/>
                  <a:pt x="0" y="9325"/>
                </a:cubicBezTo>
                <a:lnTo>
                  <a:pt x="19483" y="0"/>
                </a:lnTo>
                <a:close/>
              </a:path>
            </a:pathLst>
          </a:custGeom>
          <a:noFill/>
          <a:ln w="38100">
            <a:solidFill>
              <a:srgbClr val="FF0000"/>
            </a:solidFill>
            <a:round/>
            <a:headEnd type="none" w="sm" len="sm"/>
            <a:tailEnd type="none" w="sm" len="sm"/>
          </a:ln>
        </p:spPr>
        <p:txBody>
          <a:bodyPr wrap="none" anchor="ctr"/>
          <a:lstStyle/>
          <a:p>
            <a:endParaRPr lang="en-US"/>
          </a:p>
        </p:txBody>
      </p:sp>
      <p:cxnSp>
        <p:nvCxnSpPr>
          <p:cNvPr id="58" name="Straight Connector 57"/>
          <p:cNvCxnSpPr/>
          <p:nvPr/>
        </p:nvCxnSpPr>
        <p:spPr>
          <a:xfrm>
            <a:off x="1219200" y="5029201"/>
            <a:ext cx="1588" cy="190230"/>
          </a:xfrm>
          <a:prstGeom prst="line">
            <a:avLst/>
          </a:prstGeom>
        </p:spPr>
        <p:style>
          <a:lnRef idx="1">
            <a:schemeClr val="dk1"/>
          </a:lnRef>
          <a:fillRef idx="0">
            <a:schemeClr val="dk1"/>
          </a:fillRef>
          <a:effectRef idx="0">
            <a:schemeClr val="dk1"/>
          </a:effectRef>
          <a:fontRef idx="minor">
            <a:schemeClr val="tx1"/>
          </a:fontRef>
        </p:style>
      </p:cxnSp>
      <p:grpSp>
        <p:nvGrpSpPr>
          <p:cNvPr id="65" name="Group 64"/>
          <p:cNvGrpSpPr>
            <a:grpSpLocks/>
          </p:cNvGrpSpPr>
          <p:nvPr/>
        </p:nvGrpSpPr>
        <p:grpSpPr bwMode="auto">
          <a:xfrm>
            <a:off x="2868594" y="4448378"/>
            <a:ext cx="2210282" cy="2304644"/>
            <a:chOff x="769" y="2188"/>
            <a:chExt cx="1250" cy="732"/>
          </a:xfrm>
        </p:grpSpPr>
        <p:sp>
          <p:nvSpPr>
            <p:cNvPr id="66" name="Arc 25"/>
            <p:cNvSpPr>
              <a:spLocks/>
            </p:cNvSpPr>
            <p:nvPr/>
          </p:nvSpPr>
          <p:spPr bwMode="auto">
            <a:xfrm>
              <a:off x="1344" y="2429"/>
              <a:ext cx="250" cy="491"/>
            </a:xfrm>
            <a:custGeom>
              <a:avLst/>
              <a:gdLst>
                <a:gd name="T0" fmla="*/ 0 w 20183"/>
                <a:gd name="T1" fmla="*/ 316 h 21600"/>
                <a:gd name="T2" fmla="*/ 279 w 20183"/>
                <a:gd name="T3" fmla="*/ 0 h 21600"/>
                <a:gd name="T4" fmla="*/ 280 w 20183"/>
                <a:gd name="T5" fmla="*/ 491 h 21600"/>
                <a:gd name="T6" fmla="*/ 0 60000 65536"/>
                <a:gd name="T7" fmla="*/ 0 60000 65536"/>
                <a:gd name="T8" fmla="*/ 0 60000 65536"/>
                <a:gd name="T9" fmla="*/ 0 w 20183"/>
                <a:gd name="T10" fmla="*/ 0 h 21600"/>
                <a:gd name="T11" fmla="*/ 20183 w 20183"/>
                <a:gd name="T12" fmla="*/ 21600 h 21600"/>
              </a:gdLst>
              <a:ahLst/>
              <a:cxnLst>
                <a:cxn ang="T6">
                  <a:pos x="T0" y="T1"/>
                </a:cxn>
                <a:cxn ang="T7">
                  <a:pos x="T2" y="T3"/>
                </a:cxn>
                <a:cxn ang="T8">
                  <a:pos x="T4" y="T5"/>
                </a:cxn>
              </a:cxnLst>
              <a:rect l="T9" t="T10" r="T11" b="T12"/>
              <a:pathLst>
                <a:path w="20183" h="21600" fill="none" extrusionOk="0">
                  <a:moveTo>
                    <a:pt x="0" y="13904"/>
                  </a:moveTo>
                  <a:cubicBezTo>
                    <a:pt x="3181" y="5561"/>
                    <a:pt x="11167" y="36"/>
                    <a:pt x="20096" y="0"/>
                  </a:cubicBezTo>
                </a:path>
                <a:path w="20183" h="21600" stroke="0" extrusionOk="0">
                  <a:moveTo>
                    <a:pt x="0" y="13904"/>
                  </a:moveTo>
                  <a:cubicBezTo>
                    <a:pt x="3181" y="5561"/>
                    <a:pt x="11167" y="36"/>
                    <a:pt x="20096" y="0"/>
                  </a:cubicBezTo>
                  <a:lnTo>
                    <a:pt x="20183" y="21600"/>
                  </a:lnTo>
                  <a:close/>
                </a:path>
              </a:pathLst>
            </a:custGeom>
            <a:noFill/>
            <a:ln w="38100">
              <a:solidFill>
                <a:srgbClr val="0000FF"/>
              </a:solidFill>
              <a:round/>
              <a:headEnd type="none" w="sm" len="sm"/>
              <a:tailEnd type="none" w="sm" len="sm"/>
            </a:ln>
          </p:spPr>
          <p:txBody>
            <a:bodyPr wrap="none" anchor="ctr"/>
            <a:lstStyle/>
            <a:p>
              <a:endParaRPr lang="en-US"/>
            </a:p>
          </p:txBody>
        </p:sp>
        <p:sp>
          <p:nvSpPr>
            <p:cNvPr id="67" name="Arc 26"/>
            <p:cNvSpPr>
              <a:spLocks/>
            </p:cNvSpPr>
            <p:nvPr/>
          </p:nvSpPr>
          <p:spPr bwMode="auto">
            <a:xfrm>
              <a:off x="1217" y="2421"/>
              <a:ext cx="127" cy="316"/>
            </a:xfrm>
            <a:custGeom>
              <a:avLst/>
              <a:gdLst>
                <a:gd name="T0" fmla="*/ 127 w 21600"/>
                <a:gd name="T1" fmla="*/ 316 h 21600"/>
                <a:gd name="T2" fmla="*/ 0 w 21600"/>
                <a:gd name="T3" fmla="*/ 0 h 21600"/>
                <a:gd name="T4" fmla="*/ 127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38100">
              <a:solidFill>
                <a:srgbClr val="0000FF"/>
              </a:solidFill>
              <a:round/>
              <a:headEnd type="none" w="sm" len="sm"/>
              <a:tailEnd type="none" w="sm" len="sm"/>
            </a:ln>
          </p:spPr>
          <p:txBody>
            <a:bodyPr wrap="none" anchor="ctr"/>
            <a:lstStyle/>
            <a:p>
              <a:endParaRPr lang="en-US"/>
            </a:p>
          </p:txBody>
        </p:sp>
        <p:sp>
          <p:nvSpPr>
            <p:cNvPr id="68" name="Arc 27"/>
            <p:cNvSpPr>
              <a:spLocks/>
            </p:cNvSpPr>
            <p:nvPr/>
          </p:nvSpPr>
          <p:spPr bwMode="auto">
            <a:xfrm flipV="1">
              <a:off x="827" y="2188"/>
              <a:ext cx="161" cy="15"/>
            </a:xfrm>
            <a:custGeom>
              <a:avLst/>
              <a:gdLst>
                <a:gd name="T0" fmla="*/ 322 w 19483"/>
                <a:gd name="T1" fmla="*/ 356 h 21600"/>
                <a:gd name="T2" fmla="*/ 0 w 19483"/>
                <a:gd name="T3" fmla="*/ 154 h 21600"/>
                <a:gd name="T4" fmla="*/ 323 w 19483"/>
                <a:gd name="T5" fmla="*/ 0 h 21600"/>
                <a:gd name="T6" fmla="*/ 0 60000 65536"/>
                <a:gd name="T7" fmla="*/ 0 60000 65536"/>
                <a:gd name="T8" fmla="*/ 0 60000 65536"/>
                <a:gd name="T9" fmla="*/ 0 w 19483"/>
                <a:gd name="T10" fmla="*/ 0 h 21600"/>
                <a:gd name="T11" fmla="*/ 19483 w 19483"/>
                <a:gd name="T12" fmla="*/ 21600 h 21600"/>
              </a:gdLst>
              <a:ahLst/>
              <a:cxnLst>
                <a:cxn ang="T6">
                  <a:pos x="T0" y="T1"/>
                </a:cxn>
                <a:cxn ang="T7">
                  <a:pos x="T2" y="T3"/>
                </a:cxn>
                <a:cxn ang="T8">
                  <a:pos x="T4" y="T5"/>
                </a:cxn>
              </a:cxnLst>
              <a:rect l="T9" t="T10" r="T11" b="T12"/>
              <a:pathLst>
                <a:path w="19483" h="21600" fill="none" extrusionOk="0">
                  <a:moveTo>
                    <a:pt x="19423" y="21599"/>
                  </a:moveTo>
                  <a:cubicBezTo>
                    <a:pt x="11129" y="21576"/>
                    <a:pt x="3580" y="16806"/>
                    <a:pt x="0" y="9325"/>
                  </a:cubicBezTo>
                </a:path>
                <a:path w="19483" h="21600" stroke="0" extrusionOk="0">
                  <a:moveTo>
                    <a:pt x="19423" y="21599"/>
                  </a:moveTo>
                  <a:cubicBezTo>
                    <a:pt x="11129" y="21576"/>
                    <a:pt x="3580" y="16806"/>
                    <a:pt x="0" y="9325"/>
                  </a:cubicBezTo>
                  <a:lnTo>
                    <a:pt x="19483" y="0"/>
                  </a:lnTo>
                  <a:close/>
                </a:path>
              </a:pathLst>
            </a:custGeom>
            <a:noFill/>
            <a:ln w="38100">
              <a:solidFill>
                <a:srgbClr val="FF0000"/>
              </a:solidFill>
              <a:round/>
              <a:headEnd type="none" w="sm" len="sm"/>
              <a:tailEnd type="none" w="sm" len="sm"/>
            </a:ln>
          </p:spPr>
          <p:txBody>
            <a:bodyPr wrap="none" anchor="ctr"/>
            <a:lstStyle/>
            <a:p>
              <a:endParaRPr lang="en-US"/>
            </a:p>
          </p:txBody>
        </p:sp>
        <p:sp>
          <p:nvSpPr>
            <p:cNvPr id="69" name="Arc 29"/>
            <p:cNvSpPr>
              <a:spLocks/>
            </p:cNvSpPr>
            <p:nvPr/>
          </p:nvSpPr>
          <p:spPr bwMode="auto">
            <a:xfrm>
              <a:off x="769" y="2198"/>
              <a:ext cx="58" cy="240"/>
            </a:xfrm>
            <a:custGeom>
              <a:avLst/>
              <a:gdLst>
                <a:gd name="T0" fmla="*/ 0 w 21600"/>
                <a:gd name="T1" fmla="*/ 240 h 21599"/>
                <a:gd name="T2" fmla="*/ 115 w 21600"/>
                <a:gd name="T3" fmla="*/ 0 h 21599"/>
                <a:gd name="T4" fmla="*/ 116 w 21600"/>
                <a:gd name="T5" fmla="*/ 24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69"/>
                  </a:moveTo>
                  <a:cubicBezTo>
                    <a:pt x="16" y="9723"/>
                    <a:pt x="9569" y="101"/>
                    <a:pt x="21413" y="-1"/>
                  </a:cubicBezTo>
                </a:path>
                <a:path w="21600" h="21599" stroke="0" extrusionOk="0">
                  <a:moveTo>
                    <a:pt x="0" y="21569"/>
                  </a:moveTo>
                  <a:cubicBezTo>
                    <a:pt x="16" y="9723"/>
                    <a:pt x="9569" y="101"/>
                    <a:pt x="21413" y="-1"/>
                  </a:cubicBezTo>
                  <a:lnTo>
                    <a:pt x="21600" y="21599"/>
                  </a:lnTo>
                  <a:close/>
                </a:path>
              </a:pathLst>
            </a:custGeom>
            <a:noFill/>
            <a:ln w="38100">
              <a:solidFill>
                <a:srgbClr val="FF0000"/>
              </a:solidFill>
              <a:round/>
              <a:headEnd type="none" w="sm" len="sm"/>
              <a:tailEnd type="none" w="sm" len="sm"/>
            </a:ln>
          </p:spPr>
          <p:txBody>
            <a:bodyPr wrap="none" anchor="ctr"/>
            <a:lstStyle/>
            <a:p>
              <a:endParaRPr lang="en-US"/>
            </a:p>
          </p:txBody>
        </p:sp>
        <p:sp>
          <p:nvSpPr>
            <p:cNvPr id="70" name="Line 30"/>
            <p:cNvSpPr>
              <a:spLocks noChangeShapeType="1"/>
            </p:cNvSpPr>
            <p:nvPr/>
          </p:nvSpPr>
          <p:spPr bwMode="auto">
            <a:xfrm flipH="1" flipV="1">
              <a:off x="1587" y="2433"/>
              <a:ext cx="432" cy="0"/>
            </a:xfrm>
            <a:prstGeom prst="line">
              <a:avLst/>
            </a:prstGeom>
            <a:noFill/>
            <a:ln w="38100">
              <a:solidFill>
                <a:srgbClr val="0000FF"/>
              </a:solidFill>
              <a:round/>
              <a:headEnd/>
              <a:tailEnd/>
            </a:ln>
          </p:spPr>
          <p:txBody>
            <a:bodyPr/>
            <a:lstStyle/>
            <a:p>
              <a:endParaRPr lang="en-US"/>
            </a:p>
          </p:txBody>
        </p:sp>
      </p:grpSp>
      <p:grpSp>
        <p:nvGrpSpPr>
          <p:cNvPr id="71" name="Group 70"/>
          <p:cNvGrpSpPr>
            <a:grpSpLocks/>
          </p:cNvGrpSpPr>
          <p:nvPr/>
        </p:nvGrpSpPr>
        <p:grpSpPr bwMode="auto">
          <a:xfrm>
            <a:off x="5078394" y="4448378"/>
            <a:ext cx="2222660" cy="2257222"/>
            <a:chOff x="769" y="2188"/>
            <a:chExt cx="1257" cy="732"/>
          </a:xfrm>
        </p:grpSpPr>
        <p:sp>
          <p:nvSpPr>
            <p:cNvPr id="72" name="Arc 25"/>
            <p:cNvSpPr>
              <a:spLocks/>
            </p:cNvSpPr>
            <p:nvPr/>
          </p:nvSpPr>
          <p:spPr bwMode="auto">
            <a:xfrm>
              <a:off x="1314" y="2438"/>
              <a:ext cx="280" cy="482"/>
            </a:xfrm>
            <a:custGeom>
              <a:avLst/>
              <a:gdLst>
                <a:gd name="T0" fmla="*/ 0 w 20183"/>
                <a:gd name="T1" fmla="*/ 316 h 21600"/>
                <a:gd name="T2" fmla="*/ 279 w 20183"/>
                <a:gd name="T3" fmla="*/ 0 h 21600"/>
                <a:gd name="T4" fmla="*/ 280 w 20183"/>
                <a:gd name="T5" fmla="*/ 491 h 21600"/>
                <a:gd name="T6" fmla="*/ 0 60000 65536"/>
                <a:gd name="T7" fmla="*/ 0 60000 65536"/>
                <a:gd name="T8" fmla="*/ 0 60000 65536"/>
                <a:gd name="T9" fmla="*/ 0 w 20183"/>
                <a:gd name="T10" fmla="*/ 0 h 21600"/>
                <a:gd name="T11" fmla="*/ 20183 w 20183"/>
                <a:gd name="T12" fmla="*/ 21600 h 21600"/>
              </a:gdLst>
              <a:ahLst/>
              <a:cxnLst>
                <a:cxn ang="T6">
                  <a:pos x="T0" y="T1"/>
                </a:cxn>
                <a:cxn ang="T7">
                  <a:pos x="T2" y="T3"/>
                </a:cxn>
                <a:cxn ang="T8">
                  <a:pos x="T4" y="T5"/>
                </a:cxn>
              </a:cxnLst>
              <a:rect l="T9" t="T10" r="T11" b="T12"/>
              <a:pathLst>
                <a:path w="20183" h="21600" fill="none" extrusionOk="0">
                  <a:moveTo>
                    <a:pt x="0" y="13904"/>
                  </a:moveTo>
                  <a:cubicBezTo>
                    <a:pt x="3181" y="5561"/>
                    <a:pt x="11167" y="36"/>
                    <a:pt x="20096" y="0"/>
                  </a:cubicBezTo>
                </a:path>
                <a:path w="20183" h="21600" stroke="0" extrusionOk="0">
                  <a:moveTo>
                    <a:pt x="0" y="13904"/>
                  </a:moveTo>
                  <a:cubicBezTo>
                    <a:pt x="3181" y="5561"/>
                    <a:pt x="11167" y="36"/>
                    <a:pt x="20096" y="0"/>
                  </a:cubicBezTo>
                  <a:lnTo>
                    <a:pt x="20183" y="21600"/>
                  </a:lnTo>
                  <a:close/>
                </a:path>
              </a:pathLst>
            </a:custGeom>
            <a:noFill/>
            <a:ln w="38100">
              <a:solidFill>
                <a:srgbClr val="0000FF"/>
              </a:solidFill>
              <a:round/>
              <a:headEnd type="none" w="sm" len="sm"/>
              <a:tailEnd type="none" w="sm" len="sm"/>
            </a:ln>
          </p:spPr>
          <p:txBody>
            <a:bodyPr wrap="none" anchor="ctr"/>
            <a:lstStyle/>
            <a:p>
              <a:endParaRPr lang="en-US"/>
            </a:p>
          </p:txBody>
        </p:sp>
        <p:sp>
          <p:nvSpPr>
            <p:cNvPr id="73" name="Arc 26"/>
            <p:cNvSpPr>
              <a:spLocks/>
            </p:cNvSpPr>
            <p:nvPr/>
          </p:nvSpPr>
          <p:spPr bwMode="auto">
            <a:xfrm>
              <a:off x="1187" y="2436"/>
              <a:ext cx="127" cy="316"/>
            </a:xfrm>
            <a:custGeom>
              <a:avLst/>
              <a:gdLst>
                <a:gd name="T0" fmla="*/ 127 w 21600"/>
                <a:gd name="T1" fmla="*/ 316 h 21600"/>
                <a:gd name="T2" fmla="*/ 0 w 21600"/>
                <a:gd name="T3" fmla="*/ 0 h 21600"/>
                <a:gd name="T4" fmla="*/ 127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38100">
              <a:solidFill>
                <a:srgbClr val="0000FF"/>
              </a:solidFill>
              <a:round/>
              <a:headEnd type="none" w="sm" len="sm"/>
              <a:tailEnd type="none" w="sm" len="sm"/>
            </a:ln>
          </p:spPr>
          <p:txBody>
            <a:bodyPr wrap="none" anchor="ctr"/>
            <a:lstStyle/>
            <a:p>
              <a:endParaRPr lang="en-US"/>
            </a:p>
          </p:txBody>
        </p:sp>
        <p:sp>
          <p:nvSpPr>
            <p:cNvPr id="74" name="Arc 27"/>
            <p:cNvSpPr>
              <a:spLocks/>
            </p:cNvSpPr>
            <p:nvPr/>
          </p:nvSpPr>
          <p:spPr bwMode="auto">
            <a:xfrm flipV="1">
              <a:off x="827" y="2188"/>
              <a:ext cx="161" cy="15"/>
            </a:xfrm>
            <a:custGeom>
              <a:avLst/>
              <a:gdLst>
                <a:gd name="T0" fmla="*/ 322 w 19483"/>
                <a:gd name="T1" fmla="*/ 356 h 21600"/>
                <a:gd name="T2" fmla="*/ 0 w 19483"/>
                <a:gd name="T3" fmla="*/ 154 h 21600"/>
                <a:gd name="T4" fmla="*/ 323 w 19483"/>
                <a:gd name="T5" fmla="*/ 0 h 21600"/>
                <a:gd name="T6" fmla="*/ 0 60000 65536"/>
                <a:gd name="T7" fmla="*/ 0 60000 65536"/>
                <a:gd name="T8" fmla="*/ 0 60000 65536"/>
                <a:gd name="T9" fmla="*/ 0 w 19483"/>
                <a:gd name="T10" fmla="*/ 0 h 21600"/>
                <a:gd name="T11" fmla="*/ 19483 w 19483"/>
                <a:gd name="T12" fmla="*/ 21600 h 21600"/>
              </a:gdLst>
              <a:ahLst/>
              <a:cxnLst>
                <a:cxn ang="T6">
                  <a:pos x="T0" y="T1"/>
                </a:cxn>
                <a:cxn ang="T7">
                  <a:pos x="T2" y="T3"/>
                </a:cxn>
                <a:cxn ang="T8">
                  <a:pos x="T4" y="T5"/>
                </a:cxn>
              </a:cxnLst>
              <a:rect l="T9" t="T10" r="T11" b="T12"/>
              <a:pathLst>
                <a:path w="19483" h="21600" fill="none" extrusionOk="0">
                  <a:moveTo>
                    <a:pt x="19423" y="21599"/>
                  </a:moveTo>
                  <a:cubicBezTo>
                    <a:pt x="11129" y="21576"/>
                    <a:pt x="3580" y="16806"/>
                    <a:pt x="0" y="9325"/>
                  </a:cubicBezTo>
                </a:path>
                <a:path w="19483" h="21600" stroke="0" extrusionOk="0">
                  <a:moveTo>
                    <a:pt x="19423" y="21599"/>
                  </a:moveTo>
                  <a:cubicBezTo>
                    <a:pt x="11129" y="21576"/>
                    <a:pt x="3580" y="16806"/>
                    <a:pt x="0" y="9325"/>
                  </a:cubicBezTo>
                  <a:lnTo>
                    <a:pt x="19483" y="0"/>
                  </a:lnTo>
                  <a:close/>
                </a:path>
              </a:pathLst>
            </a:custGeom>
            <a:noFill/>
            <a:ln w="38100">
              <a:solidFill>
                <a:srgbClr val="FF0000"/>
              </a:solidFill>
              <a:round/>
              <a:headEnd type="none" w="sm" len="sm"/>
              <a:tailEnd type="none" w="sm" len="sm"/>
            </a:ln>
          </p:spPr>
          <p:txBody>
            <a:bodyPr wrap="none" anchor="ctr"/>
            <a:lstStyle/>
            <a:p>
              <a:endParaRPr lang="en-US"/>
            </a:p>
          </p:txBody>
        </p:sp>
        <p:sp>
          <p:nvSpPr>
            <p:cNvPr id="75" name="Arc 29"/>
            <p:cNvSpPr>
              <a:spLocks/>
            </p:cNvSpPr>
            <p:nvPr/>
          </p:nvSpPr>
          <p:spPr bwMode="auto">
            <a:xfrm>
              <a:off x="769" y="2198"/>
              <a:ext cx="58" cy="240"/>
            </a:xfrm>
            <a:custGeom>
              <a:avLst/>
              <a:gdLst>
                <a:gd name="T0" fmla="*/ 0 w 21600"/>
                <a:gd name="T1" fmla="*/ 240 h 21599"/>
                <a:gd name="T2" fmla="*/ 115 w 21600"/>
                <a:gd name="T3" fmla="*/ 0 h 21599"/>
                <a:gd name="T4" fmla="*/ 116 w 21600"/>
                <a:gd name="T5" fmla="*/ 24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69"/>
                  </a:moveTo>
                  <a:cubicBezTo>
                    <a:pt x="16" y="9723"/>
                    <a:pt x="9569" y="101"/>
                    <a:pt x="21413" y="-1"/>
                  </a:cubicBezTo>
                </a:path>
                <a:path w="21600" h="21599" stroke="0" extrusionOk="0">
                  <a:moveTo>
                    <a:pt x="0" y="21569"/>
                  </a:moveTo>
                  <a:cubicBezTo>
                    <a:pt x="16" y="9723"/>
                    <a:pt x="9569" y="101"/>
                    <a:pt x="21413" y="-1"/>
                  </a:cubicBezTo>
                  <a:lnTo>
                    <a:pt x="21600" y="21599"/>
                  </a:lnTo>
                  <a:close/>
                </a:path>
              </a:pathLst>
            </a:custGeom>
            <a:noFill/>
            <a:ln w="38100">
              <a:solidFill>
                <a:srgbClr val="FF0000"/>
              </a:solidFill>
              <a:round/>
              <a:headEnd type="none" w="sm" len="sm"/>
              <a:tailEnd type="none" w="sm" len="sm"/>
            </a:ln>
          </p:spPr>
          <p:txBody>
            <a:bodyPr wrap="none" anchor="ctr"/>
            <a:lstStyle/>
            <a:p>
              <a:endParaRPr lang="en-US"/>
            </a:p>
          </p:txBody>
        </p:sp>
        <p:sp>
          <p:nvSpPr>
            <p:cNvPr id="76" name="Line 30"/>
            <p:cNvSpPr>
              <a:spLocks noChangeShapeType="1"/>
            </p:cNvSpPr>
            <p:nvPr/>
          </p:nvSpPr>
          <p:spPr bwMode="auto">
            <a:xfrm flipH="1">
              <a:off x="1594" y="2438"/>
              <a:ext cx="432" cy="0"/>
            </a:xfrm>
            <a:prstGeom prst="line">
              <a:avLst/>
            </a:prstGeom>
            <a:noFill/>
            <a:ln w="38100">
              <a:solidFill>
                <a:srgbClr val="0000FF"/>
              </a:solidFill>
              <a:round/>
              <a:headEnd/>
              <a:tailEnd/>
            </a:ln>
          </p:spPr>
          <p:txBody>
            <a:bodyPr/>
            <a:lstStyle/>
            <a:p>
              <a:endParaRPr lang="en-US"/>
            </a:p>
          </p:txBody>
        </p:sp>
      </p:grpSp>
      <p:sp>
        <p:nvSpPr>
          <p:cNvPr id="77" name="Arc 27"/>
          <p:cNvSpPr>
            <a:spLocks/>
          </p:cNvSpPr>
          <p:nvPr/>
        </p:nvSpPr>
        <p:spPr bwMode="auto">
          <a:xfrm>
            <a:off x="3255549" y="3886200"/>
            <a:ext cx="402051" cy="1334255"/>
          </a:xfrm>
          <a:custGeom>
            <a:avLst/>
            <a:gdLst>
              <a:gd name="T0" fmla="*/ 322 w 19483"/>
              <a:gd name="T1" fmla="*/ 356 h 21600"/>
              <a:gd name="T2" fmla="*/ 0 w 19483"/>
              <a:gd name="T3" fmla="*/ 154 h 21600"/>
              <a:gd name="T4" fmla="*/ 323 w 19483"/>
              <a:gd name="T5" fmla="*/ 0 h 21600"/>
              <a:gd name="T6" fmla="*/ 0 60000 65536"/>
              <a:gd name="T7" fmla="*/ 0 60000 65536"/>
              <a:gd name="T8" fmla="*/ 0 60000 65536"/>
              <a:gd name="T9" fmla="*/ 0 w 19483"/>
              <a:gd name="T10" fmla="*/ 0 h 21600"/>
              <a:gd name="T11" fmla="*/ 19483 w 19483"/>
              <a:gd name="T12" fmla="*/ 21600 h 21600"/>
            </a:gdLst>
            <a:ahLst/>
            <a:cxnLst>
              <a:cxn ang="T6">
                <a:pos x="T0" y="T1"/>
              </a:cxn>
              <a:cxn ang="T7">
                <a:pos x="T2" y="T3"/>
              </a:cxn>
              <a:cxn ang="T8">
                <a:pos x="T4" y="T5"/>
              </a:cxn>
            </a:cxnLst>
            <a:rect l="T9" t="T10" r="T11" b="T12"/>
            <a:pathLst>
              <a:path w="19483" h="21600" fill="none" extrusionOk="0">
                <a:moveTo>
                  <a:pt x="19423" y="21599"/>
                </a:moveTo>
                <a:cubicBezTo>
                  <a:pt x="11129" y="21576"/>
                  <a:pt x="3580" y="16806"/>
                  <a:pt x="0" y="9325"/>
                </a:cubicBezTo>
              </a:path>
              <a:path w="19483" h="21600" stroke="0" extrusionOk="0">
                <a:moveTo>
                  <a:pt x="19423" y="21599"/>
                </a:moveTo>
                <a:cubicBezTo>
                  <a:pt x="11129" y="21576"/>
                  <a:pt x="3580" y="16806"/>
                  <a:pt x="0" y="9325"/>
                </a:cubicBezTo>
                <a:lnTo>
                  <a:pt x="19483" y="0"/>
                </a:lnTo>
                <a:close/>
              </a:path>
            </a:pathLst>
          </a:custGeom>
          <a:noFill/>
          <a:ln w="38100">
            <a:solidFill>
              <a:srgbClr val="FF0000"/>
            </a:solidFill>
            <a:round/>
            <a:headEnd type="none" w="sm" len="sm"/>
            <a:tailEnd type="none" w="sm" len="sm"/>
          </a:ln>
        </p:spPr>
        <p:txBody>
          <a:bodyPr wrap="none" anchor="ctr"/>
          <a:lstStyle/>
          <a:p>
            <a:endParaRPr lang="en-US"/>
          </a:p>
        </p:txBody>
      </p:sp>
      <p:sp>
        <p:nvSpPr>
          <p:cNvPr id="78" name="Arc 27"/>
          <p:cNvSpPr>
            <a:spLocks/>
          </p:cNvSpPr>
          <p:nvPr/>
        </p:nvSpPr>
        <p:spPr bwMode="auto">
          <a:xfrm>
            <a:off x="5465349" y="3886200"/>
            <a:ext cx="352163" cy="1305338"/>
          </a:xfrm>
          <a:custGeom>
            <a:avLst/>
            <a:gdLst>
              <a:gd name="T0" fmla="*/ 322 w 19483"/>
              <a:gd name="T1" fmla="*/ 356 h 21600"/>
              <a:gd name="T2" fmla="*/ 0 w 19483"/>
              <a:gd name="T3" fmla="*/ 154 h 21600"/>
              <a:gd name="T4" fmla="*/ 323 w 19483"/>
              <a:gd name="T5" fmla="*/ 0 h 21600"/>
              <a:gd name="T6" fmla="*/ 0 60000 65536"/>
              <a:gd name="T7" fmla="*/ 0 60000 65536"/>
              <a:gd name="T8" fmla="*/ 0 60000 65536"/>
              <a:gd name="T9" fmla="*/ 0 w 19483"/>
              <a:gd name="T10" fmla="*/ 0 h 21600"/>
              <a:gd name="T11" fmla="*/ 19483 w 19483"/>
              <a:gd name="T12" fmla="*/ 21600 h 21600"/>
            </a:gdLst>
            <a:ahLst/>
            <a:cxnLst>
              <a:cxn ang="T6">
                <a:pos x="T0" y="T1"/>
              </a:cxn>
              <a:cxn ang="T7">
                <a:pos x="T2" y="T3"/>
              </a:cxn>
              <a:cxn ang="T8">
                <a:pos x="T4" y="T5"/>
              </a:cxn>
            </a:cxnLst>
            <a:rect l="T9" t="T10" r="T11" b="T12"/>
            <a:pathLst>
              <a:path w="19483" h="21600" fill="none" extrusionOk="0">
                <a:moveTo>
                  <a:pt x="19423" y="21599"/>
                </a:moveTo>
                <a:cubicBezTo>
                  <a:pt x="11129" y="21576"/>
                  <a:pt x="3580" y="16806"/>
                  <a:pt x="0" y="9325"/>
                </a:cubicBezTo>
              </a:path>
              <a:path w="19483" h="21600" stroke="0" extrusionOk="0">
                <a:moveTo>
                  <a:pt x="19423" y="21599"/>
                </a:moveTo>
                <a:cubicBezTo>
                  <a:pt x="11129" y="21576"/>
                  <a:pt x="3580" y="16806"/>
                  <a:pt x="0" y="9325"/>
                </a:cubicBezTo>
                <a:lnTo>
                  <a:pt x="19483" y="0"/>
                </a:lnTo>
                <a:close/>
              </a:path>
            </a:pathLst>
          </a:custGeom>
          <a:noFill/>
          <a:ln w="38100">
            <a:solidFill>
              <a:srgbClr val="FF0000"/>
            </a:solidFill>
            <a:round/>
            <a:headEnd type="none" w="sm" len="sm"/>
            <a:tailEnd type="none" w="sm" len="sm"/>
          </a:ln>
        </p:spPr>
        <p:txBody>
          <a:bodyPr wrap="none" anchor="ctr"/>
          <a:lstStyle/>
          <a:p>
            <a:endParaRPr lang="en-US"/>
          </a:p>
        </p:txBody>
      </p:sp>
      <p:sp>
        <p:nvSpPr>
          <p:cNvPr id="79" name="Arc 27"/>
          <p:cNvSpPr>
            <a:spLocks/>
          </p:cNvSpPr>
          <p:nvPr/>
        </p:nvSpPr>
        <p:spPr bwMode="auto">
          <a:xfrm>
            <a:off x="3627934" y="838200"/>
            <a:ext cx="410666" cy="2133600"/>
          </a:xfrm>
          <a:custGeom>
            <a:avLst/>
            <a:gdLst>
              <a:gd name="T0" fmla="*/ 322 w 19483"/>
              <a:gd name="T1" fmla="*/ 356 h 21600"/>
              <a:gd name="T2" fmla="*/ 0 w 19483"/>
              <a:gd name="T3" fmla="*/ 154 h 21600"/>
              <a:gd name="T4" fmla="*/ 323 w 19483"/>
              <a:gd name="T5" fmla="*/ 0 h 21600"/>
              <a:gd name="T6" fmla="*/ 0 60000 65536"/>
              <a:gd name="T7" fmla="*/ 0 60000 65536"/>
              <a:gd name="T8" fmla="*/ 0 60000 65536"/>
              <a:gd name="T9" fmla="*/ 0 w 19483"/>
              <a:gd name="T10" fmla="*/ 0 h 21600"/>
              <a:gd name="T11" fmla="*/ 19483 w 19483"/>
              <a:gd name="T12" fmla="*/ 21600 h 21600"/>
            </a:gdLst>
            <a:ahLst/>
            <a:cxnLst>
              <a:cxn ang="T6">
                <a:pos x="T0" y="T1"/>
              </a:cxn>
              <a:cxn ang="T7">
                <a:pos x="T2" y="T3"/>
              </a:cxn>
              <a:cxn ang="T8">
                <a:pos x="T4" y="T5"/>
              </a:cxn>
            </a:cxnLst>
            <a:rect l="T9" t="T10" r="T11" b="T12"/>
            <a:pathLst>
              <a:path w="19483" h="21600" fill="none" extrusionOk="0">
                <a:moveTo>
                  <a:pt x="19423" y="21599"/>
                </a:moveTo>
                <a:cubicBezTo>
                  <a:pt x="11129" y="21576"/>
                  <a:pt x="3580" y="16806"/>
                  <a:pt x="0" y="9325"/>
                </a:cubicBezTo>
              </a:path>
              <a:path w="19483" h="21600" stroke="0" extrusionOk="0">
                <a:moveTo>
                  <a:pt x="19423" y="21599"/>
                </a:moveTo>
                <a:cubicBezTo>
                  <a:pt x="11129" y="21576"/>
                  <a:pt x="3580" y="16806"/>
                  <a:pt x="0" y="9325"/>
                </a:cubicBezTo>
                <a:lnTo>
                  <a:pt x="19483" y="0"/>
                </a:lnTo>
                <a:close/>
              </a:path>
            </a:pathLst>
          </a:custGeom>
          <a:noFill/>
          <a:ln w="38100">
            <a:solidFill>
              <a:srgbClr val="1003BD"/>
            </a:solidFill>
            <a:round/>
            <a:headEnd type="none" w="sm" len="sm"/>
            <a:tailEnd type="none" w="sm" len="sm"/>
          </a:ln>
        </p:spPr>
        <p:txBody>
          <a:bodyPr wrap="none" anchor="ctr"/>
          <a:lstStyle/>
          <a:p>
            <a:endParaRPr lang="en-US"/>
          </a:p>
        </p:txBody>
      </p:sp>
      <p:sp>
        <p:nvSpPr>
          <p:cNvPr id="80" name="Arc 29"/>
          <p:cNvSpPr>
            <a:spLocks/>
          </p:cNvSpPr>
          <p:nvPr/>
        </p:nvSpPr>
        <p:spPr bwMode="auto">
          <a:xfrm>
            <a:off x="2895600" y="1752600"/>
            <a:ext cx="732334" cy="1219200"/>
          </a:xfrm>
          <a:custGeom>
            <a:avLst/>
            <a:gdLst>
              <a:gd name="T0" fmla="*/ 0 w 21600"/>
              <a:gd name="T1" fmla="*/ 240 h 21599"/>
              <a:gd name="T2" fmla="*/ 115 w 21600"/>
              <a:gd name="T3" fmla="*/ 0 h 21599"/>
              <a:gd name="T4" fmla="*/ 116 w 21600"/>
              <a:gd name="T5" fmla="*/ 24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69"/>
                </a:moveTo>
                <a:cubicBezTo>
                  <a:pt x="16" y="9723"/>
                  <a:pt x="9569" y="101"/>
                  <a:pt x="21413" y="-1"/>
                </a:cubicBezTo>
              </a:path>
              <a:path w="21600" h="21599" stroke="0" extrusionOk="0">
                <a:moveTo>
                  <a:pt x="0" y="21569"/>
                </a:moveTo>
                <a:cubicBezTo>
                  <a:pt x="16" y="9723"/>
                  <a:pt x="9569" y="101"/>
                  <a:pt x="21413" y="-1"/>
                </a:cubicBezTo>
                <a:lnTo>
                  <a:pt x="21600" y="21599"/>
                </a:lnTo>
                <a:close/>
              </a:path>
            </a:pathLst>
          </a:custGeom>
          <a:noFill/>
          <a:ln w="38100">
            <a:solidFill>
              <a:srgbClr val="FF0000"/>
            </a:solidFill>
            <a:round/>
            <a:headEnd type="none" w="sm" len="sm"/>
            <a:tailEnd type="none" w="sm" len="sm"/>
          </a:ln>
        </p:spPr>
        <p:txBody>
          <a:bodyPr wrap="none" anchor="ctr"/>
          <a:lstStyle/>
          <a:p>
            <a:endParaRPr lang="en-US"/>
          </a:p>
        </p:txBody>
      </p:sp>
      <p:sp>
        <p:nvSpPr>
          <p:cNvPr id="81" name="Line 30"/>
          <p:cNvSpPr>
            <a:spLocks noChangeShapeType="1"/>
          </p:cNvSpPr>
          <p:nvPr/>
        </p:nvSpPr>
        <p:spPr bwMode="auto">
          <a:xfrm flipH="1">
            <a:off x="3986672" y="2960132"/>
            <a:ext cx="1143000" cy="0"/>
          </a:xfrm>
          <a:prstGeom prst="line">
            <a:avLst/>
          </a:prstGeom>
          <a:noFill/>
          <a:ln w="38100">
            <a:solidFill>
              <a:srgbClr val="0000FF"/>
            </a:solidFill>
            <a:round/>
            <a:headEnd/>
            <a:tailEnd/>
          </a:ln>
        </p:spPr>
        <p:txBody>
          <a:bodyPr/>
          <a:lstStyle/>
          <a:p>
            <a:endParaRPr lang="en-US"/>
          </a:p>
        </p:txBody>
      </p:sp>
      <p:sp>
        <p:nvSpPr>
          <p:cNvPr id="82" name="Arc 27"/>
          <p:cNvSpPr>
            <a:spLocks/>
          </p:cNvSpPr>
          <p:nvPr/>
        </p:nvSpPr>
        <p:spPr bwMode="auto">
          <a:xfrm>
            <a:off x="5837734" y="838200"/>
            <a:ext cx="410666" cy="2133600"/>
          </a:xfrm>
          <a:custGeom>
            <a:avLst/>
            <a:gdLst>
              <a:gd name="T0" fmla="*/ 322 w 19483"/>
              <a:gd name="T1" fmla="*/ 356 h 21600"/>
              <a:gd name="T2" fmla="*/ 0 w 19483"/>
              <a:gd name="T3" fmla="*/ 154 h 21600"/>
              <a:gd name="T4" fmla="*/ 323 w 19483"/>
              <a:gd name="T5" fmla="*/ 0 h 21600"/>
              <a:gd name="T6" fmla="*/ 0 60000 65536"/>
              <a:gd name="T7" fmla="*/ 0 60000 65536"/>
              <a:gd name="T8" fmla="*/ 0 60000 65536"/>
              <a:gd name="T9" fmla="*/ 0 w 19483"/>
              <a:gd name="T10" fmla="*/ 0 h 21600"/>
              <a:gd name="T11" fmla="*/ 19483 w 19483"/>
              <a:gd name="T12" fmla="*/ 21600 h 21600"/>
            </a:gdLst>
            <a:ahLst/>
            <a:cxnLst>
              <a:cxn ang="T6">
                <a:pos x="T0" y="T1"/>
              </a:cxn>
              <a:cxn ang="T7">
                <a:pos x="T2" y="T3"/>
              </a:cxn>
              <a:cxn ang="T8">
                <a:pos x="T4" y="T5"/>
              </a:cxn>
            </a:cxnLst>
            <a:rect l="T9" t="T10" r="T11" b="T12"/>
            <a:pathLst>
              <a:path w="19483" h="21600" fill="none" extrusionOk="0">
                <a:moveTo>
                  <a:pt x="19423" y="21599"/>
                </a:moveTo>
                <a:cubicBezTo>
                  <a:pt x="11129" y="21576"/>
                  <a:pt x="3580" y="16806"/>
                  <a:pt x="0" y="9325"/>
                </a:cubicBezTo>
              </a:path>
              <a:path w="19483" h="21600" stroke="0" extrusionOk="0">
                <a:moveTo>
                  <a:pt x="19423" y="21599"/>
                </a:moveTo>
                <a:cubicBezTo>
                  <a:pt x="11129" y="21576"/>
                  <a:pt x="3580" y="16806"/>
                  <a:pt x="0" y="9325"/>
                </a:cubicBezTo>
                <a:lnTo>
                  <a:pt x="19483" y="0"/>
                </a:lnTo>
                <a:close/>
              </a:path>
            </a:pathLst>
          </a:custGeom>
          <a:noFill/>
          <a:ln w="38100">
            <a:solidFill>
              <a:srgbClr val="1003BD"/>
            </a:solidFill>
            <a:round/>
            <a:headEnd type="none" w="sm" len="sm"/>
            <a:tailEnd type="none" w="sm" len="sm"/>
          </a:ln>
        </p:spPr>
        <p:txBody>
          <a:bodyPr wrap="none" anchor="ctr"/>
          <a:lstStyle/>
          <a:p>
            <a:endParaRPr lang="en-US"/>
          </a:p>
        </p:txBody>
      </p:sp>
      <p:sp>
        <p:nvSpPr>
          <p:cNvPr id="83" name="Arc 29"/>
          <p:cNvSpPr>
            <a:spLocks/>
          </p:cNvSpPr>
          <p:nvPr/>
        </p:nvSpPr>
        <p:spPr bwMode="auto">
          <a:xfrm>
            <a:off x="5105400" y="1752600"/>
            <a:ext cx="732334" cy="1219200"/>
          </a:xfrm>
          <a:custGeom>
            <a:avLst/>
            <a:gdLst>
              <a:gd name="T0" fmla="*/ 0 w 21600"/>
              <a:gd name="T1" fmla="*/ 240 h 21599"/>
              <a:gd name="T2" fmla="*/ 115 w 21600"/>
              <a:gd name="T3" fmla="*/ 0 h 21599"/>
              <a:gd name="T4" fmla="*/ 116 w 21600"/>
              <a:gd name="T5" fmla="*/ 24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69"/>
                </a:moveTo>
                <a:cubicBezTo>
                  <a:pt x="16" y="9723"/>
                  <a:pt x="9569" y="101"/>
                  <a:pt x="21413" y="-1"/>
                </a:cubicBezTo>
              </a:path>
              <a:path w="21600" h="21599" stroke="0" extrusionOk="0">
                <a:moveTo>
                  <a:pt x="0" y="21569"/>
                </a:moveTo>
                <a:cubicBezTo>
                  <a:pt x="16" y="9723"/>
                  <a:pt x="9569" y="101"/>
                  <a:pt x="21413" y="-1"/>
                </a:cubicBezTo>
                <a:lnTo>
                  <a:pt x="21600" y="21599"/>
                </a:lnTo>
                <a:close/>
              </a:path>
            </a:pathLst>
          </a:custGeom>
          <a:noFill/>
          <a:ln w="38100">
            <a:solidFill>
              <a:srgbClr val="FF0000"/>
            </a:solidFill>
            <a:round/>
            <a:headEnd type="none" w="sm" len="sm"/>
            <a:tailEnd type="none" w="sm" len="sm"/>
          </a:ln>
        </p:spPr>
        <p:txBody>
          <a:bodyPr wrap="none" anchor="ctr"/>
          <a:lstStyle/>
          <a:p>
            <a:endParaRPr lang="en-US"/>
          </a:p>
        </p:txBody>
      </p:sp>
      <p:sp>
        <p:nvSpPr>
          <p:cNvPr id="84" name="Line 30"/>
          <p:cNvSpPr>
            <a:spLocks noChangeShapeType="1"/>
          </p:cNvSpPr>
          <p:nvPr/>
        </p:nvSpPr>
        <p:spPr bwMode="auto">
          <a:xfrm flipH="1">
            <a:off x="6196472" y="2960132"/>
            <a:ext cx="1143000" cy="0"/>
          </a:xfrm>
          <a:prstGeom prst="line">
            <a:avLst/>
          </a:prstGeom>
          <a:noFill/>
          <a:ln w="38100">
            <a:solidFill>
              <a:srgbClr val="0000FF"/>
            </a:solidFill>
            <a:round/>
            <a:headEnd/>
            <a:tailEnd/>
          </a:ln>
        </p:spPr>
        <p:txBody>
          <a:bodyPr/>
          <a:lstStyle/>
          <a:p>
            <a:endParaRPr lang="en-US"/>
          </a:p>
        </p:txBody>
      </p:sp>
      <p:sp>
        <p:nvSpPr>
          <p:cNvPr id="86" name="TextBox 85"/>
          <p:cNvSpPr txBox="1"/>
          <p:nvPr/>
        </p:nvSpPr>
        <p:spPr>
          <a:xfrm>
            <a:off x="1524000" y="3429000"/>
            <a:ext cx="1066800" cy="707886"/>
          </a:xfrm>
          <a:prstGeom prst="rect">
            <a:avLst/>
          </a:prstGeom>
          <a:noFill/>
        </p:spPr>
        <p:txBody>
          <a:bodyPr wrap="square" rtlCol="0">
            <a:spAutoFit/>
          </a:bodyPr>
          <a:lstStyle/>
          <a:p>
            <a:pPr algn="ctr"/>
            <a:r>
              <a:rPr lang="en-US" sz="2000" b="1" dirty="0" smtClean="0">
                <a:latin typeface="Times New Roman" pitchFamily="18" charset="0"/>
                <a:cs typeface="Times New Roman" pitchFamily="18" charset="0"/>
              </a:rPr>
              <a:t>Flow (L/min)</a:t>
            </a:r>
            <a:endParaRPr lang="en-US" sz="2000" b="1" dirty="0">
              <a:latin typeface="Times New Roman" pitchFamily="18" charset="0"/>
              <a:cs typeface="Times New Roman" pitchFamily="18" charset="0"/>
            </a:endParaRPr>
          </a:p>
        </p:txBody>
      </p:sp>
      <p:cxnSp>
        <p:nvCxnSpPr>
          <p:cNvPr id="87" name="Straight Arrow Connector 86"/>
          <p:cNvCxnSpPr/>
          <p:nvPr/>
        </p:nvCxnSpPr>
        <p:spPr>
          <a:xfrm flipH="1">
            <a:off x="914405" y="3886200"/>
            <a:ext cx="632863" cy="562178"/>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56" name="Rectangle 55"/>
          <p:cNvSpPr/>
          <p:nvPr/>
        </p:nvSpPr>
        <p:spPr>
          <a:xfrm>
            <a:off x="5775383" y="206514"/>
            <a:ext cx="2811988" cy="707886"/>
          </a:xfrm>
          <a:prstGeom prst="rect">
            <a:avLst/>
          </a:prstGeom>
        </p:spPr>
        <p:txBody>
          <a:bodyPr wrap="none">
            <a:spAutoFit/>
          </a:bodyPr>
          <a:lstStyle/>
          <a:p>
            <a:pPr algn="r" rtl="1"/>
            <a:r>
              <a:rPr lang="fa-IR" sz="4000" dirty="0" smtClean="0">
                <a:cs typeface="B Nazanin" pitchFamily="2" charset="-78"/>
              </a:rPr>
              <a:t>تنظیمات دستگاه</a:t>
            </a:r>
            <a:endParaRPr lang="en-US" sz="4000" dirty="0">
              <a:cs typeface="B 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8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C:\Shared\TT\Grafix\WYE.png"/>
          <p:cNvPicPr>
            <a:picLocks noChangeAspect="1" noChangeArrowheads="1"/>
          </p:cNvPicPr>
          <p:nvPr/>
        </p:nvPicPr>
        <p:blipFill>
          <a:blip r:embed="rId2" cstate="print"/>
          <a:srcRect/>
          <a:stretch>
            <a:fillRect/>
          </a:stretch>
        </p:blipFill>
        <p:spPr bwMode="auto">
          <a:xfrm>
            <a:off x="685800" y="3352800"/>
            <a:ext cx="2286000" cy="1752600"/>
          </a:xfrm>
          <a:prstGeom prst="rect">
            <a:avLst/>
          </a:prstGeom>
          <a:noFill/>
        </p:spPr>
      </p:pic>
      <p:sp>
        <p:nvSpPr>
          <p:cNvPr id="8" name="Rounded Rectangle 7"/>
          <p:cNvSpPr/>
          <p:nvPr/>
        </p:nvSpPr>
        <p:spPr>
          <a:xfrm>
            <a:off x="533400" y="1905000"/>
            <a:ext cx="2819400" cy="83820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an 5"/>
          <p:cNvSpPr/>
          <p:nvPr/>
        </p:nvSpPr>
        <p:spPr>
          <a:xfrm rot="805495">
            <a:off x="2409088" y="2273278"/>
            <a:ext cx="304800" cy="1752600"/>
          </a:xfrm>
          <a:prstGeom prst="ca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514600" y="2033240"/>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an 12"/>
          <p:cNvSpPr/>
          <p:nvPr/>
        </p:nvSpPr>
        <p:spPr>
          <a:xfrm rot="20839119">
            <a:off x="1026856" y="2273920"/>
            <a:ext cx="304800" cy="1752600"/>
          </a:xfrm>
          <a:prstGeom prst="ca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62000" y="2033240"/>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3" descr="C:\Shared\TT\Grafix\Lung.png"/>
          <p:cNvPicPr>
            <a:picLocks noChangeAspect="1" noChangeArrowheads="1"/>
          </p:cNvPicPr>
          <p:nvPr/>
        </p:nvPicPr>
        <p:blipFill>
          <a:blip r:embed="rId3" cstate="print"/>
          <a:srcRect/>
          <a:stretch>
            <a:fillRect/>
          </a:stretch>
        </p:blipFill>
        <p:spPr bwMode="auto">
          <a:xfrm>
            <a:off x="914400" y="4800600"/>
            <a:ext cx="1981200" cy="1828800"/>
          </a:xfrm>
          <a:prstGeom prst="rect">
            <a:avLst/>
          </a:prstGeom>
          <a:noFill/>
        </p:spPr>
      </p:pic>
      <p:grpSp>
        <p:nvGrpSpPr>
          <p:cNvPr id="63" name="Group 62"/>
          <p:cNvGrpSpPr/>
          <p:nvPr/>
        </p:nvGrpSpPr>
        <p:grpSpPr>
          <a:xfrm>
            <a:off x="4648200" y="2700334"/>
            <a:ext cx="597615" cy="500066"/>
            <a:chOff x="4648200" y="2700334"/>
            <a:chExt cx="597615" cy="500066"/>
          </a:xfrm>
        </p:grpSpPr>
        <p:sp>
          <p:nvSpPr>
            <p:cNvPr id="17" name="Arc 161"/>
            <p:cNvSpPr>
              <a:spLocks/>
            </p:cNvSpPr>
            <p:nvPr/>
          </p:nvSpPr>
          <p:spPr bwMode="auto">
            <a:xfrm flipH="1" flipV="1">
              <a:off x="4889169" y="2700334"/>
              <a:ext cx="356646" cy="500066"/>
            </a:xfrm>
            <a:custGeom>
              <a:avLst/>
              <a:gdLst>
                <a:gd name="T0" fmla="*/ 0 w 21598"/>
                <a:gd name="T1" fmla="*/ 528 h 21600"/>
                <a:gd name="T2" fmla="*/ 575 w 21598"/>
                <a:gd name="T3" fmla="*/ 0 h 21600"/>
                <a:gd name="T4" fmla="*/ 576 w 21598"/>
                <a:gd name="T5" fmla="*/ 536 h 21600"/>
                <a:gd name="T6" fmla="*/ 0 60000 65536"/>
                <a:gd name="T7" fmla="*/ 0 60000 65536"/>
                <a:gd name="T8" fmla="*/ 0 60000 65536"/>
                <a:gd name="T9" fmla="*/ 0 w 21598"/>
                <a:gd name="T10" fmla="*/ 0 h 21600"/>
                <a:gd name="T11" fmla="*/ 21598 w 21598"/>
                <a:gd name="T12" fmla="*/ 21600 h 21600"/>
              </a:gdLst>
              <a:ahLst/>
              <a:cxnLst>
                <a:cxn ang="T6">
                  <a:pos x="T0" y="T1"/>
                </a:cxn>
                <a:cxn ang="T7">
                  <a:pos x="T2" y="T3"/>
                </a:cxn>
                <a:cxn ang="T8">
                  <a:pos x="T4" y="T5"/>
                </a:cxn>
              </a:cxnLst>
              <a:rect l="T9" t="T10" r="T11" b="T12"/>
              <a:pathLst>
                <a:path w="21598" h="21600" fill="none" extrusionOk="0">
                  <a:moveTo>
                    <a:pt x="0" y="21278"/>
                  </a:moveTo>
                  <a:cubicBezTo>
                    <a:pt x="176" y="9490"/>
                    <a:pt x="9771" y="20"/>
                    <a:pt x="21560" y="0"/>
                  </a:cubicBezTo>
                </a:path>
                <a:path w="21598" h="21600" stroke="0" extrusionOk="0">
                  <a:moveTo>
                    <a:pt x="0" y="21278"/>
                  </a:moveTo>
                  <a:cubicBezTo>
                    <a:pt x="176" y="9490"/>
                    <a:pt x="9771" y="20"/>
                    <a:pt x="21560" y="0"/>
                  </a:cubicBezTo>
                  <a:lnTo>
                    <a:pt x="21598" y="21600"/>
                  </a:lnTo>
                  <a:close/>
                </a:path>
              </a:pathLst>
            </a:custGeom>
            <a:noFill/>
            <a:ln w="38100" cap="rnd">
              <a:solidFill>
                <a:srgbClr val="0000CC"/>
              </a:solidFill>
              <a:round/>
              <a:headEnd type="none" w="sm" len="sm"/>
              <a:tailEnd type="none" w="sm" len="sm"/>
            </a:ln>
          </p:spPr>
          <p:txBody>
            <a:bodyPr wrap="none" anchor="ctr"/>
            <a:lstStyle/>
            <a:p>
              <a:endParaRPr lang="en-US"/>
            </a:p>
          </p:txBody>
        </p:sp>
        <p:sp>
          <p:nvSpPr>
            <p:cNvPr id="18" name="Line 163"/>
            <p:cNvSpPr>
              <a:spLocks noChangeShapeType="1"/>
            </p:cNvSpPr>
            <p:nvPr/>
          </p:nvSpPr>
          <p:spPr bwMode="auto">
            <a:xfrm flipV="1">
              <a:off x="4648200" y="3200400"/>
              <a:ext cx="240969" cy="0"/>
            </a:xfrm>
            <a:prstGeom prst="line">
              <a:avLst/>
            </a:prstGeom>
            <a:noFill/>
            <a:ln w="38100">
              <a:solidFill>
                <a:srgbClr val="0000CC"/>
              </a:solidFill>
              <a:round/>
              <a:headEnd type="none" w="sm" len="sm"/>
              <a:tailEnd type="none" w="sm" len="sm"/>
            </a:ln>
          </p:spPr>
          <p:txBody>
            <a:bodyPr wrap="none" anchor="ctr"/>
            <a:lstStyle/>
            <a:p>
              <a:endParaRPr lang="en-US"/>
            </a:p>
          </p:txBody>
        </p:sp>
      </p:grpSp>
      <p:cxnSp>
        <p:nvCxnSpPr>
          <p:cNvPr id="19" name="Straight Arrow Connector 18"/>
          <p:cNvCxnSpPr/>
          <p:nvPr/>
        </p:nvCxnSpPr>
        <p:spPr>
          <a:xfrm rot="5400000" flipH="1" flipV="1">
            <a:off x="3000364" y="2909100"/>
            <a:ext cx="1857388"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0" name="Straight Arrow Connector 19"/>
          <p:cNvCxnSpPr/>
          <p:nvPr/>
        </p:nvCxnSpPr>
        <p:spPr>
          <a:xfrm>
            <a:off x="3929058" y="3200400"/>
            <a:ext cx="2000264"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1" name="Straight Arrow Connector 20"/>
          <p:cNvCxnSpPr/>
          <p:nvPr/>
        </p:nvCxnSpPr>
        <p:spPr>
          <a:xfrm>
            <a:off x="4000496" y="2714620"/>
            <a:ext cx="2000264" cy="1588"/>
          </a:xfrm>
          <a:prstGeom prst="straightConnector1">
            <a:avLst/>
          </a:prstGeom>
          <a:ln>
            <a:prstDash val="lg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000760" y="2500306"/>
            <a:ext cx="1898597" cy="461665"/>
          </a:xfrm>
          <a:prstGeom prst="rect">
            <a:avLst/>
          </a:prstGeom>
          <a:noFill/>
        </p:spPr>
        <p:txBody>
          <a:bodyPr wrap="none" rtlCol="0">
            <a:spAutoFit/>
          </a:bodyPr>
          <a:lstStyle/>
          <a:p>
            <a:r>
              <a:rPr lang="en-US" sz="2400" dirty="0" smtClean="0"/>
              <a:t>Trigger Level</a:t>
            </a:r>
            <a:endParaRPr lang="en-US" sz="2400" dirty="0"/>
          </a:p>
        </p:txBody>
      </p:sp>
      <p:grpSp>
        <p:nvGrpSpPr>
          <p:cNvPr id="23" name="Group 22"/>
          <p:cNvGrpSpPr/>
          <p:nvPr/>
        </p:nvGrpSpPr>
        <p:grpSpPr>
          <a:xfrm rot="10800000">
            <a:off x="5181600" y="1371601"/>
            <a:ext cx="2726156" cy="1766892"/>
            <a:chOff x="3929058" y="3214686"/>
            <a:chExt cx="1346853" cy="769510"/>
          </a:xfrm>
        </p:grpSpPr>
        <p:sp>
          <p:nvSpPr>
            <p:cNvPr id="24" name="Arc 161"/>
            <p:cNvSpPr>
              <a:spLocks/>
            </p:cNvSpPr>
            <p:nvPr/>
          </p:nvSpPr>
          <p:spPr bwMode="auto">
            <a:xfrm flipH="1">
              <a:off x="4459997" y="3214687"/>
              <a:ext cx="805749" cy="763826"/>
            </a:xfrm>
            <a:custGeom>
              <a:avLst/>
              <a:gdLst>
                <a:gd name="T0" fmla="*/ 0 w 21598"/>
                <a:gd name="T1" fmla="*/ 528 h 21600"/>
                <a:gd name="T2" fmla="*/ 575 w 21598"/>
                <a:gd name="T3" fmla="*/ 0 h 21600"/>
                <a:gd name="T4" fmla="*/ 576 w 21598"/>
                <a:gd name="T5" fmla="*/ 536 h 21600"/>
                <a:gd name="T6" fmla="*/ 0 60000 65536"/>
                <a:gd name="T7" fmla="*/ 0 60000 65536"/>
                <a:gd name="T8" fmla="*/ 0 60000 65536"/>
                <a:gd name="T9" fmla="*/ 0 w 21598"/>
                <a:gd name="T10" fmla="*/ 0 h 21600"/>
                <a:gd name="T11" fmla="*/ 21598 w 21598"/>
                <a:gd name="T12" fmla="*/ 21600 h 21600"/>
              </a:gdLst>
              <a:ahLst/>
              <a:cxnLst>
                <a:cxn ang="T6">
                  <a:pos x="T0" y="T1"/>
                </a:cxn>
                <a:cxn ang="T7">
                  <a:pos x="T2" y="T3"/>
                </a:cxn>
                <a:cxn ang="T8">
                  <a:pos x="T4" y="T5"/>
                </a:cxn>
              </a:cxnLst>
              <a:rect l="T9" t="T10" r="T11" b="T12"/>
              <a:pathLst>
                <a:path w="21598" h="21600" fill="none" extrusionOk="0">
                  <a:moveTo>
                    <a:pt x="0" y="21278"/>
                  </a:moveTo>
                  <a:cubicBezTo>
                    <a:pt x="176" y="9490"/>
                    <a:pt x="9771" y="20"/>
                    <a:pt x="21560" y="0"/>
                  </a:cubicBezTo>
                </a:path>
                <a:path w="21598" h="21600" stroke="0" extrusionOk="0">
                  <a:moveTo>
                    <a:pt x="0" y="21278"/>
                  </a:moveTo>
                  <a:cubicBezTo>
                    <a:pt x="176" y="9490"/>
                    <a:pt x="9771" y="20"/>
                    <a:pt x="21560" y="0"/>
                  </a:cubicBezTo>
                  <a:lnTo>
                    <a:pt x="21598" y="21600"/>
                  </a:lnTo>
                  <a:close/>
                </a:path>
              </a:pathLst>
            </a:custGeom>
            <a:noFill/>
            <a:ln w="38100" cap="rnd">
              <a:solidFill>
                <a:srgbClr val="FF0000"/>
              </a:solidFill>
              <a:round/>
              <a:headEnd type="none" w="sm" len="sm"/>
              <a:tailEnd type="none" w="sm" len="sm"/>
            </a:ln>
          </p:spPr>
          <p:txBody>
            <a:bodyPr wrap="none" anchor="ctr"/>
            <a:lstStyle/>
            <a:p>
              <a:endParaRPr lang="en-US"/>
            </a:p>
          </p:txBody>
        </p:sp>
        <p:sp>
          <p:nvSpPr>
            <p:cNvPr id="25" name="Line 163"/>
            <p:cNvSpPr>
              <a:spLocks noChangeShapeType="1"/>
            </p:cNvSpPr>
            <p:nvPr/>
          </p:nvSpPr>
          <p:spPr bwMode="auto">
            <a:xfrm>
              <a:off x="3929058" y="3214686"/>
              <a:ext cx="530939" cy="0"/>
            </a:xfrm>
            <a:prstGeom prst="line">
              <a:avLst/>
            </a:prstGeom>
            <a:noFill/>
            <a:ln w="38100">
              <a:solidFill>
                <a:srgbClr val="FF0000"/>
              </a:solidFill>
              <a:round/>
              <a:headEnd type="none" w="sm" len="sm"/>
              <a:tailEnd type="none" w="sm" len="sm"/>
            </a:ln>
          </p:spPr>
          <p:txBody>
            <a:bodyPr wrap="none" anchor="ctr"/>
            <a:lstStyle/>
            <a:p>
              <a:endParaRPr lang="en-US"/>
            </a:p>
          </p:txBody>
        </p:sp>
        <p:sp>
          <p:nvSpPr>
            <p:cNvPr id="26" name="Line 163"/>
            <p:cNvSpPr>
              <a:spLocks noChangeShapeType="1"/>
            </p:cNvSpPr>
            <p:nvPr/>
          </p:nvSpPr>
          <p:spPr bwMode="auto">
            <a:xfrm flipH="1" flipV="1">
              <a:off x="5245815" y="3383152"/>
              <a:ext cx="30096" cy="601044"/>
            </a:xfrm>
            <a:prstGeom prst="line">
              <a:avLst/>
            </a:prstGeom>
            <a:noFill/>
            <a:ln w="38100">
              <a:solidFill>
                <a:srgbClr val="FF0000"/>
              </a:solidFill>
              <a:round/>
              <a:headEnd type="none" w="sm" len="sm"/>
              <a:tailEnd type="none" w="sm" len="sm"/>
            </a:ln>
          </p:spPr>
          <p:txBody>
            <a:bodyPr wrap="none" anchor="ctr"/>
            <a:lstStyle/>
            <a:p>
              <a:endParaRPr lang="en-US"/>
            </a:p>
          </p:txBody>
        </p:sp>
      </p:grpSp>
      <p:grpSp>
        <p:nvGrpSpPr>
          <p:cNvPr id="27" name="Group 11"/>
          <p:cNvGrpSpPr/>
          <p:nvPr/>
        </p:nvGrpSpPr>
        <p:grpSpPr>
          <a:xfrm>
            <a:off x="4648200" y="5029200"/>
            <a:ext cx="597615" cy="542916"/>
            <a:chOff x="3929058" y="3214686"/>
            <a:chExt cx="1316757" cy="571504"/>
          </a:xfrm>
        </p:grpSpPr>
        <p:sp>
          <p:nvSpPr>
            <p:cNvPr id="28" name="Arc 161"/>
            <p:cNvSpPr>
              <a:spLocks/>
            </p:cNvSpPr>
            <p:nvPr/>
          </p:nvSpPr>
          <p:spPr bwMode="auto">
            <a:xfrm flipH="1">
              <a:off x="4459997" y="3214686"/>
              <a:ext cx="785818" cy="571504"/>
            </a:xfrm>
            <a:custGeom>
              <a:avLst/>
              <a:gdLst>
                <a:gd name="T0" fmla="*/ 0 w 21598"/>
                <a:gd name="T1" fmla="*/ 528 h 21600"/>
                <a:gd name="T2" fmla="*/ 575 w 21598"/>
                <a:gd name="T3" fmla="*/ 0 h 21600"/>
                <a:gd name="T4" fmla="*/ 576 w 21598"/>
                <a:gd name="T5" fmla="*/ 536 h 21600"/>
                <a:gd name="T6" fmla="*/ 0 60000 65536"/>
                <a:gd name="T7" fmla="*/ 0 60000 65536"/>
                <a:gd name="T8" fmla="*/ 0 60000 65536"/>
                <a:gd name="T9" fmla="*/ 0 w 21598"/>
                <a:gd name="T10" fmla="*/ 0 h 21600"/>
                <a:gd name="T11" fmla="*/ 21598 w 21598"/>
                <a:gd name="T12" fmla="*/ 21600 h 21600"/>
              </a:gdLst>
              <a:ahLst/>
              <a:cxnLst>
                <a:cxn ang="T6">
                  <a:pos x="T0" y="T1"/>
                </a:cxn>
                <a:cxn ang="T7">
                  <a:pos x="T2" y="T3"/>
                </a:cxn>
                <a:cxn ang="T8">
                  <a:pos x="T4" y="T5"/>
                </a:cxn>
              </a:cxnLst>
              <a:rect l="T9" t="T10" r="T11" b="T12"/>
              <a:pathLst>
                <a:path w="21598" h="21600" fill="none" extrusionOk="0">
                  <a:moveTo>
                    <a:pt x="0" y="21278"/>
                  </a:moveTo>
                  <a:cubicBezTo>
                    <a:pt x="176" y="9490"/>
                    <a:pt x="9771" y="20"/>
                    <a:pt x="21560" y="0"/>
                  </a:cubicBezTo>
                </a:path>
                <a:path w="21598" h="21600" stroke="0" extrusionOk="0">
                  <a:moveTo>
                    <a:pt x="0" y="21278"/>
                  </a:moveTo>
                  <a:cubicBezTo>
                    <a:pt x="176" y="9490"/>
                    <a:pt x="9771" y="20"/>
                    <a:pt x="21560" y="0"/>
                  </a:cubicBezTo>
                  <a:lnTo>
                    <a:pt x="21598" y="21600"/>
                  </a:lnTo>
                  <a:close/>
                </a:path>
              </a:pathLst>
            </a:custGeom>
            <a:noFill/>
            <a:ln w="38100" cap="rnd">
              <a:solidFill>
                <a:srgbClr val="0000CC"/>
              </a:solidFill>
              <a:round/>
              <a:headEnd type="none" w="sm" len="sm"/>
              <a:tailEnd type="none" w="sm" len="sm"/>
            </a:ln>
          </p:spPr>
          <p:txBody>
            <a:bodyPr wrap="none" anchor="ctr"/>
            <a:lstStyle/>
            <a:p>
              <a:endParaRPr lang="en-US"/>
            </a:p>
          </p:txBody>
        </p:sp>
        <p:sp>
          <p:nvSpPr>
            <p:cNvPr id="29" name="Line 163"/>
            <p:cNvSpPr>
              <a:spLocks noChangeShapeType="1"/>
            </p:cNvSpPr>
            <p:nvPr/>
          </p:nvSpPr>
          <p:spPr bwMode="auto">
            <a:xfrm>
              <a:off x="3929058" y="3214686"/>
              <a:ext cx="530939" cy="0"/>
            </a:xfrm>
            <a:prstGeom prst="line">
              <a:avLst/>
            </a:prstGeom>
            <a:noFill/>
            <a:ln w="38100">
              <a:solidFill>
                <a:srgbClr val="0000CC"/>
              </a:solidFill>
              <a:round/>
              <a:headEnd type="none" w="sm" len="sm"/>
              <a:tailEnd type="none" w="sm" len="sm"/>
            </a:ln>
          </p:spPr>
          <p:txBody>
            <a:bodyPr wrap="none" anchor="ctr"/>
            <a:lstStyle/>
            <a:p>
              <a:endParaRPr lang="en-US"/>
            </a:p>
          </p:txBody>
        </p:sp>
      </p:grpSp>
      <p:cxnSp>
        <p:nvCxnSpPr>
          <p:cNvPr id="30" name="Straight Arrow Connector 29"/>
          <p:cNvCxnSpPr/>
          <p:nvPr/>
        </p:nvCxnSpPr>
        <p:spPr>
          <a:xfrm rot="5400000" flipH="1" flipV="1">
            <a:off x="2642777" y="5171687"/>
            <a:ext cx="2571768" cy="79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1" name="Straight Arrow Connector 30"/>
          <p:cNvCxnSpPr/>
          <p:nvPr/>
        </p:nvCxnSpPr>
        <p:spPr>
          <a:xfrm>
            <a:off x="3929058" y="5791200"/>
            <a:ext cx="2000264"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2" name="Straight Arrow Connector 31"/>
          <p:cNvCxnSpPr/>
          <p:nvPr/>
        </p:nvCxnSpPr>
        <p:spPr>
          <a:xfrm>
            <a:off x="3929058" y="5357802"/>
            <a:ext cx="2000264" cy="1588"/>
          </a:xfrm>
          <a:prstGeom prst="straightConnector1">
            <a:avLst/>
          </a:prstGeom>
          <a:ln>
            <a:prstDash val="lg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33" name="Group 18"/>
          <p:cNvGrpSpPr/>
          <p:nvPr/>
        </p:nvGrpSpPr>
        <p:grpSpPr>
          <a:xfrm rot="10800000">
            <a:off x="5257801" y="3810000"/>
            <a:ext cx="2690160" cy="1828800"/>
            <a:chOff x="3929058" y="3015902"/>
            <a:chExt cx="1336688" cy="720593"/>
          </a:xfrm>
        </p:grpSpPr>
        <p:sp>
          <p:nvSpPr>
            <p:cNvPr id="34" name="Arc 161"/>
            <p:cNvSpPr>
              <a:spLocks/>
            </p:cNvSpPr>
            <p:nvPr/>
          </p:nvSpPr>
          <p:spPr bwMode="auto">
            <a:xfrm flipH="1" flipV="1">
              <a:off x="4459997" y="3015902"/>
              <a:ext cx="805749" cy="720593"/>
            </a:xfrm>
            <a:custGeom>
              <a:avLst/>
              <a:gdLst>
                <a:gd name="T0" fmla="*/ 0 w 21598"/>
                <a:gd name="T1" fmla="*/ 528 h 21600"/>
                <a:gd name="T2" fmla="*/ 575 w 21598"/>
                <a:gd name="T3" fmla="*/ 0 h 21600"/>
                <a:gd name="T4" fmla="*/ 576 w 21598"/>
                <a:gd name="T5" fmla="*/ 536 h 21600"/>
                <a:gd name="T6" fmla="*/ 0 60000 65536"/>
                <a:gd name="T7" fmla="*/ 0 60000 65536"/>
                <a:gd name="T8" fmla="*/ 0 60000 65536"/>
                <a:gd name="T9" fmla="*/ 0 w 21598"/>
                <a:gd name="T10" fmla="*/ 0 h 21600"/>
                <a:gd name="T11" fmla="*/ 21598 w 21598"/>
                <a:gd name="T12" fmla="*/ 21600 h 21600"/>
              </a:gdLst>
              <a:ahLst/>
              <a:cxnLst>
                <a:cxn ang="T6">
                  <a:pos x="T0" y="T1"/>
                </a:cxn>
                <a:cxn ang="T7">
                  <a:pos x="T2" y="T3"/>
                </a:cxn>
                <a:cxn ang="T8">
                  <a:pos x="T4" y="T5"/>
                </a:cxn>
              </a:cxnLst>
              <a:rect l="T9" t="T10" r="T11" b="T12"/>
              <a:pathLst>
                <a:path w="21598" h="21600" fill="none" extrusionOk="0">
                  <a:moveTo>
                    <a:pt x="0" y="21278"/>
                  </a:moveTo>
                  <a:cubicBezTo>
                    <a:pt x="176" y="9490"/>
                    <a:pt x="9771" y="20"/>
                    <a:pt x="21560" y="0"/>
                  </a:cubicBezTo>
                </a:path>
                <a:path w="21598" h="21600" stroke="0" extrusionOk="0">
                  <a:moveTo>
                    <a:pt x="0" y="21278"/>
                  </a:moveTo>
                  <a:cubicBezTo>
                    <a:pt x="176" y="9490"/>
                    <a:pt x="9771" y="20"/>
                    <a:pt x="21560" y="0"/>
                  </a:cubicBezTo>
                  <a:lnTo>
                    <a:pt x="21598" y="21600"/>
                  </a:lnTo>
                  <a:close/>
                </a:path>
              </a:pathLst>
            </a:custGeom>
            <a:noFill/>
            <a:ln w="38100" cap="rnd">
              <a:solidFill>
                <a:srgbClr val="FF0000"/>
              </a:solidFill>
              <a:round/>
              <a:headEnd type="none" w="sm" len="sm"/>
              <a:tailEnd type="none" w="sm" len="sm"/>
            </a:ln>
          </p:spPr>
          <p:txBody>
            <a:bodyPr wrap="none" anchor="ctr"/>
            <a:lstStyle/>
            <a:p>
              <a:endParaRPr lang="en-US"/>
            </a:p>
          </p:txBody>
        </p:sp>
        <p:sp>
          <p:nvSpPr>
            <p:cNvPr id="35" name="Line 163"/>
            <p:cNvSpPr>
              <a:spLocks noChangeShapeType="1"/>
            </p:cNvSpPr>
            <p:nvPr/>
          </p:nvSpPr>
          <p:spPr bwMode="auto">
            <a:xfrm>
              <a:off x="3929058" y="3736493"/>
              <a:ext cx="530939" cy="0"/>
            </a:xfrm>
            <a:prstGeom prst="line">
              <a:avLst/>
            </a:prstGeom>
            <a:noFill/>
            <a:ln w="38100">
              <a:solidFill>
                <a:srgbClr val="FF0000"/>
              </a:solidFill>
              <a:round/>
              <a:headEnd type="none" w="sm" len="sm"/>
              <a:tailEnd type="none" w="sm" len="sm"/>
            </a:ln>
          </p:spPr>
          <p:txBody>
            <a:bodyPr wrap="none" anchor="ctr"/>
            <a:lstStyle/>
            <a:p>
              <a:endParaRPr lang="en-US"/>
            </a:p>
          </p:txBody>
        </p:sp>
      </p:grpSp>
      <p:sp>
        <p:nvSpPr>
          <p:cNvPr id="36" name="TextBox 35"/>
          <p:cNvSpPr txBox="1"/>
          <p:nvPr/>
        </p:nvSpPr>
        <p:spPr>
          <a:xfrm>
            <a:off x="4000496" y="4571984"/>
            <a:ext cx="893578" cy="461665"/>
          </a:xfrm>
          <a:prstGeom prst="rect">
            <a:avLst/>
          </a:prstGeom>
          <a:noFill/>
        </p:spPr>
        <p:txBody>
          <a:bodyPr wrap="none" rtlCol="0">
            <a:spAutoFit/>
          </a:bodyPr>
          <a:lstStyle/>
          <a:p>
            <a:r>
              <a:rPr lang="en-US" sz="2400" dirty="0" smtClean="0"/>
              <a:t>PEEP</a:t>
            </a:r>
            <a:endParaRPr lang="en-US" sz="2400" dirty="0"/>
          </a:p>
        </p:txBody>
      </p:sp>
      <p:sp>
        <p:nvSpPr>
          <p:cNvPr id="41" name="Freeform 40"/>
          <p:cNvSpPr/>
          <p:nvPr/>
        </p:nvSpPr>
        <p:spPr>
          <a:xfrm>
            <a:off x="1009403" y="2541319"/>
            <a:ext cx="1721922" cy="1802081"/>
          </a:xfrm>
          <a:custGeom>
            <a:avLst/>
            <a:gdLst>
              <a:gd name="connsiteX0" fmla="*/ 0 w 1721922"/>
              <a:gd name="connsiteY0" fmla="*/ 47502 h 1888177"/>
              <a:gd name="connsiteX1" fmla="*/ 368135 w 1721922"/>
              <a:gd name="connsiteY1" fmla="*/ 1365663 h 1888177"/>
              <a:gd name="connsiteX2" fmla="*/ 855023 w 1721922"/>
              <a:gd name="connsiteY2" fmla="*/ 1864426 h 1888177"/>
              <a:gd name="connsiteX3" fmla="*/ 1294410 w 1721922"/>
              <a:gd name="connsiteY3" fmla="*/ 1508167 h 1888177"/>
              <a:gd name="connsiteX4" fmla="*/ 1721922 w 1721922"/>
              <a:gd name="connsiteY4" fmla="*/ 0 h 18881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922" h="1888177">
                <a:moveTo>
                  <a:pt x="0" y="47502"/>
                </a:moveTo>
                <a:cubicBezTo>
                  <a:pt x="112815" y="555172"/>
                  <a:pt x="225631" y="1062842"/>
                  <a:pt x="368135" y="1365663"/>
                </a:cubicBezTo>
                <a:cubicBezTo>
                  <a:pt x="510639" y="1668484"/>
                  <a:pt x="700644" y="1840675"/>
                  <a:pt x="855023" y="1864426"/>
                </a:cubicBezTo>
                <a:cubicBezTo>
                  <a:pt x="1009402" y="1888177"/>
                  <a:pt x="1149927" y="1818905"/>
                  <a:pt x="1294410" y="1508167"/>
                </a:cubicBezTo>
                <a:cubicBezTo>
                  <a:pt x="1438893" y="1197429"/>
                  <a:pt x="1642753" y="265216"/>
                  <a:pt x="1721922" y="0"/>
                </a:cubicBezTo>
              </a:path>
            </a:pathLst>
          </a:custGeom>
          <a:ln>
            <a:headEnd type="none" w="med" len="med"/>
            <a:tailEnd type="arrow" w="med" len="med"/>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cxnSp>
        <p:nvCxnSpPr>
          <p:cNvPr id="58" name="Straight Connector 57"/>
          <p:cNvCxnSpPr/>
          <p:nvPr/>
        </p:nvCxnSpPr>
        <p:spPr>
          <a:xfrm rot="5400000">
            <a:off x="1638300" y="4610100"/>
            <a:ext cx="533400" cy="0"/>
          </a:xfrm>
          <a:prstGeom prst="line">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sp>
        <p:nvSpPr>
          <p:cNvPr id="62" name="Line 163"/>
          <p:cNvSpPr>
            <a:spLocks noChangeShapeType="1"/>
          </p:cNvSpPr>
          <p:nvPr/>
        </p:nvSpPr>
        <p:spPr bwMode="auto">
          <a:xfrm flipV="1">
            <a:off x="3886200" y="3200400"/>
            <a:ext cx="774369" cy="0"/>
          </a:xfrm>
          <a:prstGeom prst="line">
            <a:avLst/>
          </a:prstGeom>
          <a:noFill/>
          <a:ln w="38100">
            <a:solidFill>
              <a:srgbClr val="0000CC"/>
            </a:solidFill>
            <a:round/>
            <a:headEnd type="none" w="sm" len="sm"/>
            <a:tailEnd type="none" w="sm" len="sm"/>
          </a:ln>
        </p:spPr>
        <p:txBody>
          <a:bodyPr wrap="none" anchor="ctr"/>
          <a:lstStyle/>
          <a:p>
            <a:endParaRPr lang="en-US"/>
          </a:p>
        </p:txBody>
      </p:sp>
      <p:sp>
        <p:nvSpPr>
          <p:cNvPr id="64" name="Line 163"/>
          <p:cNvSpPr>
            <a:spLocks noChangeShapeType="1"/>
          </p:cNvSpPr>
          <p:nvPr/>
        </p:nvSpPr>
        <p:spPr bwMode="auto">
          <a:xfrm flipV="1">
            <a:off x="3886200" y="5029200"/>
            <a:ext cx="774369" cy="0"/>
          </a:xfrm>
          <a:prstGeom prst="line">
            <a:avLst/>
          </a:prstGeom>
          <a:noFill/>
          <a:ln w="38100">
            <a:solidFill>
              <a:srgbClr val="0000CC"/>
            </a:solidFill>
            <a:round/>
            <a:headEnd type="none" w="sm" len="sm"/>
            <a:tailEnd type="none" w="sm" len="sm"/>
          </a:ln>
        </p:spPr>
        <p:txBody>
          <a:bodyPr wrap="none" anchor="ctr"/>
          <a:lstStyle/>
          <a:p>
            <a:endParaRPr lang="en-US"/>
          </a:p>
        </p:txBody>
      </p:sp>
      <p:sp>
        <p:nvSpPr>
          <p:cNvPr id="65" name="TextBox 64"/>
          <p:cNvSpPr txBox="1"/>
          <p:nvPr/>
        </p:nvSpPr>
        <p:spPr>
          <a:xfrm>
            <a:off x="5943600" y="5029200"/>
            <a:ext cx="2080057" cy="461665"/>
          </a:xfrm>
          <a:prstGeom prst="rect">
            <a:avLst/>
          </a:prstGeom>
          <a:noFill/>
        </p:spPr>
        <p:txBody>
          <a:bodyPr wrap="none" rtlCol="0">
            <a:spAutoFit/>
          </a:bodyPr>
          <a:lstStyle/>
          <a:p>
            <a:r>
              <a:rPr lang="en-US" sz="2400" dirty="0" smtClean="0"/>
              <a:t>Pressure Level</a:t>
            </a:r>
            <a:endParaRPr lang="en-US" sz="2400" dirty="0"/>
          </a:p>
        </p:txBody>
      </p:sp>
      <p:pic>
        <p:nvPicPr>
          <p:cNvPr id="66" name="Picture 3" descr="C:\Shared\TT\Grafix\Lung.png"/>
          <p:cNvPicPr>
            <a:picLocks noChangeAspect="1" noChangeArrowheads="1"/>
          </p:cNvPicPr>
          <p:nvPr/>
        </p:nvPicPr>
        <p:blipFill>
          <a:blip r:embed="rId3" cstate="print"/>
          <a:srcRect/>
          <a:stretch>
            <a:fillRect/>
          </a:stretch>
        </p:blipFill>
        <p:spPr bwMode="auto">
          <a:xfrm>
            <a:off x="457200" y="4724400"/>
            <a:ext cx="2895600" cy="2057400"/>
          </a:xfrm>
          <a:prstGeom prst="rect">
            <a:avLst/>
          </a:prstGeom>
          <a:noFill/>
        </p:spPr>
      </p:pic>
      <p:sp>
        <p:nvSpPr>
          <p:cNvPr id="67" name="TextBox 66"/>
          <p:cNvSpPr txBox="1"/>
          <p:nvPr/>
        </p:nvSpPr>
        <p:spPr>
          <a:xfrm>
            <a:off x="3971275" y="3886200"/>
            <a:ext cx="716863" cy="461665"/>
          </a:xfrm>
          <a:prstGeom prst="rect">
            <a:avLst/>
          </a:prstGeom>
          <a:noFill/>
        </p:spPr>
        <p:txBody>
          <a:bodyPr wrap="none" rtlCol="0">
            <a:spAutoFit/>
          </a:bodyPr>
          <a:lstStyle/>
          <a:p>
            <a:pPr algn="ctr"/>
            <a:r>
              <a:rPr lang="fa-IR" sz="2400" dirty="0" smtClean="0">
                <a:cs typeface="B Yagut" pitchFamily="2" charset="-78"/>
              </a:rPr>
              <a:t>فشار</a:t>
            </a:r>
            <a:endParaRPr lang="en-US" sz="2400" dirty="0">
              <a:cs typeface="B Yagut" pitchFamily="2" charset="-78"/>
            </a:endParaRPr>
          </a:p>
        </p:txBody>
      </p:sp>
      <p:sp>
        <p:nvSpPr>
          <p:cNvPr id="68" name="TextBox 67"/>
          <p:cNvSpPr txBox="1"/>
          <p:nvPr/>
        </p:nvSpPr>
        <p:spPr>
          <a:xfrm>
            <a:off x="4006483" y="1905000"/>
            <a:ext cx="494046" cy="461665"/>
          </a:xfrm>
          <a:prstGeom prst="rect">
            <a:avLst/>
          </a:prstGeom>
          <a:noFill/>
        </p:spPr>
        <p:txBody>
          <a:bodyPr wrap="none" rtlCol="0">
            <a:spAutoFit/>
          </a:bodyPr>
          <a:lstStyle/>
          <a:p>
            <a:pPr algn="ctr"/>
            <a:r>
              <a:rPr lang="fa-IR" sz="2400" dirty="0" smtClean="0">
                <a:cs typeface="B Yagut" pitchFamily="2" charset="-78"/>
              </a:rPr>
              <a:t>فلو</a:t>
            </a:r>
            <a:endParaRPr lang="en-US" sz="2400" dirty="0">
              <a:cs typeface="B Yagut" pitchFamily="2" charset="-78"/>
            </a:endParaRPr>
          </a:p>
        </p:txBody>
      </p:sp>
      <p:sp>
        <p:nvSpPr>
          <p:cNvPr id="71" name="TextBox 70"/>
          <p:cNvSpPr txBox="1"/>
          <p:nvPr/>
        </p:nvSpPr>
        <p:spPr>
          <a:xfrm>
            <a:off x="381000" y="990600"/>
            <a:ext cx="3107454" cy="461665"/>
          </a:xfrm>
          <a:prstGeom prst="rect">
            <a:avLst/>
          </a:prstGeom>
          <a:noFill/>
        </p:spPr>
        <p:txBody>
          <a:bodyPr wrap="none" rtlCol="0">
            <a:spAutoFit/>
          </a:bodyPr>
          <a:lstStyle/>
          <a:p>
            <a:r>
              <a:rPr lang="en-US" sz="2400" b="1" dirty="0" smtClean="0">
                <a:latin typeface="Times New Roman" panose="02020603050405020304" pitchFamily="18" charset="0"/>
                <a:cs typeface="Times New Roman" panose="02020603050405020304" pitchFamily="18" charset="0"/>
              </a:rPr>
              <a:t>Pressure/Flow Trigger</a:t>
            </a:r>
            <a:endParaRPr lang="en-US" sz="2400" b="1" dirty="0">
              <a:latin typeface="Times New Roman" panose="02020603050405020304" pitchFamily="18" charset="0"/>
              <a:cs typeface="Times New Roman" panose="02020603050405020304" pitchFamily="18" charset="0"/>
            </a:endParaRPr>
          </a:p>
        </p:txBody>
      </p:sp>
      <p:cxnSp>
        <p:nvCxnSpPr>
          <p:cNvPr id="44" name="Straight Connector 43"/>
          <p:cNvCxnSpPr/>
          <p:nvPr/>
        </p:nvCxnSpPr>
        <p:spPr>
          <a:xfrm>
            <a:off x="2361063" y="902732"/>
            <a:ext cx="6400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5775383" y="206514"/>
            <a:ext cx="2811988" cy="707886"/>
          </a:xfrm>
          <a:prstGeom prst="rect">
            <a:avLst/>
          </a:prstGeom>
        </p:spPr>
        <p:txBody>
          <a:bodyPr wrap="none">
            <a:spAutoFit/>
          </a:bodyPr>
          <a:lstStyle/>
          <a:p>
            <a:pPr algn="r" rtl="1"/>
            <a:r>
              <a:rPr lang="fa-IR" sz="4000" dirty="0" smtClean="0">
                <a:cs typeface="B Nazanin" pitchFamily="2" charset="-78"/>
              </a:rPr>
              <a:t>تنظیمات دستگاه</a:t>
            </a:r>
            <a:endParaRPr lang="en-US" sz="4000" dirty="0">
              <a:cs typeface="B 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6"/>
                                        </p:tgtEl>
                                        <p:attrNameLst>
                                          <p:attrName>style.visibility</p:attrName>
                                        </p:attrNameLst>
                                      </p:cBhvr>
                                      <p:to>
                                        <p:strVal val="visible"/>
                                      </p:to>
                                    </p:set>
                                  </p:childTnLst>
                                </p:cTn>
                              </p:par>
                              <p:par>
                                <p:cTn id="21" presetID="1" presetClass="entr" presetSubtype="0" fill="hold" nodeType="withEffect">
                                  <p:stCondLst>
                                    <p:cond delay="100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nodeType="withEffect">
                                  <p:stCondLst>
                                    <p:cond delay="1000"/>
                                  </p:stCondLst>
                                  <p:childTnLst>
                                    <p:set>
                                      <p:cBhvr>
                                        <p:cTn id="2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6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Arrow Connector 1"/>
          <p:cNvCxnSpPr/>
          <p:nvPr/>
        </p:nvCxnSpPr>
        <p:spPr>
          <a:xfrm rot="5400000" flipH="1" flipV="1">
            <a:off x="519107" y="3004332"/>
            <a:ext cx="2314587"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 name="Straight Arrow Connector 2"/>
          <p:cNvCxnSpPr/>
          <p:nvPr/>
        </p:nvCxnSpPr>
        <p:spPr>
          <a:xfrm>
            <a:off x="1677194" y="3523437"/>
            <a:ext cx="5257006" cy="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 name="Straight Arrow Connector 3"/>
          <p:cNvCxnSpPr/>
          <p:nvPr/>
        </p:nvCxnSpPr>
        <p:spPr>
          <a:xfrm rot="5400000" flipH="1" flipV="1">
            <a:off x="581016" y="5380822"/>
            <a:ext cx="2190768"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 name="Straight Arrow Connector 4"/>
          <p:cNvCxnSpPr/>
          <p:nvPr/>
        </p:nvCxnSpPr>
        <p:spPr>
          <a:xfrm>
            <a:off x="1677194" y="5809438"/>
            <a:ext cx="5180806"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1" name="Line 163"/>
          <p:cNvSpPr>
            <a:spLocks noChangeShapeType="1"/>
          </p:cNvSpPr>
          <p:nvPr/>
        </p:nvSpPr>
        <p:spPr bwMode="auto">
          <a:xfrm flipV="1">
            <a:off x="1676400" y="5428438"/>
            <a:ext cx="774369" cy="0"/>
          </a:xfrm>
          <a:prstGeom prst="line">
            <a:avLst/>
          </a:prstGeom>
          <a:noFill/>
          <a:ln w="38100">
            <a:solidFill>
              <a:srgbClr val="0000CC"/>
            </a:solidFill>
            <a:round/>
            <a:headEnd type="none" w="sm" len="sm"/>
            <a:tailEnd type="none" w="sm" len="sm"/>
          </a:ln>
        </p:spPr>
        <p:txBody>
          <a:bodyPr wrap="none" anchor="ctr"/>
          <a:lstStyle/>
          <a:p>
            <a:endParaRPr lang="en-US"/>
          </a:p>
        </p:txBody>
      </p:sp>
      <p:sp>
        <p:nvSpPr>
          <p:cNvPr id="12" name="Arc 32"/>
          <p:cNvSpPr>
            <a:spLocks/>
          </p:cNvSpPr>
          <p:nvPr/>
        </p:nvSpPr>
        <p:spPr bwMode="auto">
          <a:xfrm>
            <a:off x="2514600" y="4514038"/>
            <a:ext cx="152400" cy="966798"/>
          </a:xfrm>
          <a:custGeom>
            <a:avLst/>
            <a:gdLst>
              <a:gd name="T0" fmla="*/ 0 w 21558"/>
              <a:gd name="T1" fmla="*/ 401 h 21600"/>
              <a:gd name="T2" fmla="*/ 235 w 21558"/>
              <a:gd name="T3" fmla="*/ 0 h 21600"/>
              <a:gd name="T4" fmla="*/ 236 w 21558"/>
              <a:gd name="T5" fmla="*/ 428 h 21600"/>
              <a:gd name="T6" fmla="*/ 0 60000 65536"/>
              <a:gd name="T7" fmla="*/ 0 60000 65536"/>
              <a:gd name="T8" fmla="*/ 0 60000 65536"/>
              <a:gd name="T9" fmla="*/ 0 w 21558"/>
              <a:gd name="T10" fmla="*/ 0 h 21600"/>
              <a:gd name="T11" fmla="*/ 21558 w 21558"/>
              <a:gd name="T12" fmla="*/ 21600 h 21600"/>
            </a:gdLst>
            <a:ahLst/>
            <a:cxnLst>
              <a:cxn ang="T6">
                <a:pos x="T0" y="T1"/>
              </a:cxn>
              <a:cxn ang="T7">
                <a:pos x="T2" y="T3"/>
              </a:cxn>
              <a:cxn ang="T8">
                <a:pos x="T4" y="T5"/>
              </a:cxn>
            </a:cxnLst>
            <a:rect l="T9" t="T10" r="T11" b="T12"/>
            <a:pathLst>
              <a:path w="21558" h="21600" fill="none" extrusionOk="0">
                <a:moveTo>
                  <a:pt x="-1" y="20260"/>
                </a:moveTo>
                <a:cubicBezTo>
                  <a:pt x="704" y="8908"/>
                  <a:pt x="10092" y="48"/>
                  <a:pt x="21466" y="0"/>
                </a:cubicBezTo>
              </a:path>
              <a:path w="21558" h="21600" stroke="0" extrusionOk="0">
                <a:moveTo>
                  <a:pt x="-1" y="20260"/>
                </a:moveTo>
                <a:cubicBezTo>
                  <a:pt x="704" y="8908"/>
                  <a:pt x="10092" y="48"/>
                  <a:pt x="21466" y="0"/>
                </a:cubicBezTo>
                <a:lnTo>
                  <a:pt x="21558" y="21600"/>
                </a:lnTo>
                <a:close/>
              </a:path>
            </a:pathLst>
          </a:custGeom>
          <a:noFill/>
          <a:ln w="38100">
            <a:solidFill>
              <a:srgbClr val="00B050"/>
            </a:solidFill>
            <a:prstDash val="solid"/>
            <a:round/>
            <a:headEnd type="none" w="sm" len="sm"/>
            <a:tailEnd type="none" w="sm" len="sm"/>
          </a:ln>
        </p:spPr>
        <p:txBody>
          <a:bodyPr wrap="none" anchor="ctr"/>
          <a:lstStyle/>
          <a:p>
            <a:endParaRPr lang="en-US"/>
          </a:p>
        </p:txBody>
      </p:sp>
      <p:sp>
        <p:nvSpPr>
          <p:cNvPr id="13" name="Line 33"/>
          <p:cNvSpPr>
            <a:spLocks noChangeShapeType="1"/>
          </p:cNvSpPr>
          <p:nvPr/>
        </p:nvSpPr>
        <p:spPr bwMode="auto">
          <a:xfrm>
            <a:off x="2667000" y="4542625"/>
            <a:ext cx="533400" cy="0"/>
          </a:xfrm>
          <a:prstGeom prst="line">
            <a:avLst/>
          </a:prstGeom>
          <a:noFill/>
          <a:ln w="38100">
            <a:solidFill>
              <a:srgbClr val="00B050"/>
            </a:solidFill>
            <a:round/>
            <a:headEnd type="none" w="sm" len="sm"/>
            <a:tailEnd type="none" w="sm" len="sm"/>
          </a:ln>
        </p:spPr>
        <p:txBody>
          <a:bodyPr wrap="none" anchor="ctr"/>
          <a:lstStyle/>
          <a:p>
            <a:endParaRPr lang="en-US"/>
          </a:p>
        </p:txBody>
      </p:sp>
      <p:sp>
        <p:nvSpPr>
          <p:cNvPr id="14" name="Arc 34"/>
          <p:cNvSpPr>
            <a:spLocks/>
          </p:cNvSpPr>
          <p:nvPr/>
        </p:nvSpPr>
        <p:spPr bwMode="auto">
          <a:xfrm>
            <a:off x="3200400" y="4514038"/>
            <a:ext cx="685800" cy="914400"/>
          </a:xfrm>
          <a:custGeom>
            <a:avLst/>
            <a:gdLst>
              <a:gd name="T0" fmla="*/ 71 w 21600"/>
              <a:gd name="T1" fmla="*/ 397 h 21600"/>
              <a:gd name="T2" fmla="*/ 0 w 21600"/>
              <a:gd name="T3" fmla="*/ 0 h 21600"/>
              <a:gd name="T4" fmla="*/ 71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38100">
            <a:solidFill>
              <a:srgbClr val="0000FF"/>
            </a:solidFill>
            <a:prstDash val="solid"/>
            <a:round/>
            <a:headEnd type="none" w="sm" len="sm"/>
            <a:tailEnd type="none" w="sm" len="sm"/>
          </a:ln>
        </p:spPr>
        <p:txBody>
          <a:bodyPr wrap="none" anchor="ctr"/>
          <a:lstStyle/>
          <a:p>
            <a:endParaRPr lang="en-US"/>
          </a:p>
        </p:txBody>
      </p:sp>
      <p:sp>
        <p:nvSpPr>
          <p:cNvPr id="15" name="Arc 34"/>
          <p:cNvSpPr>
            <a:spLocks/>
          </p:cNvSpPr>
          <p:nvPr/>
        </p:nvSpPr>
        <p:spPr bwMode="auto">
          <a:xfrm>
            <a:off x="2438400" y="5428438"/>
            <a:ext cx="76200" cy="228600"/>
          </a:xfrm>
          <a:custGeom>
            <a:avLst/>
            <a:gdLst>
              <a:gd name="T0" fmla="*/ 71 w 21600"/>
              <a:gd name="T1" fmla="*/ 397 h 21600"/>
              <a:gd name="T2" fmla="*/ 0 w 21600"/>
              <a:gd name="T3" fmla="*/ 0 h 21600"/>
              <a:gd name="T4" fmla="*/ 71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38100">
            <a:solidFill>
              <a:srgbClr val="0000FF"/>
            </a:solidFill>
            <a:round/>
            <a:headEnd type="none" w="sm" len="sm"/>
            <a:tailEnd type="none" w="sm" len="sm"/>
          </a:ln>
        </p:spPr>
        <p:txBody>
          <a:bodyPr wrap="none" anchor="ctr"/>
          <a:lstStyle/>
          <a:p>
            <a:endParaRPr lang="en-US"/>
          </a:p>
        </p:txBody>
      </p:sp>
      <p:sp>
        <p:nvSpPr>
          <p:cNvPr id="16" name="Line 36"/>
          <p:cNvSpPr>
            <a:spLocks noChangeShapeType="1"/>
          </p:cNvSpPr>
          <p:nvPr/>
        </p:nvSpPr>
        <p:spPr bwMode="auto">
          <a:xfrm flipH="1" flipV="1">
            <a:off x="2514600" y="5428438"/>
            <a:ext cx="1" cy="228600"/>
          </a:xfrm>
          <a:prstGeom prst="line">
            <a:avLst/>
          </a:prstGeom>
          <a:noFill/>
          <a:ln w="38100">
            <a:solidFill>
              <a:srgbClr val="0000FF"/>
            </a:solidFill>
            <a:round/>
            <a:headEnd/>
            <a:tailEnd/>
          </a:ln>
        </p:spPr>
        <p:txBody>
          <a:bodyPr/>
          <a:lstStyle/>
          <a:p>
            <a:endParaRPr lang="en-US"/>
          </a:p>
        </p:txBody>
      </p:sp>
      <p:grpSp>
        <p:nvGrpSpPr>
          <p:cNvPr id="17" name="Group 16"/>
          <p:cNvGrpSpPr/>
          <p:nvPr/>
        </p:nvGrpSpPr>
        <p:grpSpPr>
          <a:xfrm>
            <a:off x="2286001" y="3218638"/>
            <a:ext cx="304800" cy="304798"/>
            <a:chOff x="4648200" y="2700334"/>
            <a:chExt cx="597615" cy="500066"/>
          </a:xfrm>
        </p:grpSpPr>
        <p:sp>
          <p:nvSpPr>
            <p:cNvPr id="18" name="Arc 161"/>
            <p:cNvSpPr>
              <a:spLocks/>
            </p:cNvSpPr>
            <p:nvPr/>
          </p:nvSpPr>
          <p:spPr bwMode="auto">
            <a:xfrm flipH="1" flipV="1">
              <a:off x="4889169" y="2700334"/>
              <a:ext cx="356646" cy="500066"/>
            </a:xfrm>
            <a:custGeom>
              <a:avLst/>
              <a:gdLst>
                <a:gd name="T0" fmla="*/ 0 w 21598"/>
                <a:gd name="T1" fmla="*/ 528 h 21600"/>
                <a:gd name="T2" fmla="*/ 575 w 21598"/>
                <a:gd name="T3" fmla="*/ 0 h 21600"/>
                <a:gd name="T4" fmla="*/ 576 w 21598"/>
                <a:gd name="T5" fmla="*/ 536 h 21600"/>
                <a:gd name="T6" fmla="*/ 0 60000 65536"/>
                <a:gd name="T7" fmla="*/ 0 60000 65536"/>
                <a:gd name="T8" fmla="*/ 0 60000 65536"/>
                <a:gd name="T9" fmla="*/ 0 w 21598"/>
                <a:gd name="T10" fmla="*/ 0 h 21600"/>
                <a:gd name="T11" fmla="*/ 21598 w 21598"/>
                <a:gd name="T12" fmla="*/ 21600 h 21600"/>
              </a:gdLst>
              <a:ahLst/>
              <a:cxnLst>
                <a:cxn ang="T6">
                  <a:pos x="T0" y="T1"/>
                </a:cxn>
                <a:cxn ang="T7">
                  <a:pos x="T2" y="T3"/>
                </a:cxn>
                <a:cxn ang="T8">
                  <a:pos x="T4" y="T5"/>
                </a:cxn>
              </a:cxnLst>
              <a:rect l="T9" t="T10" r="T11" b="T12"/>
              <a:pathLst>
                <a:path w="21598" h="21600" fill="none" extrusionOk="0">
                  <a:moveTo>
                    <a:pt x="0" y="21278"/>
                  </a:moveTo>
                  <a:cubicBezTo>
                    <a:pt x="176" y="9490"/>
                    <a:pt x="9771" y="20"/>
                    <a:pt x="21560" y="0"/>
                  </a:cubicBezTo>
                </a:path>
                <a:path w="21598" h="21600" stroke="0" extrusionOk="0">
                  <a:moveTo>
                    <a:pt x="0" y="21278"/>
                  </a:moveTo>
                  <a:cubicBezTo>
                    <a:pt x="176" y="9490"/>
                    <a:pt x="9771" y="20"/>
                    <a:pt x="21560" y="0"/>
                  </a:cubicBezTo>
                  <a:lnTo>
                    <a:pt x="21598" y="21600"/>
                  </a:lnTo>
                  <a:close/>
                </a:path>
              </a:pathLst>
            </a:custGeom>
            <a:noFill/>
            <a:ln w="38100" cap="rnd">
              <a:solidFill>
                <a:srgbClr val="0000CC"/>
              </a:solidFill>
              <a:round/>
              <a:headEnd type="none" w="sm" len="sm"/>
              <a:tailEnd type="none" w="sm" len="sm"/>
            </a:ln>
          </p:spPr>
          <p:txBody>
            <a:bodyPr wrap="none" anchor="ctr"/>
            <a:lstStyle/>
            <a:p>
              <a:endParaRPr lang="en-US"/>
            </a:p>
          </p:txBody>
        </p:sp>
        <p:sp>
          <p:nvSpPr>
            <p:cNvPr id="19" name="Line 163"/>
            <p:cNvSpPr>
              <a:spLocks noChangeShapeType="1"/>
            </p:cNvSpPr>
            <p:nvPr/>
          </p:nvSpPr>
          <p:spPr bwMode="auto">
            <a:xfrm flipV="1">
              <a:off x="4648200" y="3200400"/>
              <a:ext cx="240969" cy="0"/>
            </a:xfrm>
            <a:prstGeom prst="line">
              <a:avLst/>
            </a:prstGeom>
            <a:noFill/>
            <a:ln w="38100">
              <a:solidFill>
                <a:srgbClr val="0000CC"/>
              </a:solidFill>
              <a:round/>
              <a:headEnd type="none" w="sm" len="sm"/>
              <a:tailEnd type="none" w="sm" len="sm"/>
            </a:ln>
          </p:spPr>
          <p:txBody>
            <a:bodyPr wrap="none" anchor="ctr"/>
            <a:lstStyle/>
            <a:p>
              <a:endParaRPr lang="en-US"/>
            </a:p>
          </p:txBody>
        </p:sp>
      </p:grpSp>
      <p:sp>
        <p:nvSpPr>
          <p:cNvPr id="21" name="Arc 161"/>
          <p:cNvSpPr>
            <a:spLocks/>
          </p:cNvSpPr>
          <p:nvPr/>
        </p:nvSpPr>
        <p:spPr bwMode="auto">
          <a:xfrm rot="10800000" flipH="1">
            <a:off x="2590800" y="1847036"/>
            <a:ext cx="609600" cy="1371602"/>
          </a:xfrm>
          <a:custGeom>
            <a:avLst/>
            <a:gdLst>
              <a:gd name="T0" fmla="*/ 0 w 21598"/>
              <a:gd name="T1" fmla="*/ 528 h 21600"/>
              <a:gd name="T2" fmla="*/ 575 w 21598"/>
              <a:gd name="T3" fmla="*/ 0 h 21600"/>
              <a:gd name="T4" fmla="*/ 576 w 21598"/>
              <a:gd name="T5" fmla="*/ 536 h 21600"/>
              <a:gd name="T6" fmla="*/ 0 60000 65536"/>
              <a:gd name="T7" fmla="*/ 0 60000 65536"/>
              <a:gd name="T8" fmla="*/ 0 60000 65536"/>
              <a:gd name="T9" fmla="*/ 0 w 21598"/>
              <a:gd name="T10" fmla="*/ 0 h 21600"/>
              <a:gd name="T11" fmla="*/ 21598 w 21598"/>
              <a:gd name="T12" fmla="*/ 21600 h 21600"/>
            </a:gdLst>
            <a:ahLst/>
            <a:cxnLst>
              <a:cxn ang="T6">
                <a:pos x="T0" y="T1"/>
              </a:cxn>
              <a:cxn ang="T7">
                <a:pos x="T2" y="T3"/>
              </a:cxn>
              <a:cxn ang="T8">
                <a:pos x="T4" y="T5"/>
              </a:cxn>
            </a:cxnLst>
            <a:rect l="T9" t="T10" r="T11" b="T12"/>
            <a:pathLst>
              <a:path w="21598" h="21600" fill="none" extrusionOk="0">
                <a:moveTo>
                  <a:pt x="0" y="21278"/>
                </a:moveTo>
                <a:cubicBezTo>
                  <a:pt x="176" y="9490"/>
                  <a:pt x="9771" y="20"/>
                  <a:pt x="21560" y="0"/>
                </a:cubicBezTo>
              </a:path>
              <a:path w="21598" h="21600" stroke="0" extrusionOk="0">
                <a:moveTo>
                  <a:pt x="0" y="21278"/>
                </a:moveTo>
                <a:cubicBezTo>
                  <a:pt x="176" y="9490"/>
                  <a:pt x="9771" y="20"/>
                  <a:pt x="21560" y="0"/>
                </a:cubicBezTo>
                <a:lnTo>
                  <a:pt x="21598" y="21600"/>
                </a:lnTo>
                <a:close/>
              </a:path>
            </a:pathLst>
          </a:custGeom>
          <a:noFill/>
          <a:ln w="38100" cap="rnd">
            <a:solidFill>
              <a:srgbClr val="00B050"/>
            </a:solidFill>
            <a:round/>
            <a:headEnd type="none" w="sm" len="sm"/>
            <a:tailEnd type="none" w="sm" len="sm"/>
          </a:ln>
        </p:spPr>
        <p:txBody>
          <a:bodyPr wrap="none" anchor="ctr"/>
          <a:lstStyle/>
          <a:p>
            <a:endParaRPr lang="en-US"/>
          </a:p>
        </p:txBody>
      </p:sp>
      <p:sp>
        <p:nvSpPr>
          <p:cNvPr id="23" name="Line 163"/>
          <p:cNvSpPr>
            <a:spLocks noChangeShapeType="1"/>
          </p:cNvSpPr>
          <p:nvPr/>
        </p:nvSpPr>
        <p:spPr bwMode="auto">
          <a:xfrm rot="10800000" flipH="1" flipV="1">
            <a:off x="2586540" y="1923238"/>
            <a:ext cx="4260" cy="1295400"/>
          </a:xfrm>
          <a:prstGeom prst="line">
            <a:avLst/>
          </a:prstGeom>
          <a:noFill/>
          <a:ln w="38100">
            <a:solidFill>
              <a:srgbClr val="00B050"/>
            </a:solidFill>
            <a:round/>
            <a:headEnd type="none" w="sm" len="sm"/>
            <a:tailEnd type="none" w="sm" len="sm"/>
          </a:ln>
        </p:spPr>
        <p:txBody>
          <a:bodyPr wrap="none" anchor="ctr"/>
          <a:lstStyle/>
          <a:p>
            <a:endParaRPr lang="en-US"/>
          </a:p>
        </p:txBody>
      </p:sp>
      <p:sp>
        <p:nvSpPr>
          <p:cNvPr id="24" name="Line 163"/>
          <p:cNvSpPr>
            <a:spLocks noChangeShapeType="1"/>
          </p:cNvSpPr>
          <p:nvPr/>
        </p:nvSpPr>
        <p:spPr bwMode="auto">
          <a:xfrm>
            <a:off x="1676400" y="3523435"/>
            <a:ext cx="761999" cy="2"/>
          </a:xfrm>
          <a:prstGeom prst="line">
            <a:avLst/>
          </a:prstGeom>
          <a:noFill/>
          <a:ln w="38100">
            <a:solidFill>
              <a:srgbClr val="0000CC"/>
            </a:solidFill>
            <a:round/>
            <a:headEnd type="none" w="sm" len="sm"/>
            <a:tailEnd type="none" w="sm" len="sm"/>
          </a:ln>
        </p:spPr>
        <p:txBody>
          <a:bodyPr wrap="none" anchor="ctr"/>
          <a:lstStyle/>
          <a:p>
            <a:endParaRPr lang="en-US"/>
          </a:p>
        </p:txBody>
      </p:sp>
      <p:sp>
        <p:nvSpPr>
          <p:cNvPr id="30" name="Line 163"/>
          <p:cNvSpPr>
            <a:spLocks noChangeShapeType="1"/>
          </p:cNvSpPr>
          <p:nvPr/>
        </p:nvSpPr>
        <p:spPr bwMode="auto">
          <a:xfrm flipV="1">
            <a:off x="3886200" y="5428438"/>
            <a:ext cx="1524000" cy="0"/>
          </a:xfrm>
          <a:prstGeom prst="line">
            <a:avLst/>
          </a:prstGeom>
          <a:noFill/>
          <a:ln w="38100">
            <a:solidFill>
              <a:srgbClr val="0000CC"/>
            </a:solidFill>
            <a:round/>
            <a:headEnd type="none" w="sm" len="sm"/>
            <a:tailEnd type="none" w="sm" len="sm"/>
          </a:ln>
        </p:spPr>
        <p:txBody>
          <a:bodyPr wrap="none" anchor="ctr"/>
          <a:lstStyle/>
          <a:p>
            <a:endParaRPr lang="en-US"/>
          </a:p>
        </p:txBody>
      </p:sp>
      <p:cxnSp>
        <p:nvCxnSpPr>
          <p:cNvPr id="32" name="Straight Arrow Connector 31"/>
          <p:cNvCxnSpPr/>
          <p:nvPr/>
        </p:nvCxnSpPr>
        <p:spPr>
          <a:xfrm>
            <a:off x="2667000" y="1847038"/>
            <a:ext cx="2590800" cy="1588"/>
          </a:xfrm>
          <a:prstGeom prst="straightConnector1">
            <a:avLst/>
          </a:prstGeom>
          <a:ln>
            <a:solidFill>
              <a:srgbClr val="FF3300"/>
            </a:solidFill>
            <a:tailEnd type="arrow"/>
          </a:ln>
        </p:spPr>
        <p:style>
          <a:lnRef idx="2">
            <a:schemeClr val="dk1"/>
          </a:lnRef>
          <a:fillRef idx="0">
            <a:schemeClr val="dk1"/>
          </a:fillRef>
          <a:effectRef idx="1">
            <a:schemeClr val="dk1"/>
          </a:effectRef>
          <a:fontRef idx="minor">
            <a:schemeClr val="tx1"/>
          </a:fontRef>
        </p:style>
      </p:cxnSp>
      <p:sp>
        <p:nvSpPr>
          <p:cNvPr id="37" name="Arc 34"/>
          <p:cNvSpPr>
            <a:spLocks/>
          </p:cNvSpPr>
          <p:nvPr/>
        </p:nvSpPr>
        <p:spPr bwMode="auto">
          <a:xfrm flipV="1">
            <a:off x="3200400" y="3523438"/>
            <a:ext cx="685800" cy="838200"/>
          </a:xfrm>
          <a:custGeom>
            <a:avLst/>
            <a:gdLst>
              <a:gd name="T0" fmla="*/ 71 w 21600"/>
              <a:gd name="T1" fmla="*/ 397 h 21600"/>
              <a:gd name="T2" fmla="*/ 0 w 21600"/>
              <a:gd name="T3" fmla="*/ 0 h 21600"/>
              <a:gd name="T4" fmla="*/ 71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38100">
            <a:solidFill>
              <a:srgbClr val="0000FF"/>
            </a:solidFill>
            <a:prstDash val="solid"/>
            <a:round/>
            <a:headEnd type="none" w="sm" len="sm"/>
            <a:tailEnd type="none" w="sm" len="sm"/>
          </a:ln>
        </p:spPr>
        <p:txBody>
          <a:bodyPr wrap="none" anchor="ctr"/>
          <a:lstStyle/>
          <a:p>
            <a:endParaRPr lang="en-US"/>
          </a:p>
        </p:txBody>
      </p:sp>
      <p:sp>
        <p:nvSpPr>
          <p:cNvPr id="39" name="Line 163"/>
          <p:cNvSpPr>
            <a:spLocks noChangeShapeType="1"/>
          </p:cNvSpPr>
          <p:nvPr/>
        </p:nvSpPr>
        <p:spPr bwMode="auto">
          <a:xfrm>
            <a:off x="3200400" y="3218638"/>
            <a:ext cx="0" cy="1066800"/>
          </a:xfrm>
          <a:prstGeom prst="line">
            <a:avLst/>
          </a:prstGeom>
          <a:noFill/>
          <a:ln w="38100">
            <a:solidFill>
              <a:srgbClr val="0000CC"/>
            </a:solidFill>
            <a:round/>
            <a:headEnd type="none" w="sm" len="sm"/>
            <a:tailEnd type="none" w="sm" len="sm"/>
          </a:ln>
        </p:spPr>
        <p:txBody>
          <a:bodyPr wrap="none" anchor="ctr"/>
          <a:lstStyle/>
          <a:p>
            <a:endParaRPr lang="en-US"/>
          </a:p>
        </p:txBody>
      </p:sp>
      <p:cxnSp>
        <p:nvCxnSpPr>
          <p:cNvPr id="41" name="Straight Arrow Connector 40"/>
          <p:cNvCxnSpPr/>
          <p:nvPr/>
        </p:nvCxnSpPr>
        <p:spPr>
          <a:xfrm>
            <a:off x="3276600" y="3218638"/>
            <a:ext cx="1752600" cy="1"/>
          </a:xfrm>
          <a:prstGeom prst="straightConnector1">
            <a:avLst/>
          </a:prstGeom>
          <a:ln>
            <a:solidFill>
              <a:srgbClr val="FF3300"/>
            </a:solidFill>
            <a:tailEnd type="arrow"/>
          </a:ln>
        </p:spPr>
        <p:style>
          <a:lnRef idx="2">
            <a:schemeClr val="accent3"/>
          </a:lnRef>
          <a:fillRef idx="0">
            <a:schemeClr val="accent3"/>
          </a:fillRef>
          <a:effectRef idx="1">
            <a:schemeClr val="accent3"/>
          </a:effectRef>
          <a:fontRef idx="minor">
            <a:schemeClr val="tx1"/>
          </a:fontRef>
        </p:style>
      </p:cxnSp>
      <p:cxnSp>
        <p:nvCxnSpPr>
          <p:cNvPr id="43" name="Straight Arrow Connector 42"/>
          <p:cNvCxnSpPr/>
          <p:nvPr/>
        </p:nvCxnSpPr>
        <p:spPr>
          <a:xfrm>
            <a:off x="3276600" y="4514038"/>
            <a:ext cx="1752600" cy="1"/>
          </a:xfrm>
          <a:prstGeom prst="straightConnector1">
            <a:avLst/>
          </a:prstGeom>
          <a:ln>
            <a:solidFill>
              <a:srgbClr val="FF3300"/>
            </a:solidFill>
            <a:tailEnd type="arrow"/>
          </a:ln>
        </p:spPr>
        <p:style>
          <a:lnRef idx="2">
            <a:schemeClr val="accent3"/>
          </a:lnRef>
          <a:fillRef idx="0">
            <a:schemeClr val="accent3"/>
          </a:fillRef>
          <a:effectRef idx="1">
            <a:schemeClr val="accent3"/>
          </a:effectRef>
          <a:fontRef idx="minor">
            <a:schemeClr val="tx1"/>
          </a:fontRef>
        </p:style>
      </p:cxnSp>
      <p:sp>
        <p:nvSpPr>
          <p:cNvPr id="46" name="TextBox 45"/>
          <p:cNvSpPr txBox="1"/>
          <p:nvPr/>
        </p:nvSpPr>
        <p:spPr>
          <a:xfrm>
            <a:off x="847075" y="4285438"/>
            <a:ext cx="716863" cy="461665"/>
          </a:xfrm>
          <a:prstGeom prst="rect">
            <a:avLst/>
          </a:prstGeom>
          <a:noFill/>
        </p:spPr>
        <p:txBody>
          <a:bodyPr wrap="none" rtlCol="0">
            <a:spAutoFit/>
          </a:bodyPr>
          <a:lstStyle/>
          <a:p>
            <a:pPr algn="ctr"/>
            <a:r>
              <a:rPr lang="fa-IR" sz="2400" dirty="0" smtClean="0">
                <a:cs typeface="B Yagut" pitchFamily="2" charset="-78"/>
              </a:rPr>
              <a:t>فشار</a:t>
            </a:r>
            <a:endParaRPr lang="en-US" sz="2400" dirty="0">
              <a:cs typeface="B Yagut" pitchFamily="2" charset="-78"/>
            </a:endParaRPr>
          </a:p>
        </p:txBody>
      </p:sp>
      <p:sp>
        <p:nvSpPr>
          <p:cNvPr id="47" name="TextBox 46"/>
          <p:cNvSpPr txBox="1"/>
          <p:nvPr/>
        </p:nvSpPr>
        <p:spPr>
          <a:xfrm>
            <a:off x="1028328" y="1847038"/>
            <a:ext cx="494046" cy="461665"/>
          </a:xfrm>
          <a:prstGeom prst="rect">
            <a:avLst/>
          </a:prstGeom>
          <a:noFill/>
        </p:spPr>
        <p:txBody>
          <a:bodyPr wrap="none" rtlCol="0">
            <a:spAutoFit/>
          </a:bodyPr>
          <a:lstStyle/>
          <a:p>
            <a:pPr algn="ctr"/>
            <a:r>
              <a:rPr lang="fa-IR" sz="2400" dirty="0" smtClean="0">
                <a:cs typeface="B Yagut" pitchFamily="2" charset="-78"/>
              </a:rPr>
              <a:t>فلو</a:t>
            </a:r>
            <a:endParaRPr lang="en-US" sz="2400" dirty="0">
              <a:cs typeface="B Yagut" pitchFamily="2" charset="-78"/>
            </a:endParaRPr>
          </a:p>
        </p:txBody>
      </p:sp>
      <p:sp>
        <p:nvSpPr>
          <p:cNvPr id="48" name="TextBox 47"/>
          <p:cNvSpPr txBox="1"/>
          <p:nvPr/>
        </p:nvSpPr>
        <p:spPr>
          <a:xfrm>
            <a:off x="5561463" y="1587935"/>
            <a:ext cx="1526123" cy="461665"/>
          </a:xfrm>
          <a:prstGeom prst="rect">
            <a:avLst/>
          </a:prstGeom>
          <a:noFill/>
        </p:spPr>
        <p:txBody>
          <a:bodyPr wrap="none" rtlCol="0">
            <a:spAutoFit/>
          </a:bodyPr>
          <a:lstStyle/>
          <a:p>
            <a:r>
              <a:rPr lang="en-US" sz="2400" dirty="0" smtClean="0"/>
              <a:t>Flow Peak</a:t>
            </a:r>
            <a:endParaRPr lang="en-US" sz="2400" dirty="0"/>
          </a:p>
        </p:txBody>
      </p:sp>
      <p:sp>
        <p:nvSpPr>
          <p:cNvPr id="49" name="TextBox 48"/>
          <p:cNvSpPr txBox="1"/>
          <p:nvPr/>
        </p:nvSpPr>
        <p:spPr>
          <a:xfrm>
            <a:off x="5029200" y="2913838"/>
            <a:ext cx="3006079" cy="461665"/>
          </a:xfrm>
          <a:prstGeom prst="rect">
            <a:avLst/>
          </a:prstGeom>
          <a:noFill/>
        </p:spPr>
        <p:txBody>
          <a:bodyPr wrap="none" rtlCol="0">
            <a:spAutoFit/>
          </a:bodyPr>
          <a:lstStyle/>
          <a:p>
            <a:r>
              <a:rPr lang="en-US" sz="2400" dirty="0" smtClean="0"/>
              <a:t>%</a:t>
            </a:r>
            <a:r>
              <a:rPr lang="en-US" sz="2400" dirty="0" err="1" smtClean="0"/>
              <a:t>Esens</a:t>
            </a:r>
            <a:r>
              <a:rPr lang="en-US" sz="2400" dirty="0" smtClean="0"/>
              <a:t>  ×  Flow Peak</a:t>
            </a:r>
            <a:endParaRPr lang="en-US" sz="2400" dirty="0"/>
          </a:p>
        </p:txBody>
      </p:sp>
      <p:sp>
        <p:nvSpPr>
          <p:cNvPr id="50" name="TextBox 49"/>
          <p:cNvSpPr txBox="1"/>
          <p:nvPr/>
        </p:nvSpPr>
        <p:spPr>
          <a:xfrm>
            <a:off x="5325851" y="4248040"/>
            <a:ext cx="2412776" cy="461665"/>
          </a:xfrm>
          <a:prstGeom prst="rect">
            <a:avLst/>
          </a:prstGeom>
          <a:noFill/>
        </p:spPr>
        <p:txBody>
          <a:bodyPr wrap="none" rtlCol="0">
            <a:spAutoFit/>
          </a:bodyPr>
          <a:lstStyle/>
          <a:p>
            <a:r>
              <a:rPr lang="en-US" sz="2400" dirty="0" smtClean="0"/>
              <a:t>Pressure support</a:t>
            </a:r>
            <a:endParaRPr lang="en-US" sz="2400" dirty="0"/>
          </a:p>
        </p:txBody>
      </p:sp>
      <p:sp>
        <p:nvSpPr>
          <p:cNvPr id="33" name="TextBox 32"/>
          <p:cNvSpPr txBox="1"/>
          <p:nvPr/>
        </p:nvSpPr>
        <p:spPr>
          <a:xfrm>
            <a:off x="228600" y="990600"/>
            <a:ext cx="4049507" cy="461665"/>
          </a:xfrm>
          <a:prstGeom prst="rect">
            <a:avLst/>
          </a:prstGeom>
          <a:noFill/>
        </p:spPr>
        <p:txBody>
          <a:bodyPr wrap="none" rtlCol="0">
            <a:spAutoFit/>
          </a:bodyPr>
          <a:lstStyle/>
          <a:p>
            <a:r>
              <a:rPr lang="en-US" sz="2400" b="1" dirty="0" smtClean="0">
                <a:latin typeface="Times New Roman" panose="02020603050405020304" pitchFamily="18" charset="0"/>
                <a:cs typeface="Times New Roman" panose="02020603050405020304" pitchFamily="18" charset="0"/>
              </a:rPr>
              <a:t>Exhalation sensitivity (</a:t>
            </a:r>
            <a:r>
              <a:rPr lang="en-US" sz="2400" b="1" dirty="0" err="1" smtClean="0">
                <a:latin typeface="Times New Roman" panose="02020603050405020304" pitchFamily="18" charset="0"/>
                <a:cs typeface="Times New Roman" panose="02020603050405020304" pitchFamily="18" charset="0"/>
              </a:rPr>
              <a:t>Esens</a:t>
            </a:r>
            <a:r>
              <a:rPr lang="en-US" sz="2400" b="1" dirty="0" smtClean="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p:txBody>
      </p:sp>
      <p:cxnSp>
        <p:nvCxnSpPr>
          <p:cNvPr id="35" name="Straight Connector 34"/>
          <p:cNvCxnSpPr/>
          <p:nvPr/>
        </p:nvCxnSpPr>
        <p:spPr>
          <a:xfrm>
            <a:off x="2361063" y="902732"/>
            <a:ext cx="6400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5775383" y="206514"/>
            <a:ext cx="2811988" cy="707886"/>
          </a:xfrm>
          <a:prstGeom prst="rect">
            <a:avLst/>
          </a:prstGeom>
        </p:spPr>
        <p:txBody>
          <a:bodyPr wrap="none">
            <a:spAutoFit/>
          </a:bodyPr>
          <a:lstStyle/>
          <a:p>
            <a:pPr algn="r" rtl="1"/>
            <a:r>
              <a:rPr lang="fa-IR" sz="4000" dirty="0" smtClean="0">
                <a:cs typeface="B Nazanin" pitchFamily="2" charset="-78"/>
              </a:rPr>
              <a:t>تنظیمات دستگاه</a:t>
            </a:r>
            <a:endParaRPr lang="en-US" sz="4000" dirty="0">
              <a:cs typeface="B 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1"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par>
                                <p:cTn id="39" presetID="1" presetClass="entr" presetSubtype="0" fill="hold" grpId="1"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grpId="1"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par>
                                <p:cTn id="43" presetID="1" presetClass="entr" presetSubtype="0" fill="hold" grpId="1" nodeType="with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3"/>
                                        </p:tgtEl>
                                        <p:attrNameLst>
                                          <p:attrName>style.visibility</p:attrName>
                                        </p:attrNameLst>
                                      </p:cBhvr>
                                      <p:to>
                                        <p:strVal val="visible"/>
                                      </p:to>
                                    </p:set>
                                  </p:childTnLst>
                                </p:cTn>
                              </p:par>
                              <p:par>
                                <p:cTn id="49" presetID="1" presetClass="entr" presetSubtype="0" fill="hold" grpId="1" nodeType="withEffect">
                                  <p:stCondLst>
                                    <p:cond delay="0"/>
                                  </p:stCondLst>
                                  <p:childTnLst>
                                    <p:set>
                                      <p:cBhvr>
                                        <p:cTn id="50" dur="1" fill="hold">
                                          <p:stCondLst>
                                            <p:cond delay="0"/>
                                          </p:stCondLst>
                                        </p:cTn>
                                        <p:tgtEl>
                                          <p:spTgt spid="48"/>
                                        </p:tgtEl>
                                        <p:attrNameLst>
                                          <p:attrName>style.visibility</p:attrName>
                                        </p:attrNameLst>
                                      </p:cBhvr>
                                      <p:to>
                                        <p:strVal val="visible"/>
                                      </p:to>
                                    </p:set>
                                  </p:childTnLst>
                                </p:cTn>
                              </p:par>
                              <p:par>
                                <p:cTn id="51" presetID="1" presetClass="entr" presetSubtype="0" fill="hold" grpId="1" nodeType="withEffect">
                                  <p:stCondLst>
                                    <p:cond delay="0"/>
                                  </p:stCondLst>
                                  <p:childTnLst>
                                    <p:set>
                                      <p:cBhvr>
                                        <p:cTn id="52" dur="1" fill="hold">
                                          <p:stCondLst>
                                            <p:cond delay="0"/>
                                          </p:stCondLst>
                                        </p:cTn>
                                        <p:tgtEl>
                                          <p:spTgt spid="5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2" grpId="1" animBg="1"/>
      <p:bldP spid="13" grpId="0" animBg="1"/>
      <p:bldP spid="13" grpId="1" animBg="1"/>
      <p:bldP spid="14" grpId="0" animBg="1"/>
      <p:bldP spid="15" grpId="0" animBg="1"/>
      <p:bldP spid="16" grpId="0" animBg="1"/>
      <p:bldP spid="21" grpId="0" animBg="1"/>
      <p:bldP spid="21" grpId="1" animBg="1"/>
      <p:bldP spid="23" grpId="0" animBg="1"/>
      <p:bldP spid="23" grpId="1" animBg="1"/>
      <p:bldP spid="24" grpId="0" animBg="1"/>
      <p:bldP spid="30" grpId="0" animBg="1"/>
      <p:bldP spid="37" grpId="0" animBg="1"/>
      <p:bldP spid="39" grpId="0" animBg="1"/>
      <p:bldP spid="48" grpId="0"/>
      <p:bldP spid="48" grpId="1"/>
      <p:bldP spid="49" grpId="0"/>
      <p:bldP spid="50" grpId="0"/>
      <p:bldP spid="50"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p:cNvPicPr>
          <p:nvPr>
            <p:ph idx="1"/>
          </p:nvPr>
        </p:nvPicPr>
        <p:blipFill rotWithShape="1">
          <a:blip r:embed="rId2">
            <a:extLst>
              <a:ext uri="{28A0092B-C50C-407E-A947-70E740481C1C}">
                <a14:useLocalDpi xmlns:a14="http://schemas.microsoft.com/office/drawing/2010/main" val="0"/>
              </a:ext>
            </a:extLst>
          </a:blip>
          <a:srcRect b="762"/>
          <a:stretch/>
        </p:blipFill>
        <p:spPr bwMode="auto">
          <a:xfrm>
            <a:off x="0" y="500042"/>
            <a:ext cx="9001156" cy="6215106"/>
          </a:xfrm>
          <a:prstGeom prst="rect">
            <a:avLst/>
          </a:prstGeom>
          <a:noFill/>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948990" y="152400"/>
            <a:ext cx="2778325" cy="707886"/>
          </a:xfrm>
          <a:prstGeom prst="rect">
            <a:avLst/>
          </a:prstGeom>
        </p:spPr>
        <p:txBody>
          <a:bodyPr wrap="none">
            <a:spAutoFit/>
          </a:bodyPr>
          <a:lstStyle/>
          <a:p>
            <a:pPr algn="r" rtl="1"/>
            <a:r>
              <a:rPr lang="fa-IR" sz="4000" dirty="0" smtClean="0">
                <a:cs typeface="B Nazanin" panose="00000400000000000000" pitchFamily="2" charset="-78"/>
              </a:rPr>
              <a:t>صفحه</a:t>
            </a:r>
            <a:r>
              <a:rPr lang="fa-IR" sz="4000" dirty="0">
                <a:latin typeface="Times New Roman" panose="02020603050405020304" pitchFamily="18" charset="0"/>
                <a:cs typeface="Times New Roman" panose="02020603050405020304" pitchFamily="18" charset="0"/>
              </a:rPr>
              <a:t> </a:t>
            </a:r>
            <a:r>
              <a:rPr lang="en-US" sz="4000" dirty="0" smtClean="0">
                <a:latin typeface="Times New Roman" panose="02020603050405020304" pitchFamily="18" charset="0"/>
                <a:cs typeface="Times New Roman" panose="02020603050405020304" pitchFamily="18" charset="0"/>
              </a:rPr>
              <a:t>Alarms</a:t>
            </a:r>
            <a:endParaRPr lang="en-US" sz="4000" dirty="0"/>
          </a:p>
        </p:txBody>
      </p:sp>
      <p:cxnSp>
        <p:nvCxnSpPr>
          <p:cNvPr id="9" name="Straight Connector 8"/>
          <p:cNvCxnSpPr/>
          <p:nvPr/>
        </p:nvCxnSpPr>
        <p:spPr>
          <a:xfrm>
            <a:off x="2361063" y="902732"/>
            <a:ext cx="64008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768546"/>
            <a:ext cx="6544226" cy="3951230"/>
          </a:xfrm>
          <a:prstGeom prst="rect">
            <a:avLst/>
          </a:prstGeom>
        </p:spPr>
      </p:pic>
      <p:sp>
        <p:nvSpPr>
          <p:cNvPr id="3" name="Oval 2"/>
          <p:cNvSpPr/>
          <p:nvPr/>
        </p:nvSpPr>
        <p:spPr>
          <a:xfrm>
            <a:off x="457200" y="3657600"/>
            <a:ext cx="838200" cy="381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stretch>
            <a:fillRect/>
          </a:stretch>
        </p:blipFill>
        <p:spPr>
          <a:xfrm>
            <a:off x="381000" y="1768124"/>
            <a:ext cx="7329074" cy="4023076"/>
          </a:xfrm>
          <a:prstGeom prst="rect">
            <a:avLst/>
          </a:prstGeom>
        </p:spPr>
      </p:pic>
      <p:pic>
        <p:nvPicPr>
          <p:cNvPr id="4" name="Picture 3"/>
          <p:cNvPicPr>
            <a:picLocks noChangeAspect="1"/>
          </p:cNvPicPr>
          <p:nvPr/>
        </p:nvPicPr>
        <p:blipFill>
          <a:blip r:embed="rId4"/>
          <a:stretch>
            <a:fillRect/>
          </a:stretch>
        </p:blipFill>
        <p:spPr>
          <a:xfrm>
            <a:off x="158982" y="1724090"/>
            <a:ext cx="8527818" cy="4067110"/>
          </a:xfrm>
          <a:prstGeom prst="rect">
            <a:avLst/>
          </a:prstGeom>
        </p:spPr>
      </p:pic>
    </p:spTree>
    <p:extLst>
      <p:ext uri="{BB962C8B-B14F-4D97-AF65-F5344CB8AC3E}">
        <p14:creationId xmlns:p14="http://schemas.microsoft.com/office/powerpoint/2010/main" val="3497501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2361063" y="902732"/>
            <a:ext cx="6400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412376" y="206514"/>
            <a:ext cx="3246402" cy="707886"/>
          </a:xfrm>
          <a:prstGeom prst="rect">
            <a:avLst/>
          </a:prstGeom>
        </p:spPr>
        <p:txBody>
          <a:bodyPr wrap="none">
            <a:spAutoFit/>
          </a:bodyPr>
          <a:lstStyle/>
          <a:p>
            <a:pPr algn="r" rtl="1"/>
            <a:r>
              <a:rPr lang="fa-IR" sz="4000" dirty="0" smtClean="0">
                <a:cs typeface="B Nazanin" panose="00000400000000000000" pitchFamily="2" charset="-78"/>
              </a:rPr>
              <a:t>صفحه</a:t>
            </a:r>
            <a:r>
              <a:rPr lang="fa-IR" sz="4000" dirty="0">
                <a:latin typeface="Times New Roman" panose="02020603050405020304" pitchFamily="18" charset="0"/>
                <a:cs typeface="Times New Roman" panose="02020603050405020304" pitchFamily="18" charset="0"/>
              </a:rPr>
              <a:t> </a:t>
            </a:r>
            <a:r>
              <a:rPr lang="en-US" sz="4000" dirty="0" smtClean="0">
                <a:latin typeface="Times New Roman" panose="02020603050405020304" pitchFamily="18" charset="0"/>
                <a:cs typeface="Times New Roman" panose="02020603050405020304" pitchFamily="18" charset="0"/>
              </a:rPr>
              <a:t>Event log</a:t>
            </a:r>
            <a:endParaRPr lang="en-US" sz="40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143000"/>
            <a:ext cx="8686800" cy="5453870"/>
          </a:xfrm>
          <a:prstGeom prst="rect">
            <a:avLst/>
          </a:prstGeom>
        </p:spPr>
      </p:pic>
      <p:sp>
        <p:nvSpPr>
          <p:cNvPr id="12" name="Oval 11"/>
          <p:cNvSpPr/>
          <p:nvPr/>
        </p:nvSpPr>
        <p:spPr>
          <a:xfrm>
            <a:off x="304800" y="3657600"/>
            <a:ext cx="1143000" cy="533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3"/>
          <a:stretch>
            <a:fillRect/>
          </a:stretch>
        </p:blipFill>
        <p:spPr>
          <a:xfrm>
            <a:off x="228600" y="1143000"/>
            <a:ext cx="8764462" cy="5453870"/>
          </a:xfrm>
          <a:prstGeom prst="rect">
            <a:avLst/>
          </a:prstGeom>
        </p:spPr>
      </p:pic>
      <p:sp>
        <p:nvSpPr>
          <p:cNvPr id="14" name="Oval 13"/>
          <p:cNvSpPr/>
          <p:nvPr/>
        </p:nvSpPr>
        <p:spPr>
          <a:xfrm>
            <a:off x="228601" y="4038599"/>
            <a:ext cx="1447800" cy="101706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C:\Users\h.ekhtiar\Desktop\EventLog13.png"/>
          <p:cNvPicPr/>
          <p:nvPr/>
        </p:nvPicPr>
        <p:blipFill>
          <a:blip r:embed="rId4" cstate="print"/>
          <a:srcRect/>
          <a:stretch>
            <a:fillRect/>
          </a:stretch>
        </p:blipFill>
        <p:spPr bwMode="auto">
          <a:xfrm>
            <a:off x="227462" y="1103302"/>
            <a:ext cx="8765600" cy="5493568"/>
          </a:xfrm>
          <a:prstGeom prst="rect">
            <a:avLst/>
          </a:prstGeom>
          <a:noFill/>
          <a:ln w="9525">
            <a:noFill/>
            <a:miter lim="800000"/>
            <a:headEnd/>
            <a:tailEnd/>
          </a:ln>
        </p:spPr>
      </p:pic>
    </p:spTree>
    <p:extLst>
      <p:ext uri="{BB962C8B-B14F-4D97-AF65-F5344CB8AC3E}">
        <p14:creationId xmlns:p14="http://schemas.microsoft.com/office/powerpoint/2010/main" val="2473407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143000"/>
            <a:ext cx="8686800" cy="5453870"/>
          </a:xfrm>
          <a:prstGeom prst="rect">
            <a:avLst/>
          </a:prstGeom>
        </p:spPr>
      </p:pic>
      <p:sp>
        <p:nvSpPr>
          <p:cNvPr id="12" name="Oval 11"/>
          <p:cNvSpPr/>
          <p:nvPr/>
        </p:nvSpPr>
        <p:spPr>
          <a:xfrm>
            <a:off x="304800" y="4114800"/>
            <a:ext cx="1143000" cy="533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995036" y="228600"/>
            <a:ext cx="2691764" cy="707886"/>
          </a:xfrm>
          <a:prstGeom prst="rect">
            <a:avLst/>
          </a:prstGeom>
        </p:spPr>
        <p:txBody>
          <a:bodyPr wrap="none">
            <a:spAutoFit/>
          </a:bodyPr>
          <a:lstStyle/>
          <a:p>
            <a:pPr algn="r" rtl="1"/>
            <a:r>
              <a:rPr lang="fa-IR" sz="4000" dirty="0" smtClean="0">
                <a:cs typeface="B Nazanin" panose="00000400000000000000" pitchFamily="2" charset="-78"/>
              </a:rPr>
              <a:t>صفحه</a:t>
            </a:r>
            <a:r>
              <a:rPr lang="fa-IR" sz="4000" dirty="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Config</a:t>
            </a:r>
            <a:endParaRPr lang="en-US" sz="4000" dirty="0"/>
          </a:p>
        </p:txBody>
      </p:sp>
      <p:cxnSp>
        <p:nvCxnSpPr>
          <p:cNvPr id="17" name="Straight Connector 16"/>
          <p:cNvCxnSpPr/>
          <p:nvPr/>
        </p:nvCxnSpPr>
        <p:spPr>
          <a:xfrm>
            <a:off x="2361063" y="902732"/>
            <a:ext cx="64008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18" name="Picture 17"/>
          <p:cNvPicPr/>
          <p:nvPr/>
        </p:nvPicPr>
        <p:blipFill>
          <a:blip r:embed="rId3" cstate="print"/>
          <a:srcRect l="3654" t="4592" r="2300" b="4523"/>
          <a:stretch>
            <a:fillRect/>
          </a:stretch>
        </p:blipFill>
        <p:spPr bwMode="auto">
          <a:xfrm>
            <a:off x="152400" y="1143000"/>
            <a:ext cx="8866584" cy="5453870"/>
          </a:xfrm>
          <a:prstGeom prst="rect">
            <a:avLst/>
          </a:prstGeom>
          <a:noFill/>
          <a:ln w="9525">
            <a:noFill/>
            <a:miter lim="800000"/>
            <a:headEnd/>
            <a:tailEnd/>
          </a:ln>
        </p:spPr>
      </p:pic>
      <p:sp>
        <p:nvSpPr>
          <p:cNvPr id="19" name="Oval 18"/>
          <p:cNvSpPr/>
          <p:nvPr/>
        </p:nvSpPr>
        <p:spPr>
          <a:xfrm>
            <a:off x="1090446" y="1948863"/>
            <a:ext cx="3100554" cy="124207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C:\Users\N.rahmati\Desktop\GeneralSetup.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617" y="1193230"/>
            <a:ext cx="8865511" cy="5353410"/>
          </a:xfrm>
          <a:prstGeom prst="rect">
            <a:avLst/>
          </a:prstGeom>
          <a:noFill/>
          <a:ln>
            <a:noFill/>
          </a:ln>
        </p:spPr>
      </p:pic>
    </p:spTree>
    <p:extLst>
      <p:ext uri="{BB962C8B-B14F-4D97-AF65-F5344CB8AC3E}">
        <p14:creationId xmlns:p14="http://schemas.microsoft.com/office/powerpoint/2010/main" val="2536199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2608" y="1226634"/>
            <a:ext cx="1149674" cy="523220"/>
          </a:xfrm>
          <a:prstGeom prst="rect">
            <a:avLst/>
          </a:prstGeom>
          <a:noFill/>
        </p:spPr>
        <p:txBody>
          <a:bodyPr wrap="none" rtlCol="0">
            <a:spAutoFit/>
          </a:bodyPr>
          <a:lstStyle/>
          <a:p>
            <a:r>
              <a:rPr lang="en-US" sz="2800" dirty="0" smtClean="0"/>
              <a:t>Alarm</a:t>
            </a:r>
            <a:endParaRPr lang="en-US" sz="2800" dirty="0"/>
          </a:p>
        </p:txBody>
      </p:sp>
      <p:sp>
        <p:nvSpPr>
          <p:cNvPr id="13" name="TextBox 12"/>
          <p:cNvSpPr txBox="1"/>
          <p:nvPr/>
        </p:nvSpPr>
        <p:spPr>
          <a:xfrm>
            <a:off x="384763" y="5600581"/>
            <a:ext cx="1289969" cy="954107"/>
          </a:xfrm>
          <a:prstGeom prst="rect">
            <a:avLst/>
          </a:prstGeom>
          <a:noFill/>
        </p:spPr>
        <p:txBody>
          <a:bodyPr wrap="none" rtlCol="0">
            <a:spAutoFit/>
          </a:bodyPr>
          <a:lstStyle/>
          <a:p>
            <a:r>
              <a:rPr lang="en-US" sz="2800" dirty="0" smtClean="0"/>
              <a:t>Alarm </a:t>
            </a:r>
          </a:p>
          <a:p>
            <a:pPr algn="ctr"/>
            <a:r>
              <a:rPr lang="en-US" sz="2800" dirty="0" smtClean="0"/>
              <a:t>Silence</a:t>
            </a:r>
            <a:endParaRPr lang="en-US" sz="2800" dirty="0"/>
          </a:p>
        </p:txBody>
      </p:sp>
      <p:sp>
        <p:nvSpPr>
          <p:cNvPr id="14" name="TextBox 13"/>
          <p:cNvSpPr txBox="1"/>
          <p:nvPr/>
        </p:nvSpPr>
        <p:spPr>
          <a:xfrm>
            <a:off x="1808078" y="6047219"/>
            <a:ext cx="1368260" cy="523220"/>
          </a:xfrm>
          <a:prstGeom prst="rect">
            <a:avLst/>
          </a:prstGeom>
          <a:noFill/>
        </p:spPr>
        <p:txBody>
          <a:bodyPr wrap="none" rtlCol="0">
            <a:spAutoFit/>
          </a:bodyPr>
          <a:lstStyle/>
          <a:p>
            <a:r>
              <a:rPr lang="en-US" sz="2800" dirty="0" smtClean="0"/>
              <a:t>Manual</a:t>
            </a:r>
            <a:endParaRPr lang="en-US" sz="2800" dirty="0"/>
          </a:p>
        </p:txBody>
      </p:sp>
      <p:sp>
        <p:nvSpPr>
          <p:cNvPr id="15" name="TextBox 14"/>
          <p:cNvSpPr txBox="1"/>
          <p:nvPr/>
        </p:nvSpPr>
        <p:spPr>
          <a:xfrm>
            <a:off x="3265221" y="6132042"/>
            <a:ext cx="1556836" cy="523220"/>
          </a:xfrm>
          <a:prstGeom prst="rect">
            <a:avLst/>
          </a:prstGeom>
          <a:noFill/>
        </p:spPr>
        <p:txBody>
          <a:bodyPr wrap="none" rtlCol="0">
            <a:spAutoFit/>
          </a:bodyPr>
          <a:lstStyle/>
          <a:p>
            <a:r>
              <a:rPr lang="en-US" sz="2800" dirty="0"/>
              <a:t>O2 100%</a:t>
            </a:r>
          </a:p>
        </p:txBody>
      </p:sp>
      <p:sp>
        <p:nvSpPr>
          <p:cNvPr id="16" name="TextBox 15"/>
          <p:cNvSpPr txBox="1"/>
          <p:nvPr/>
        </p:nvSpPr>
        <p:spPr>
          <a:xfrm>
            <a:off x="4808863" y="6019800"/>
            <a:ext cx="1449115" cy="523220"/>
          </a:xfrm>
          <a:prstGeom prst="rect">
            <a:avLst/>
          </a:prstGeom>
          <a:noFill/>
        </p:spPr>
        <p:txBody>
          <a:bodyPr wrap="none" rtlCol="0">
            <a:spAutoFit/>
          </a:bodyPr>
          <a:lstStyle/>
          <a:p>
            <a:r>
              <a:rPr lang="en-US" sz="2800" dirty="0" smtClean="0"/>
              <a:t>Standby</a:t>
            </a:r>
            <a:endParaRPr lang="en-US" sz="2800" dirty="0"/>
          </a:p>
        </p:txBody>
      </p:sp>
      <p:sp>
        <p:nvSpPr>
          <p:cNvPr id="17" name="TextBox 16"/>
          <p:cNvSpPr txBox="1"/>
          <p:nvPr/>
        </p:nvSpPr>
        <p:spPr>
          <a:xfrm>
            <a:off x="6548804" y="5985192"/>
            <a:ext cx="1136978" cy="523220"/>
          </a:xfrm>
          <a:prstGeom prst="rect">
            <a:avLst/>
          </a:prstGeom>
          <a:noFill/>
        </p:spPr>
        <p:txBody>
          <a:bodyPr wrap="none" rtlCol="0">
            <a:spAutoFit/>
          </a:bodyPr>
          <a:lstStyle/>
          <a:p>
            <a:r>
              <a:rPr lang="en-US" sz="2800" dirty="0" smtClean="0"/>
              <a:t>Home</a:t>
            </a:r>
            <a:endParaRPr lang="en-US" sz="2800" dirty="0"/>
          </a:p>
        </p:txBody>
      </p:sp>
      <p:sp>
        <p:nvSpPr>
          <p:cNvPr id="18" name="TextBox 17"/>
          <p:cNvSpPr txBox="1"/>
          <p:nvPr/>
        </p:nvSpPr>
        <p:spPr>
          <a:xfrm>
            <a:off x="7848600" y="4659868"/>
            <a:ext cx="1215397" cy="523220"/>
          </a:xfrm>
          <a:prstGeom prst="rect">
            <a:avLst/>
          </a:prstGeom>
          <a:noFill/>
        </p:spPr>
        <p:txBody>
          <a:bodyPr wrap="none" rtlCol="0">
            <a:spAutoFit/>
          </a:bodyPr>
          <a:lstStyle/>
          <a:p>
            <a:r>
              <a:rPr lang="en-US" sz="2800" dirty="0" smtClean="0"/>
              <a:t>Rotary</a:t>
            </a:r>
            <a:endParaRPr lang="en-US" sz="2800" dirty="0"/>
          </a:p>
        </p:txBody>
      </p:sp>
      <p:cxnSp>
        <p:nvCxnSpPr>
          <p:cNvPr id="20" name="Straight Connector 19"/>
          <p:cNvCxnSpPr/>
          <p:nvPr/>
        </p:nvCxnSpPr>
        <p:spPr>
          <a:xfrm>
            <a:off x="2286000" y="914400"/>
            <a:ext cx="6400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3980200" y="191125"/>
            <a:ext cx="4552848" cy="707886"/>
          </a:xfrm>
          <a:prstGeom prst="rect">
            <a:avLst/>
          </a:prstGeom>
        </p:spPr>
        <p:txBody>
          <a:bodyPr wrap="none">
            <a:spAutoFit/>
          </a:bodyPr>
          <a:lstStyle/>
          <a:p>
            <a:pPr algn="r" rtl="1"/>
            <a:r>
              <a:rPr lang="fa-IR" sz="4000" dirty="0">
                <a:cs typeface="B Nazanin" panose="00000400000000000000" pitchFamily="2" charset="-78"/>
              </a:rPr>
              <a:t>مقدمه (نگاه کلی به دستگاه</a:t>
            </a:r>
            <a:r>
              <a:rPr lang="fa-IR" sz="4000" dirty="0" smtClean="0">
                <a:cs typeface="B Nazanin" panose="00000400000000000000" pitchFamily="2" charset="-78"/>
              </a:rPr>
              <a:t>)</a:t>
            </a:r>
            <a:endParaRPr lang="en-US" sz="4000" dirty="0"/>
          </a:p>
        </p:txBody>
      </p:sp>
      <p:pic>
        <p:nvPicPr>
          <p:cNvPr id="19" name="Picture 18" descr="E:\Ventilator\User Manual Pictures\Front Panel.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0" y="1674911"/>
            <a:ext cx="4724400" cy="3508178"/>
          </a:xfrm>
          <a:prstGeom prst="rect">
            <a:avLst/>
          </a:prstGeom>
          <a:noFill/>
          <a:ln>
            <a:noFill/>
          </a:ln>
        </p:spPr>
      </p:pic>
      <p:cxnSp>
        <p:nvCxnSpPr>
          <p:cNvPr id="3" name="Straight Arrow Connector 2"/>
          <p:cNvCxnSpPr>
            <a:endCxn id="12" idx="3"/>
          </p:cNvCxnSpPr>
          <p:nvPr/>
        </p:nvCxnSpPr>
        <p:spPr>
          <a:xfrm flipH="1" flipV="1">
            <a:off x="1232282" y="1488244"/>
            <a:ext cx="2452208" cy="26161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3" name="Straight Arrow Connector 22"/>
          <p:cNvCxnSpPr/>
          <p:nvPr/>
        </p:nvCxnSpPr>
        <p:spPr>
          <a:xfrm flipH="1">
            <a:off x="1232282" y="4227803"/>
            <a:ext cx="1699623" cy="126563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5" name="Straight Arrow Connector 24"/>
          <p:cNvCxnSpPr/>
          <p:nvPr/>
        </p:nvCxnSpPr>
        <p:spPr>
          <a:xfrm flipH="1">
            <a:off x="2441040" y="4377833"/>
            <a:ext cx="1069923" cy="173459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6" name="Straight Arrow Connector 25"/>
          <p:cNvCxnSpPr/>
          <p:nvPr/>
        </p:nvCxnSpPr>
        <p:spPr>
          <a:xfrm>
            <a:off x="3890492" y="4446719"/>
            <a:ext cx="122770" cy="168967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8" name="Straight Arrow Connector 27"/>
          <p:cNvCxnSpPr/>
          <p:nvPr/>
        </p:nvCxnSpPr>
        <p:spPr>
          <a:xfrm>
            <a:off x="4543468" y="4367034"/>
            <a:ext cx="778260" cy="176500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0" name="Straight Arrow Connector 29"/>
          <p:cNvCxnSpPr/>
          <p:nvPr/>
        </p:nvCxnSpPr>
        <p:spPr>
          <a:xfrm>
            <a:off x="5486517" y="4333407"/>
            <a:ext cx="1203966" cy="174422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2" name="Straight Arrow Connector 31"/>
          <p:cNvCxnSpPr/>
          <p:nvPr/>
        </p:nvCxnSpPr>
        <p:spPr>
          <a:xfrm>
            <a:off x="6058595" y="4344314"/>
            <a:ext cx="1589759" cy="57716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50863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linds(horizontal)">
                                      <p:cBhvr>
                                        <p:cTn id="10" dur="500"/>
                                        <p:tgtEl>
                                          <p:spTgt spid="1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linds(horizontal)">
                                      <p:cBhvr>
                                        <p:cTn id="13" dur="500"/>
                                        <p:tgtEl>
                                          <p:spTgt spid="14"/>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linds(horizontal)">
                                      <p:cBhvr>
                                        <p:cTn id="16" dur="500"/>
                                        <p:tgtEl>
                                          <p:spTgt spid="15"/>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linds(horizontal)">
                                      <p:cBhvr>
                                        <p:cTn id="19" dur="500"/>
                                        <p:tgtEl>
                                          <p:spTgt spid="16"/>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linds(horizontal)">
                                      <p:cBhvr>
                                        <p:cTn id="22" dur="500"/>
                                        <p:tgtEl>
                                          <p:spTgt spid="17"/>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linds(horizontal)">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143000"/>
            <a:ext cx="8686800" cy="5453870"/>
          </a:xfrm>
          <a:prstGeom prst="rect">
            <a:avLst/>
          </a:prstGeom>
        </p:spPr>
      </p:pic>
      <p:sp>
        <p:nvSpPr>
          <p:cNvPr id="12" name="Oval 11"/>
          <p:cNvSpPr/>
          <p:nvPr/>
        </p:nvSpPr>
        <p:spPr>
          <a:xfrm>
            <a:off x="304800" y="4114800"/>
            <a:ext cx="1143000" cy="533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995036" y="228600"/>
            <a:ext cx="2691764" cy="707886"/>
          </a:xfrm>
          <a:prstGeom prst="rect">
            <a:avLst/>
          </a:prstGeom>
        </p:spPr>
        <p:txBody>
          <a:bodyPr wrap="none">
            <a:spAutoFit/>
          </a:bodyPr>
          <a:lstStyle/>
          <a:p>
            <a:pPr algn="r" rtl="1"/>
            <a:r>
              <a:rPr lang="fa-IR" sz="4000" dirty="0" smtClean="0">
                <a:cs typeface="B Nazanin" panose="00000400000000000000" pitchFamily="2" charset="-78"/>
              </a:rPr>
              <a:t>صفحه</a:t>
            </a:r>
            <a:r>
              <a:rPr lang="fa-IR" sz="4000" dirty="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Config</a:t>
            </a:r>
            <a:endParaRPr lang="en-US" sz="4000" dirty="0"/>
          </a:p>
        </p:txBody>
      </p:sp>
      <p:cxnSp>
        <p:nvCxnSpPr>
          <p:cNvPr id="17" name="Straight Connector 16"/>
          <p:cNvCxnSpPr/>
          <p:nvPr/>
        </p:nvCxnSpPr>
        <p:spPr>
          <a:xfrm>
            <a:off x="2361063" y="902732"/>
            <a:ext cx="64008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18" name="Picture 17"/>
          <p:cNvPicPr/>
          <p:nvPr/>
        </p:nvPicPr>
        <p:blipFill>
          <a:blip r:embed="rId3" cstate="print"/>
          <a:srcRect l="3654" t="4592" r="2300" b="4523"/>
          <a:stretch>
            <a:fillRect/>
          </a:stretch>
        </p:blipFill>
        <p:spPr bwMode="auto">
          <a:xfrm>
            <a:off x="152400" y="1143000"/>
            <a:ext cx="8866584" cy="5453870"/>
          </a:xfrm>
          <a:prstGeom prst="rect">
            <a:avLst/>
          </a:prstGeom>
          <a:noFill/>
          <a:ln w="9525">
            <a:noFill/>
            <a:miter lim="800000"/>
            <a:headEnd/>
            <a:tailEnd/>
          </a:ln>
        </p:spPr>
      </p:pic>
      <p:sp>
        <p:nvSpPr>
          <p:cNvPr id="19" name="Oval 18"/>
          <p:cNvSpPr/>
          <p:nvPr/>
        </p:nvSpPr>
        <p:spPr>
          <a:xfrm>
            <a:off x="1090446" y="3276600"/>
            <a:ext cx="3100554" cy="124207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C:\Users\n.rahmati\Desktop\ورژن جدید مدارک\Fig\Clinical setup.tif"/>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016" y="1143000"/>
            <a:ext cx="8893968" cy="5453870"/>
          </a:xfrm>
          <a:prstGeom prst="rect">
            <a:avLst/>
          </a:prstGeom>
          <a:noFill/>
          <a:ln>
            <a:noFill/>
          </a:ln>
        </p:spPr>
      </p:pic>
    </p:spTree>
    <p:extLst>
      <p:ext uri="{BB962C8B-B14F-4D97-AF65-F5344CB8AC3E}">
        <p14:creationId xmlns:p14="http://schemas.microsoft.com/office/powerpoint/2010/main" val="3853110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2361063" y="902732"/>
            <a:ext cx="6400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7391768" y="206514"/>
            <a:ext cx="1267014" cy="707886"/>
          </a:xfrm>
          <a:prstGeom prst="rect">
            <a:avLst/>
          </a:prstGeom>
        </p:spPr>
        <p:txBody>
          <a:bodyPr wrap="none">
            <a:spAutoFit/>
          </a:bodyPr>
          <a:lstStyle/>
          <a:p>
            <a:pPr algn="r" rtl="1"/>
            <a:r>
              <a:rPr lang="en-US" sz="4000" dirty="0" smtClean="0">
                <a:cs typeface="B Nazanin" panose="00000400000000000000" pitchFamily="2" charset="-78"/>
              </a:rPr>
              <a:t>HFO</a:t>
            </a:r>
            <a:endParaRPr lang="en-US" sz="4000" dirty="0">
              <a:cs typeface="B Nazanin" panose="00000400000000000000" pitchFamily="2" charset="-78"/>
            </a:endParaRPr>
          </a:p>
        </p:txBody>
      </p:sp>
      <p:pic>
        <p:nvPicPr>
          <p:cNvPr id="6" name="Picture 5" descr="C:\Users\n.rahmati\Desktop\ورژن جدید مدارک\Fig\Clinical setup.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196752"/>
            <a:ext cx="8640960" cy="5058334"/>
          </a:xfrm>
          <a:prstGeom prst="rect">
            <a:avLst/>
          </a:prstGeom>
          <a:noFill/>
          <a:ln>
            <a:noFill/>
          </a:ln>
        </p:spPr>
      </p:pic>
      <p:sp>
        <p:nvSpPr>
          <p:cNvPr id="2" name="Oval 1"/>
          <p:cNvSpPr/>
          <p:nvPr/>
        </p:nvSpPr>
        <p:spPr>
          <a:xfrm>
            <a:off x="3059832" y="2924944"/>
            <a:ext cx="2376264" cy="108012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C:\Users\n.rahmati\Desktop\ورژن جدید مدارک\Fig\HFO.t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196752"/>
            <a:ext cx="8640960" cy="5058334"/>
          </a:xfrm>
          <a:prstGeom prst="rect">
            <a:avLst/>
          </a:prstGeom>
          <a:noFill/>
          <a:ln>
            <a:noFill/>
          </a:ln>
        </p:spPr>
      </p:pic>
    </p:spTree>
    <p:extLst>
      <p:ext uri="{BB962C8B-B14F-4D97-AF65-F5344CB8AC3E}">
        <p14:creationId xmlns:p14="http://schemas.microsoft.com/office/powerpoint/2010/main" val="1715531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2361063" y="902732"/>
            <a:ext cx="6400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7391768" y="206514"/>
            <a:ext cx="1267014" cy="707886"/>
          </a:xfrm>
          <a:prstGeom prst="rect">
            <a:avLst/>
          </a:prstGeom>
        </p:spPr>
        <p:txBody>
          <a:bodyPr wrap="none">
            <a:spAutoFit/>
          </a:bodyPr>
          <a:lstStyle/>
          <a:p>
            <a:pPr algn="r" rtl="1"/>
            <a:r>
              <a:rPr lang="en-US" sz="4000" dirty="0" smtClean="0">
                <a:cs typeface="B Nazanin" panose="00000400000000000000" pitchFamily="2" charset="-78"/>
              </a:rPr>
              <a:t>HFO</a:t>
            </a:r>
            <a:endParaRPr lang="en-US" sz="4000" dirty="0">
              <a:cs typeface="B Nazanin" panose="00000400000000000000" pitchFamily="2" charset="-78"/>
            </a:endParaRPr>
          </a:p>
        </p:txBody>
      </p:sp>
      <p:sp>
        <p:nvSpPr>
          <p:cNvPr id="5" name="TextBox 4"/>
          <p:cNvSpPr txBox="1"/>
          <p:nvPr/>
        </p:nvSpPr>
        <p:spPr>
          <a:xfrm>
            <a:off x="179513" y="1268760"/>
            <a:ext cx="8582350" cy="4278094"/>
          </a:xfrm>
          <a:prstGeom prst="rect">
            <a:avLst/>
          </a:prstGeom>
          <a:noFill/>
        </p:spPr>
        <p:txBody>
          <a:bodyPr wrap="square" rtlCol="0">
            <a:spAutoFit/>
          </a:bodyPr>
          <a:lstStyle/>
          <a:p>
            <a:pPr algn="r" rtl="1"/>
            <a:r>
              <a:rPr lang="fa-IR" sz="2000" b="1" dirty="0" smtClean="0">
                <a:cs typeface="B Nazanin" pitchFamily="2" charset="-78"/>
              </a:rPr>
              <a:t>1- </a:t>
            </a:r>
            <a:r>
              <a:rPr lang="fa-IR" sz="2800" dirty="0" smtClean="0">
                <a:latin typeface="Times New Roman" panose="02020603050405020304" pitchFamily="18" charset="0"/>
                <a:cs typeface="B Nazanin" panose="00000400000000000000" pitchFamily="2" charset="-78"/>
              </a:rPr>
              <a:t>قابل استفاده برای بیمارانی که تنفس خودبخودی </a:t>
            </a:r>
            <a:r>
              <a:rPr lang="en-US" sz="2400" dirty="0" smtClean="0">
                <a:latin typeface="Times New Roman" panose="02020603050405020304" pitchFamily="18" charset="0"/>
                <a:cs typeface="B Nazanin" panose="00000400000000000000" pitchFamily="2" charset="-78"/>
              </a:rPr>
              <a:t>(Spontaneous)</a:t>
            </a:r>
            <a:r>
              <a:rPr lang="fa-IR" sz="2400" dirty="0" smtClean="0">
                <a:latin typeface="Times New Roman" panose="02020603050405020304" pitchFamily="18" charset="0"/>
                <a:cs typeface="B Nazanin" panose="00000400000000000000" pitchFamily="2" charset="-78"/>
              </a:rPr>
              <a:t> </a:t>
            </a:r>
            <a:r>
              <a:rPr lang="fa-IR" sz="2800" dirty="0" smtClean="0">
                <a:latin typeface="Times New Roman" panose="02020603050405020304" pitchFamily="18" charset="0"/>
                <a:cs typeface="B Nazanin" panose="00000400000000000000" pitchFamily="2" charset="-78"/>
              </a:rPr>
              <a:t>دارند</a:t>
            </a:r>
            <a:r>
              <a:rPr lang="fa-IR" sz="2400" dirty="0" smtClean="0">
                <a:latin typeface="Times New Roman" panose="02020603050405020304" pitchFamily="18" charset="0"/>
                <a:cs typeface="B Nazanin" panose="00000400000000000000" pitchFamily="2" charset="-78"/>
              </a:rPr>
              <a:t>.</a:t>
            </a:r>
          </a:p>
          <a:p>
            <a:pPr algn="r" rtl="1"/>
            <a:endParaRPr lang="en-US" sz="2800" dirty="0" smtClean="0">
              <a:cs typeface="B Nazanin" pitchFamily="2" charset="-78"/>
            </a:endParaRPr>
          </a:p>
          <a:p>
            <a:pPr algn="r" rtl="1"/>
            <a:r>
              <a:rPr lang="fa-IR" sz="2000" b="1" dirty="0" smtClean="0">
                <a:cs typeface="B Nazanin" pitchFamily="2" charset="-78"/>
              </a:rPr>
              <a:t>2-</a:t>
            </a:r>
            <a:r>
              <a:rPr lang="fa-IR" sz="2800" dirty="0" smtClean="0">
                <a:cs typeface="B Nazanin" pitchFamily="2" charset="-78"/>
              </a:rPr>
              <a:t> استفاده از ماسک مناسب برای اکسیژن تراپی</a:t>
            </a:r>
          </a:p>
          <a:p>
            <a:pPr algn="r" rtl="1"/>
            <a:endParaRPr lang="fa-IR" sz="2800" dirty="0" smtClean="0">
              <a:cs typeface="B Nazanin" pitchFamily="2" charset="-78"/>
            </a:endParaRPr>
          </a:p>
          <a:p>
            <a:pPr algn="r" rtl="1"/>
            <a:r>
              <a:rPr lang="fa-IR" sz="2800" dirty="0" smtClean="0">
                <a:cs typeface="B Nazanin" pitchFamily="2" charset="-78"/>
              </a:rPr>
              <a:t>3- تنظیم فلو </a:t>
            </a:r>
            <a:r>
              <a:rPr lang="en-US" sz="2000" dirty="0">
                <a:latin typeface="Times New Roman" panose="02020603050405020304" pitchFamily="18" charset="0"/>
                <a:cs typeface="B Nazanin" panose="00000400000000000000" pitchFamily="2" charset="-78"/>
              </a:rPr>
              <a:t>2-60</a:t>
            </a:r>
            <a:endParaRPr lang="fa-IR" sz="2000" dirty="0">
              <a:latin typeface="Times New Roman" panose="02020603050405020304" pitchFamily="18" charset="0"/>
              <a:cs typeface="B Nazanin" panose="00000400000000000000" pitchFamily="2" charset="-78"/>
            </a:endParaRPr>
          </a:p>
          <a:p>
            <a:pPr algn="r" rtl="1"/>
            <a:endParaRPr lang="en-US" sz="2800" dirty="0" smtClean="0">
              <a:cs typeface="B Nazanin" pitchFamily="2" charset="-78"/>
            </a:endParaRPr>
          </a:p>
          <a:p>
            <a:pPr algn="r" rtl="1"/>
            <a:r>
              <a:rPr lang="fa-IR" sz="2800" dirty="0" smtClean="0">
                <a:cs typeface="B Nazanin" pitchFamily="2" charset="-78"/>
              </a:rPr>
              <a:t>4- تنظیم غلظت اکسیژن </a:t>
            </a:r>
            <a:r>
              <a:rPr lang="en-US" sz="2000" dirty="0">
                <a:latin typeface="Times New Roman" panose="02020603050405020304" pitchFamily="18" charset="0"/>
                <a:cs typeface="B Nazanin" panose="00000400000000000000" pitchFamily="2" charset="-78"/>
              </a:rPr>
              <a:t>21-100%</a:t>
            </a:r>
            <a:endParaRPr lang="fa-IR" sz="2000" dirty="0">
              <a:latin typeface="Times New Roman" panose="02020603050405020304" pitchFamily="18" charset="0"/>
              <a:cs typeface="B Nazanin" panose="00000400000000000000" pitchFamily="2" charset="-78"/>
            </a:endParaRPr>
          </a:p>
          <a:p>
            <a:pPr algn="r" rtl="1"/>
            <a:endParaRPr lang="en-US" sz="2800" dirty="0" smtClean="0">
              <a:cs typeface="B Nazanin" pitchFamily="2" charset="-78"/>
            </a:endParaRPr>
          </a:p>
          <a:p>
            <a:pPr algn="r" rtl="1"/>
            <a:r>
              <a:rPr lang="fa-IR" sz="2800" dirty="0" smtClean="0">
                <a:cs typeface="B Nazanin" pitchFamily="2" charset="-78"/>
              </a:rPr>
              <a:t>5-تنظیم آلارم فشار</a:t>
            </a:r>
          </a:p>
          <a:p>
            <a:pPr algn="r" rtl="1"/>
            <a:endParaRPr lang="en-US" sz="2000" b="1" dirty="0">
              <a:cs typeface="B Nazanin" pitchFamily="2" charset="-78"/>
            </a:endParaRPr>
          </a:p>
        </p:txBody>
      </p:sp>
    </p:spTree>
    <p:extLst>
      <p:ext uri="{BB962C8B-B14F-4D97-AF65-F5344CB8AC3E}">
        <p14:creationId xmlns:p14="http://schemas.microsoft.com/office/powerpoint/2010/main" val="17155314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2361063" y="902732"/>
            <a:ext cx="6400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1"/>
          <p:cNvSpPr txBox="1">
            <a:spLocks/>
          </p:cNvSpPr>
          <p:nvPr/>
        </p:nvSpPr>
        <p:spPr>
          <a:xfrm>
            <a:off x="152400" y="914400"/>
            <a:ext cx="8617083" cy="5752882"/>
          </a:xfrm>
          <a:prstGeom prst="rect">
            <a:avLst/>
          </a:prstGeom>
        </p:spPr>
        <p:txBody>
          <a:bodyPr vert="horz">
            <a:normAutofit fontScale="92500" lnSpcReduction="1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gn="r" rtl="1">
              <a:lnSpc>
                <a:spcPct val="150000"/>
              </a:lnSpc>
              <a:buFont typeface="Wingdings" pitchFamily="2" charset="2"/>
              <a:buChar char="Ø"/>
            </a:pPr>
            <a:r>
              <a:rPr lang="en-US" sz="3200" b="1" dirty="0" smtClean="0">
                <a:latin typeface="Times New Roman" panose="02020603050405020304" pitchFamily="18" charset="0"/>
                <a:cs typeface="Times New Roman" panose="02020603050405020304" pitchFamily="18" charset="0"/>
              </a:rPr>
              <a:t>Nebulizer</a:t>
            </a:r>
            <a:r>
              <a:rPr lang="fa-IR" sz="3200" b="1" dirty="0" smtClean="0">
                <a:cs typeface="B Nazanin" panose="00000400000000000000" pitchFamily="2" charset="-78"/>
              </a:rPr>
              <a:t> </a:t>
            </a:r>
          </a:p>
          <a:p>
            <a:pPr marL="0" indent="0" algn="r" rtl="1">
              <a:lnSpc>
                <a:spcPct val="120000"/>
              </a:lnSpc>
              <a:buFont typeface="Wingdings 2"/>
              <a:buNone/>
            </a:pPr>
            <a:r>
              <a:rPr lang="fa-IR" sz="2800" dirty="0" smtClean="0">
                <a:cs typeface="B Nazanin" panose="00000400000000000000" pitchFamily="2" charset="-78"/>
              </a:rPr>
              <a:t>استفاده از مسیر اکسیژن پرفشار برای عملکرد نبولایزر</a:t>
            </a:r>
          </a:p>
          <a:p>
            <a:pPr marL="0" indent="0" algn="r" rtl="1">
              <a:lnSpc>
                <a:spcPct val="130000"/>
              </a:lnSpc>
              <a:buNone/>
            </a:pPr>
            <a:r>
              <a:rPr lang="fa-IR" sz="3200" b="1" dirty="0">
                <a:cs typeface="B Nazanin" panose="00000400000000000000" pitchFamily="2" charset="-78"/>
              </a:rPr>
              <a:t>در صورت فعال شدن نبولايزر:</a:t>
            </a:r>
          </a:p>
          <a:p>
            <a:pPr algn="r" rtl="1">
              <a:lnSpc>
                <a:spcPct val="120000"/>
              </a:lnSpc>
            </a:pPr>
            <a:r>
              <a:rPr lang="fa-IR" sz="2800" dirty="0" smtClean="0">
                <a:cs typeface="B Nazanin" panose="00000400000000000000" pitchFamily="2" charset="-78"/>
              </a:rPr>
              <a:t>نمایش پیغام </a:t>
            </a:r>
            <a:r>
              <a:rPr lang="en-US" sz="2400" dirty="0" smtClean="0">
                <a:latin typeface="Times New Roman" panose="02020603050405020304" pitchFamily="18" charset="0"/>
                <a:cs typeface="Times New Roman" panose="02020603050405020304" pitchFamily="18" charset="0"/>
              </a:rPr>
              <a:t>Nebulizer</a:t>
            </a:r>
            <a:r>
              <a:rPr lang="fa-IR" sz="2800" dirty="0" smtClean="0">
                <a:cs typeface="B Nazanin" panose="00000400000000000000" pitchFamily="2" charset="-78"/>
              </a:rPr>
              <a:t> روی صفحه</a:t>
            </a:r>
          </a:p>
          <a:p>
            <a:pPr algn="r" rtl="1">
              <a:lnSpc>
                <a:spcPct val="120000"/>
              </a:lnSpc>
            </a:pPr>
            <a:r>
              <a:rPr lang="fa-IR" sz="2800" dirty="0" smtClean="0">
                <a:cs typeface="B Nazanin" panose="00000400000000000000" pitchFamily="2" charset="-78"/>
              </a:rPr>
              <a:t>جبرانسازی شکل موج های فلو و حجم و پارامترهای مرتبط با فلو وحجم</a:t>
            </a:r>
          </a:p>
          <a:p>
            <a:pPr marL="0" indent="0" algn="r" rtl="1">
              <a:lnSpc>
                <a:spcPct val="130000"/>
              </a:lnSpc>
              <a:buNone/>
            </a:pPr>
            <a:r>
              <a:rPr lang="fa-IR" sz="3200" b="1" dirty="0">
                <a:cs typeface="B Nazanin" panose="00000400000000000000" pitchFamily="2" charset="-78"/>
              </a:rPr>
              <a:t>در شرایط زیر نبولایزر فعال نمیشود:</a:t>
            </a:r>
          </a:p>
          <a:p>
            <a:pPr algn="r" rtl="1">
              <a:lnSpc>
                <a:spcPct val="120000"/>
              </a:lnSpc>
            </a:pPr>
            <a:r>
              <a:rPr lang="fa-IR" sz="2800" dirty="0" smtClean="0">
                <a:cs typeface="B Nazanin" panose="00000400000000000000" pitchFamily="2" charset="-78"/>
              </a:rPr>
              <a:t>در دسترس نبودن منبع اکسیژن پرفشار</a:t>
            </a:r>
          </a:p>
          <a:p>
            <a:pPr algn="r" rtl="1">
              <a:lnSpc>
                <a:spcPct val="120000"/>
              </a:lnSpc>
            </a:pPr>
            <a:r>
              <a:rPr lang="fa-IR" sz="2800" dirty="0">
                <a:cs typeface="B Nazanin" panose="00000400000000000000" pitchFamily="2" charset="-78"/>
              </a:rPr>
              <a:t>افت فشار اکسیژن </a:t>
            </a:r>
            <a:r>
              <a:rPr lang="fa-IR" sz="2800" dirty="0" smtClean="0">
                <a:cs typeface="B Nazanin" panose="00000400000000000000" pitchFamily="2" charset="-78"/>
              </a:rPr>
              <a:t>(فشار </a:t>
            </a:r>
            <a:r>
              <a:rPr lang="fa-IR" sz="2800" dirty="0">
                <a:cs typeface="B Nazanin" panose="00000400000000000000" pitchFamily="2" charset="-78"/>
              </a:rPr>
              <a:t>پس از </a:t>
            </a:r>
            <a:r>
              <a:rPr lang="fa-IR" sz="2800" dirty="0" smtClean="0">
                <a:cs typeface="B Nazanin" panose="00000400000000000000" pitchFamily="2" charset="-78"/>
              </a:rPr>
              <a:t>رگولاتور</a:t>
            </a:r>
            <a:r>
              <a:rPr lang="fa-IR" sz="2800" dirty="0">
                <a:cs typeface="B Nazanin" panose="00000400000000000000" pitchFamily="2" charset="-78"/>
              </a:rPr>
              <a:t>) به کمتر از </a:t>
            </a:r>
            <a:r>
              <a:rPr lang="en-US" sz="2400" dirty="0" smtClean="0">
                <a:cs typeface="B Nazanin" panose="00000400000000000000" pitchFamily="2" charset="-78"/>
              </a:rPr>
              <a:t>bar</a:t>
            </a:r>
            <a:r>
              <a:rPr lang="fa-IR" sz="2800" dirty="0" smtClean="0">
                <a:cs typeface="B Nazanin" panose="00000400000000000000" pitchFamily="2" charset="-78"/>
              </a:rPr>
              <a:t> 1.2 </a:t>
            </a:r>
            <a:r>
              <a:rPr lang="fa-IR" sz="2800" dirty="0">
                <a:cs typeface="B Nazanin" panose="00000400000000000000" pitchFamily="2" charset="-78"/>
              </a:rPr>
              <a:t>یا فراتر رفتن آن از </a:t>
            </a:r>
            <a:r>
              <a:rPr lang="en-US" sz="2400" dirty="0">
                <a:cs typeface="B Nazanin" panose="00000400000000000000" pitchFamily="2" charset="-78"/>
              </a:rPr>
              <a:t>bar</a:t>
            </a:r>
            <a:r>
              <a:rPr lang="fa-IR" sz="2800" dirty="0">
                <a:cs typeface="B Nazanin" panose="00000400000000000000" pitchFamily="2" charset="-78"/>
              </a:rPr>
              <a:t> 2</a:t>
            </a:r>
          </a:p>
          <a:p>
            <a:pPr algn="r" rtl="1">
              <a:lnSpc>
                <a:spcPct val="120000"/>
              </a:lnSpc>
            </a:pPr>
            <a:r>
              <a:rPr lang="fa-IR" sz="2800" dirty="0">
                <a:cs typeface="B Nazanin" panose="00000400000000000000" pitchFamily="2" charset="-78"/>
              </a:rPr>
              <a:t>فلوی </a:t>
            </a:r>
            <a:r>
              <a:rPr lang="fa-IR" sz="2800" dirty="0" smtClean="0">
                <a:cs typeface="B Nazanin" panose="00000400000000000000" pitchFamily="2" charset="-78"/>
              </a:rPr>
              <a:t>اعمالی به بیمار (مجموع فلوی هوا و اکسیژن) </a:t>
            </a:r>
            <a:r>
              <a:rPr lang="fa-IR" sz="2800" dirty="0">
                <a:cs typeface="B Nazanin" panose="00000400000000000000" pitchFamily="2" charset="-78"/>
              </a:rPr>
              <a:t>کمتر از </a:t>
            </a:r>
            <a:r>
              <a:rPr lang="en-US" sz="2400" dirty="0">
                <a:cs typeface="B Nazanin" panose="00000400000000000000" pitchFamily="2" charset="-78"/>
              </a:rPr>
              <a:t>L/min</a:t>
            </a:r>
            <a:r>
              <a:rPr lang="fa-IR" sz="2800" dirty="0">
                <a:cs typeface="B Nazanin" panose="00000400000000000000" pitchFamily="2" charset="-78"/>
              </a:rPr>
              <a:t> 11</a:t>
            </a:r>
          </a:p>
          <a:p>
            <a:pPr algn="r" rtl="1">
              <a:lnSpc>
                <a:spcPct val="200000"/>
              </a:lnSpc>
            </a:pPr>
            <a:endParaRPr lang="en-US" sz="1600" dirty="0">
              <a:latin typeface="Times New Roman" panose="02020603050405020304" pitchFamily="18" charset="0"/>
              <a:cs typeface="Times New Roman" panose="02020603050405020304" pitchFamily="18" charset="0"/>
            </a:endParaRPr>
          </a:p>
        </p:txBody>
      </p:sp>
      <p:sp>
        <p:nvSpPr>
          <p:cNvPr id="7" name="Rectangle 6"/>
          <p:cNvSpPr/>
          <p:nvPr/>
        </p:nvSpPr>
        <p:spPr>
          <a:xfrm>
            <a:off x="5995036" y="228600"/>
            <a:ext cx="2691764" cy="707886"/>
          </a:xfrm>
          <a:prstGeom prst="rect">
            <a:avLst/>
          </a:prstGeom>
        </p:spPr>
        <p:txBody>
          <a:bodyPr wrap="none">
            <a:spAutoFit/>
          </a:bodyPr>
          <a:lstStyle/>
          <a:p>
            <a:pPr algn="r" rtl="1"/>
            <a:r>
              <a:rPr lang="fa-IR" sz="4000" dirty="0" smtClean="0">
                <a:cs typeface="B Nazanin" panose="00000400000000000000" pitchFamily="2" charset="-78"/>
              </a:rPr>
              <a:t>صفحه</a:t>
            </a:r>
            <a:r>
              <a:rPr lang="fa-IR" sz="4000" dirty="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Config</a:t>
            </a:r>
            <a:endParaRPr lang="en-US" sz="4000" dirty="0"/>
          </a:p>
        </p:txBody>
      </p:sp>
    </p:spTree>
    <p:extLst>
      <p:ext uri="{BB962C8B-B14F-4D97-AF65-F5344CB8AC3E}">
        <p14:creationId xmlns:p14="http://schemas.microsoft.com/office/powerpoint/2010/main" val="20410920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1360937402"/>
              </p:ext>
            </p:extLst>
          </p:nvPr>
        </p:nvGraphicFramePr>
        <p:xfrm>
          <a:off x="1043608" y="4270865"/>
          <a:ext cx="7054502" cy="2254479"/>
        </p:xfrm>
        <a:graphic>
          <a:graphicData uri="http://schemas.openxmlformats.org/drawingml/2006/table">
            <a:tbl>
              <a:tblPr rtl="1"/>
              <a:tblGrid>
                <a:gridCol w="2013849">
                  <a:extLst>
                    <a:ext uri="{9D8B030D-6E8A-4147-A177-3AD203B41FA5}">
                      <a16:colId xmlns:a16="http://schemas.microsoft.com/office/drawing/2014/main" val="20000"/>
                    </a:ext>
                  </a:extLst>
                </a:gridCol>
                <a:gridCol w="2689152">
                  <a:extLst>
                    <a:ext uri="{9D8B030D-6E8A-4147-A177-3AD203B41FA5}">
                      <a16:colId xmlns:a16="http://schemas.microsoft.com/office/drawing/2014/main" val="20001"/>
                    </a:ext>
                  </a:extLst>
                </a:gridCol>
                <a:gridCol w="2351501">
                  <a:extLst>
                    <a:ext uri="{9D8B030D-6E8A-4147-A177-3AD203B41FA5}">
                      <a16:colId xmlns:a16="http://schemas.microsoft.com/office/drawing/2014/main" val="20002"/>
                    </a:ext>
                  </a:extLst>
                </a:gridCol>
              </a:tblGrid>
              <a:tr h="751493">
                <a:tc>
                  <a:txBody>
                    <a:bodyPr/>
                    <a:lstStyle/>
                    <a:p>
                      <a:pPr marL="0" marR="0" algn="ctr" rtl="1">
                        <a:lnSpc>
                          <a:spcPct val="150000"/>
                        </a:lnSpc>
                        <a:spcBef>
                          <a:spcPts val="0"/>
                        </a:spcBef>
                        <a:spcAft>
                          <a:spcPts val="0"/>
                        </a:spcAft>
                        <a:tabLst>
                          <a:tab pos="-228600" algn="r"/>
                        </a:tabLst>
                      </a:pPr>
                      <a:r>
                        <a:rPr lang="en-US" sz="2400" b="1" dirty="0">
                          <a:latin typeface="Times New Roman" panose="02020603050405020304" pitchFamily="18" charset="0"/>
                          <a:ea typeface="Calibri"/>
                          <a:cs typeface="Times New Roman" panose="02020603050405020304" pitchFamily="18" charset="0"/>
                        </a:rPr>
                        <a:t>NIV</a:t>
                      </a:r>
                      <a:endParaRPr lang="en-US" sz="2400" dirty="0">
                        <a:latin typeface="Times New Roman" panose="02020603050405020304" pitchFamily="18" charset="0"/>
                        <a:ea typeface="Times New Roman"/>
                        <a:cs typeface="Times New Roman" panose="02020603050405020304" pitchFamily="18" charset="0"/>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DDD9C3"/>
                    </a:solidFill>
                  </a:tcPr>
                </a:tc>
                <a:tc>
                  <a:txBody>
                    <a:bodyPr/>
                    <a:lstStyle/>
                    <a:p>
                      <a:pPr marL="0" marR="0" algn="ctr" rtl="1">
                        <a:lnSpc>
                          <a:spcPct val="150000"/>
                        </a:lnSpc>
                        <a:spcBef>
                          <a:spcPts val="0"/>
                        </a:spcBef>
                        <a:spcAft>
                          <a:spcPts val="0"/>
                        </a:spcAft>
                        <a:tabLst>
                          <a:tab pos="-228600" algn="r"/>
                        </a:tabLst>
                      </a:pPr>
                      <a:r>
                        <a:rPr lang="en-US" sz="2400" b="1" dirty="0">
                          <a:latin typeface="Times New Roman" panose="02020603050405020304" pitchFamily="18" charset="0"/>
                          <a:ea typeface="Calibri"/>
                          <a:cs typeface="Times New Roman" panose="02020603050405020304" pitchFamily="18" charset="0"/>
                        </a:rPr>
                        <a:t>Invasive</a:t>
                      </a:r>
                      <a:endParaRPr lang="en-US" sz="2400" dirty="0">
                        <a:latin typeface="Times New Roman" panose="02020603050405020304" pitchFamily="18" charset="0"/>
                        <a:ea typeface="Times New Roman"/>
                        <a:cs typeface="Times New Roman" panose="02020603050405020304" pitchFamily="18" charset="0"/>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DDD9C3"/>
                    </a:solidFill>
                  </a:tcPr>
                </a:tc>
                <a:tc>
                  <a:txBody>
                    <a:bodyPr/>
                    <a:lstStyle/>
                    <a:p>
                      <a:pPr marL="0" marR="0" algn="ctr" rtl="1">
                        <a:lnSpc>
                          <a:spcPct val="150000"/>
                        </a:lnSpc>
                        <a:spcBef>
                          <a:spcPts val="0"/>
                        </a:spcBef>
                        <a:spcAft>
                          <a:spcPts val="0"/>
                        </a:spcAft>
                        <a:tabLst>
                          <a:tab pos="-228600" algn="r"/>
                        </a:tabLst>
                      </a:pPr>
                      <a:endParaRPr lang="en-US" sz="1100" dirty="0">
                        <a:latin typeface="Times New Roman" panose="02020603050405020304" pitchFamily="18" charset="0"/>
                        <a:ea typeface="Times New Roman"/>
                        <a:cs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a:noFill/>
                    </a:lnR>
                    <a:lnT>
                      <a:noFill/>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51493">
                <a:tc>
                  <a:txBody>
                    <a:bodyPr/>
                    <a:lstStyle/>
                    <a:p>
                      <a:pPr marL="0" marR="0" algn="ctr" rtl="1">
                        <a:lnSpc>
                          <a:spcPct val="150000"/>
                        </a:lnSpc>
                        <a:spcBef>
                          <a:spcPts val="0"/>
                        </a:spcBef>
                        <a:spcAft>
                          <a:spcPts val="0"/>
                        </a:spcAft>
                        <a:tabLst>
                          <a:tab pos="-228600" algn="r"/>
                        </a:tabLst>
                      </a:pPr>
                      <a:r>
                        <a:rPr lang="en-US" sz="2400" dirty="0">
                          <a:latin typeface="Times New Roman" panose="02020603050405020304" pitchFamily="18" charset="0"/>
                          <a:ea typeface="Calibri"/>
                          <a:cs typeface="Times New Roman" panose="02020603050405020304" pitchFamily="18" charset="0"/>
                        </a:rPr>
                        <a:t>30 l/min</a:t>
                      </a:r>
                      <a:endParaRPr lang="en-US" sz="2400" dirty="0">
                        <a:latin typeface="Times New Roman" panose="02020603050405020304" pitchFamily="18" charset="0"/>
                        <a:ea typeface="Times New Roman"/>
                        <a:cs typeface="Times New Roman" panose="02020603050405020304" pitchFamily="18" charset="0"/>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tabLst>
                          <a:tab pos="-228600" algn="r"/>
                        </a:tabLst>
                      </a:pPr>
                      <a:r>
                        <a:rPr lang="en-US" sz="2400" dirty="0">
                          <a:latin typeface="Times New Roman" panose="02020603050405020304" pitchFamily="18" charset="0"/>
                          <a:ea typeface="Calibri"/>
                          <a:cs typeface="Times New Roman" panose="02020603050405020304" pitchFamily="18" charset="0"/>
                        </a:rPr>
                        <a:t>15 l/min</a:t>
                      </a:r>
                      <a:endParaRPr lang="en-US" sz="2400" dirty="0">
                        <a:latin typeface="Times New Roman" panose="02020603050405020304" pitchFamily="18" charset="0"/>
                        <a:ea typeface="Times New Roman"/>
                        <a:cs typeface="Times New Roman" panose="02020603050405020304" pitchFamily="18" charset="0"/>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50000"/>
                        </a:lnSpc>
                        <a:spcBef>
                          <a:spcPts val="0"/>
                        </a:spcBef>
                        <a:spcAft>
                          <a:spcPts val="0"/>
                        </a:spcAft>
                        <a:tabLst>
                          <a:tab pos="-228600" algn="r"/>
                        </a:tabLst>
                      </a:pPr>
                      <a:r>
                        <a:rPr lang="en-US" sz="2400" b="1" dirty="0">
                          <a:latin typeface="Times New Roman" panose="02020603050405020304" pitchFamily="18" charset="0"/>
                          <a:ea typeface="Calibri"/>
                          <a:cs typeface="Times New Roman" panose="02020603050405020304" pitchFamily="18" charset="0"/>
                        </a:rPr>
                        <a:t>pediatric</a:t>
                      </a:r>
                      <a:endParaRPr lang="en-US" sz="2400" dirty="0">
                        <a:latin typeface="Times New Roman" panose="02020603050405020304" pitchFamily="18" charset="0"/>
                        <a:ea typeface="Times New Roman"/>
                        <a:cs typeface="Times New Roman" panose="02020603050405020304" pitchFamily="18" charset="0"/>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extLst>
                  <a:ext uri="{0D108BD9-81ED-4DB2-BD59-A6C34878D82A}">
                    <a16:rowId xmlns:a16="http://schemas.microsoft.com/office/drawing/2014/main" val="10001"/>
                  </a:ext>
                </a:extLst>
              </a:tr>
              <a:tr h="751493">
                <a:tc>
                  <a:txBody>
                    <a:bodyPr/>
                    <a:lstStyle/>
                    <a:p>
                      <a:pPr marL="0" marR="0" algn="ctr" rtl="1">
                        <a:lnSpc>
                          <a:spcPct val="150000"/>
                        </a:lnSpc>
                        <a:spcBef>
                          <a:spcPts val="0"/>
                        </a:spcBef>
                        <a:spcAft>
                          <a:spcPts val="0"/>
                        </a:spcAft>
                        <a:tabLst>
                          <a:tab pos="-228600" algn="r"/>
                        </a:tabLst>
                      </a:pPr>
                      <a:r>
                        <a:rPr lang="en-US" sz="2400" dirty="0">
                          <a:latin typeface="Times New Roman" panose="02020603050405020304" pitchFamily="18" charset="0"/>
                          <a:ea typeface="Calibri"/>
                          <a:cs typeface="Times New Roman" panose="02020603050405020304" pitchFamily="18" charset="0"/>
                        </a:rPr>
                        <a:t>50 l/min</a:t>
                      </a:r>
                      <a:endParaRPr lang="en-US" sz="2400" dirty="0">
                        <a:latin typeface="Times New Roman" panose="02020603050405020304" pitchFamily="18" charset="0"/>
                        <a:ea typeface="Times New Roman"/>
                        <a:cs typeface="Times New Roman" panose="02020603050405020304" pitchFamily="18" charset="0"/>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tabLst>
                          <a:tab pos="-228600" algn="r"/>
                        </a:tabLst>
                      </a:pPr>
                      <a:r>
                        <a:rPr lang="en-US" sz="2400" dirty="0">
                          <a:latin typeface="Times New Roman" panose="02020603050405020304" pitchFamily="18" charset="0"/>
                          <a:ea typeface="Calibri"/>
                          <a:cs typeface="Times New Roman" panose="02020603050405020304" pitchFamily="18" charset="0"/>
                        </a:rPr>
                        <a:t>20 l/min</a:t>
                      </a:r>
                      <a:endParaRPr lang="en-US" sz="2400" dirty="0">
                        <a:latin typeface="Times New Roman" panose="02020603050405020304" pitchFamily="18" charset="0"/>
                        <a:ea typeface="Times New Roman"/>
                        <a:cs typeface="Times New Roman" panose="02020603050405020304" pitchFamily="18" charset="0"/>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rtl="1">
                        <a:lnSpc>
                          <a:spcPct val="150000"/>
                        </a:lnSpc>
                        <a:spcBef>
                          <a:spcPts val="0"/>
                        </a:spcBef>
                        <a:spcAft>
                          <a:spcPts val="0"/>
                        </a:spcAft>
                        <a:tabLst>
                          <a:tab pos="-228600" algn="r"/>
                        </a:tabLst>
                      </a:pPr>
                      <a:r>
                        <a:rPr lang="en-US" sz="2400" b="1" dirty="0">
                          <a:latin typeface="Times New Roman" panose="02020603050405020304" pitchFamily="18" charset="0"/>
                          <a:ea typeface="Calibri"/>
                          <a:cs typeface="Times New Roman" panose="02020603050405020304" pitchFamily="18" charset="0"/>
                        </a:rPr>
                        <a:t>adult</a:t>
                      </a:r>
                      <a:endParaRPr lang="en-US" sz="2400" dirty="0">
                        <a:latin typeface="Times New Roman" panose="02020603050405020304" pitchFamily="18" charset="0"/>
                        <a:ea typeface="Times New Roman"/>
                        <a:cs typeface="Times New Roman" panose="02020603050405020304" pitchFamily="18" charset="0"/>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DDD9C3"/>
                    </a:solidFill>
                  </a:tcPr>
                </a:tc>
                <a:extLst>
                  <a:ext uri="{0D108BD9-81ED-4DB2-BD59-A6C34878D82A}">
                    <a16:rowId xmlns:a16="http://schemas.microsoft.com/office/drawing/2014/main" val="10002"/>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4287030656"/>
              </p:ext>
            </p:extLst>
          </p:nvPr>
        </p:nvGraphicFramePr>
        <p:xfrm>
          <a:off x="1045890" y="1844824"/>
          <a:ext cx="7054502" cy="2254479"/>
        </p:xfrm>
        <a:graphic>
          <a:graphicData uri="http://schemas.openxmlformats.org/drawingml/2006/table">
            <a:tbl>
              <a:tblPr rtl="1"/>
              <a:tblGrid>
                <a:gridCol w="2013849">
                  <a:extLst>
                    <a:ext uri="{9D8B030D-6E8A-4147-A177-3AD203B41FA5}">
                      <a16:colId xmlns:a16="http://schemas.microsoft.com/office/drawing/2014/main" val="20000"/>
                    </a:ext>
                  </a:extLst>
                </a:gridCol>
                <a:gridCol w="2689152">
                  <a:extLst>
                    <a:ext uri="{9D8B030D-6E8A-4147-A177-3AD203B41FA5}">
                      <a16:colId xmlns:a16="http://schemas.microsoft.com/office/drawing/2014/main" val="20001"/>
                    </a:ext>
                  </a:extLst>
                </a:gridCol>
                <a:gridCol w="2351501">
                  <a:extLst>
                    <a:ext uri="{9D8B030D-6E8A-4147-A177-3AD203B41FA5}">
                      <a16:colId xmlns:a16="http://schemas.microsoft.com/office/drawing/2014/main" val="20002"/>
                    </a:ext>
                  </a:extLst>
                </a:gridCol>
              </a:tblGrid>
              <a:tr h="751493">
                <a:tc>
                  <a:txBody>
                    <a:bodyPr/>
                    <a:lstStyle/>
                    <a:p>
                      <a:pPr marL="0" marR="0" algn="ctr" rtl="1">
                        <a:lnSpc>
                          <a:spcPct val="150000"/>
                        </a:lnSpc>
                        <a:spcBef>
                          <a:spcPts val="0"/>
                        </a:spcBef>
                        <a:spcAft>
                          <a:spcPts val="0"/>
                        </a:spcAft>
                        <a:tabLst>
                          <a:tab pos="-228600" algn="r"/>
                        </a:tabLst>
                      </a:pPr>
                      <a:r>
                        <a:rPr lang="en-US" sz="2400" b="1" dirty="0">
                          <a:latin typeface="Times New Roman" panose="02020603050405020304" pitchFamily="18" charset="0"/>
                          <a:ea typeface="Calibri"/>
                          <a:cs typeface="Times New Roman" panose="02020603050405020304" pitchFamily="18" charset="0"/>
                        </a:rPr>
                        <a:t>NIV</a:t>
                      </a:r>
                      <a:endParaRPr lang="en-US" sz="2400" dirty="0">
                        <a:latin typeface="Times New Roman" panose="02020603050405020304" pitchFamily="18" charset="0"/>
                        <a:ea typeface="Times New Roman"/>
                        <a:cs typeface="Times New Roman" panose="02020603050405020304" pitchFamily="18" charset="0"/>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DDD9C3"/>
                    </a:solidFill>
                  </a:tcPr>
                </a:tc>
                <a:tc>
                  <a:txBody>
                    <a:bodyPr/>
                    <a:lstStyle/>
                    <a:p>
                      <a:pPr marL="0" marR="0" algn="ctr" rtl="1">
                        <a:lnSpc>
                          <a:spcPct val="150000"/>
                        </a:lnSpc>
                        <a:spcBef>
                          <a:spcPts val="0"/>
                        </a:spcBef>
                        <a:spcAft>
                          <a:spcPts val="0"/>
                        </a:spcAft>
                        <a:tabLst>
                          <a:tab pos="-228600" algn="r"/>
                        </a:tabLst>
                      </a:pPr>
                      <a:r>
                        <a:rPr lang="en-US" sz="2400" b="1" dirty="0">
                          <a:latin typeface="Times New Roman" panose="02020603050405020304" pitchFamily="18" charset="0"/>
                          <a:ea typeface="Calibri"/>
                          <a:cs typeface="Times New Roman" panose="02020603050405020304" pitchFamily="18" charset="0"/>
                        </a:rPr>
                        <a:t>Invasive</a:t>
                      </a:r>
                      <a:endParaRPr lang="en-US" sz="2400" dirty="0">
                        <a:latin typeface="Times New Roman" panose="02020603050405020304" pitchFamily="18" charset="0"/>
                        <a:ea typeface="Times New Roman"/>
                        <a:cs typeface="Times New Roman" panose="02020603050405020304" pitchFamily="18" charset="0"/>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DDD9C3"/>
                    </a:solidFill>
                  </a:tcPr>
                </a:tc>
                <a:tc>
                  <a:txBody>
                    <a:bodyPr/>
                    <a:lstStyle/>
                    <a:p>
                      <a:pPr marL="0" marR="0" algn="ctr" rtl="1">
                        <a:lnSpc>
                          <a:spcPct val="150000"/>
                        </a:lnSpc>
                        <a:spcBef>
                          <a:spcPts val="0"/>
                        </a:spcBef>
                        <a:spcAft>
                          <a:spcPts val="0"/>
                        </a:spcAft>
                        <a:tabLst>
                          <a:tab pos="-228600" algn="r"/>
                        </a:tabLst>
                      </a:pPr>
                      <a:endParaRPr lang="en-US" sz="1100" dirty="0">
                        <a:latin typeface="Times New Roman" panose="02020603050405020304" pitchFamily="18" charset="0"/>
                        <a:ea typeface="Times New Roman"/>
                        <a:cs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a:noFill/>
                    </a:lnR>
                    <a:lnT>
                      <a:noFill/>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51493">
                <a:tc>
                  <a:txBody>
                    <a:bodyPr/>
                    <a:lstStyle/>
                    <a:p>
                      <a:pPr marL="0" marR="0" algn="ctr" rtl="1">
                        <a:lnSpc>
                          <a:spcPct val="150000"/>
                        </a:lnSpc>
                        <a:spcBef>
                          <a:spcPts val="0"/>
                        </a:spcBef>
                        <a:spcAft>
                          <a:spcPts val="0"/>
                        </a:spcAft>
                        <a:tabLst>
                          <a:tab pos="-228600" algn="r"/>
                        </a:tabLst>
                      </a:pPr>
                      <a:r>
                        <a:rPr lang="en-US" sz="2400" dirty="0" smtClean="0">
                          <a:latin typeface="Times New Roman" panose="02020603050405020304" pitchFamily="18" charset="0"/>
                          <a:ea typeface="Times New Roman"/>
                          <a:cs typeface="Times New Roman" panose="02020603050405020304" pitchFamily="18" charset="0"/>
                        </a:rPr>
                        <a:t>80%</a:t>
                      </a:r>
                      <a:endParaRPr lang="en-US" sz="2400" dirty="0">
                        <a:latin typeface="Times New Roman" panose="02020603050405020304" pitchFamily="18" charset="0"/>
                        <a:ea typeface="Times New Roman"/>
                        <a:cs typeface="Times New Roman" panose="02020603050405020304" pitchFamily="18" charset="0"/>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tabLst>
                          <a:tab pos="-228600" algn="r"/>
                        </a:tabLst>
                      </a:pPr>
                      <a:r>
                        <a:rPr lang="en-US" sz="2400" dirty="0" smtClean="0">
                          <a:latin typeface="Times New Roman" panose="02020603050405020304" pitchFamily="18" charset="0"/>
                          <a:ea typeface="Calibri"/>
                          <a:cs typeface="Times New Roman" panose="02020603050405020304" pitchFamily="18" charset="0"/>
                        </a:rPr>
                        <a:t>40%</a:t>
                      </a:r>
                      <a:endParaRPr lang="en-US" sz="2400" dirty="0">
                        <a:latin typeface="Times New Roman" panose="02020603050405020304" pitchFamily="18" charset="0"/>
                        <a:ea typeface="Times New Roman"/>
                        <a:cs typeface="Times New Roman" panose="02020603050405020304" pitchFamily="18" charset="0"/>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50000"/>
                        </a:lnSpc>
                        <a:spcBef>
                          <a:spcPts val="0"/>
                        </a:spcBef>
                        <a:spcAft>
                          <a:spcPts val="0"/>
                        </a:spcAft>
                        <a:tabLst>
                          <a:tab pos="-228600" algn="r"/>
                        </a:tabLst>
                      </a:pPr>
                      <a:r>
                        <a:rPr lang="en-US" sz="2400" b="1" dirty="0">
                          <a:latin typeface="Times New Roman" panose="02020603050405020304" pitchFamily="18" charset="0"/>
                          <a:ea typeface="Calibri"/>
                          <a:cs typeface="Times New Roman" panose="02020603050405020304" pitchFamily="18" charset="0"/>
                        </a:rPr>
                        <a:t>pediatric</a:t>
                      </a:r>
                      <a:endParaRPr lang="en-US" sz="2400" dirty="0">
                        <a:latin typeface="Times New Roman" panose="02020603050405020304" pitchFamily="18" charset="0"/>
                        <a:ea typeface="Times New Roman"/>
                        <a:cs typeface="Times New Roman" panose="02020603050405020304" pitchFamily="18" charset="0"/>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extLst>
                  <a:ext uri="{0D108BD9-81ED-4DB2-BD59-A6C34878D82A}">
                    <a16:rowId xmlns:a16="http://schemas.microsoft.com/office/drawing/2014/main" val="10001"/>
                  </a:ext>
                </a:extLst>
              </a:tr>
              <a:tr h="751493">
                <a:tc>
                  <a:txBody>
                    <a:bodyPr/>
                    <a:lstStyle/>
                    <a:p>
                      <a:pPr marL="0" marR="0" algn="ctr" rtl="1">
                        <a:lnSpc>
                          <a:spcPct val="150000"/>
                        </a:lnSpc>
                        <a:spcBef>
                          <a:spcPts val="0"/>
                        </a:spcBef>
                        <a:spcAft>
                          <a:spcPts val="0"/>
                        </a:spcAft>
                        <a:tabLst>
                          <a:tab pos="-228600" algn="r"/>
                        </a:tabLst>
                      </a:pPr>
                      <a:r>
                        <a:rPr lang="en-US" sz="2400" dirty="0" smtClean="0">
                          <a:latin typeface="Times New Roman" panose="02020603050405020304" pitchFamily="18" charset="0"/>
                          <a:ea typeface="Times New Roman"/>
                          <a:cs typeface="Times New Roman" panose="02020603050405020304" pitchFamily="18" charset="0"/>
                        </a:rPr>
                        <a:t>90%</a:t>
                      </a:r>
                      <a:endParaRPr lang="en-US" sz="2400" dirty="0">
                        <a:latin typeface="Times New Roman" panose="02020603050405020304" pitchFamily="18" charset="0"/>
                        <a:ea typeface="Times New Roman"/>
                        <a:cs typeface="Times New Roman" panose="02020603050405020304" pitchFamily="18" charset="0"/>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tabLst>
                          <a:tab pos="-228600" algn="r"/>
                        </a:tabLst>
                      </a:pPr>
                      <a:r>
                        <a:rPr lang="en-US" sz="2400" dirty="0" smtClean="0">
                          <a:latin typeface="Times New Roman" panose="02020603050405020304" pitchFamily="18" charset="0"/>
                          <a:ea typeface="Calibri"/>
                          <a:cs typeface="Times New Roman" panose="02020603050405020304" pitchFamily="18" charset="0"/>
                        </a:rPr>
                        <a:t>50%</a:t>
                      </a:r>
                      <a:endParaRPr lang="en-US" sz="2400" dirty="0">
                        <a:latin typeface="Times New Roman" panose="02020603050405020304" pitchFamily="18" charset="0"/>
                        <a:ea typeface="Times New Roman"/>
                        <a:cs typeface="Times New Roman" panose="02020603050405020304" pitchFamily="18" charset="0"/>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rtl="1">
                        <a:lnSpc>
                          <a:spcPct val="150000"/>
                        </a:lnSpc>
                        <a:spcBef>
                          <a:spcPts val="0"/>
                        </a:spcBef>
                        <a:spcAft>
                          <a:spcPts val="0"/>
                        </a:spcAft>
                        <a:tabLst>
                          <a:tab pos="-228600" algn="r"/>
                        </a:tabLst>
                      </a:pPr>
                      <a:r>
                        <a:rPr lang="en-US" sz="2400" b="1" dirty="0">
                          <a:latin typeface="Times New Roman" panose="02020603050405020304" pitchFamily="18" charset="0"/>
                          <a:ea typeface="Calibri"/>
                          <a:cs typeface="Times New Roman" panose="02020603050405020304" pitchFamily="18" charset="0"/>
                        </a:rPr>
                        <a:t>adult</a:t>
                      </a:r>
                      <a:endParaRPr lang="en-US" sz="2400" dirty="0">
                        <a:latin typeface="Times New Roman" panose="02020603050405020304" pitchFamily="18" charset="0"/>
                        <a:ea typeface="Times New Roman"/>
                        <a:cs typeface="Times New Roman" panose="02020603050405020304" pitchFamily="18" charset="0"/>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DDD9C3"/>
                    </a:solidFill>
                  </a:tcPr>
                </a:tc>
                <a:extLst>
                  <a:ext uri="{0D108BD9-81ED-4DB2-BD59-A6C34878D82A}">
                    <a16:rowId xmlns:a16="http://schemas.microsoft.com/office/drawing/2014/main" val="10002"/>
                  </a:ext>
                </a:extLst>
              </a:tr>
            </a:tbl>
          </a:graphicData>
        </a:graphic>
      </p:graphicFrame>
      <p:cxnSp>
        <p:nvCxnSpPr>
          <p:cNvPr id="11" name="Straight Connector 10"/>
          <p:cNvCxnSpPr/>
          <p:nvPr/>
        </p:nvCxnSpPr>
        <p:spPr>
          <a:xfrm>
            <a:off x="2361063" y="902732"/>
            <a:ext cx="6400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5995036" y="228600"/>
            <a:ext cx="2691764" cy="707886"/>
          </a:xfrm>
          <a:prstGeom prst="rect">
            <a:avLst/>
          </a:prstGeom>
        </p:spPr>
        <p:txBody>
          <a:bodyPr wrap="none">
            <a:spAutoFit/>
          </a:bodyPr>
          <a:lstStyle/>
          <a:p>
            <a:pPr algn="r" rtl="1"/>
            <a:r>
              <a:rPr lang="fa-IR" sz="4000" dirty="0" smtClean="0">
                <a:cs typeface="B Nazanin" panose="00000400000000000000" pitchFamily="2" charset="-78"/>
              </a:rPr>
              <a:t>صفحه</a:t>
            </a:r>
            <a:r>
              <a:rPr lang="fa-IR" sz="4000" dirty="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Config</a:t>
            </a:r>
            <a:endParaRPr lang="en-US" sz="4000" dirty="0"/>
          </a:p>
        </p:txBody>
      </p:sp>
      <p:sp>
        <p:nvSpPr>
          <p:cNvPr id="13" name="Content Placeholder 1"/>
          <p:cNvSpPr txBox="1">
            <a:spLocks/>
          </p:cNvSpPr>
          <p:nvPr/>
        </p:nvSpPr>
        <p:spPr>
          <a:xfrm>
            <a:off x="152400" y="914400"/>
            <a:ext cx="8617083" cy="5752882"/>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gn="r" rtl="1">
              <a:lnSpc>
                <a:spcPct val="150000"/>
              </a:lnSpc>
              <a:buFont typeface="Wingdings" pitchFamily="2" charset="2"/>
              <a:buChar char="Ø"/>
            </a:pPr>
            <a:r>
              <a:rPr lang="fa-IR" sz="3200" b="1" dirty="0" smtClean="0">
                <a:latin typeface="Times New Roman" panose="02020603050405020304" pitchFamily="18" charset="0"/>
                <a:cs typeface="B Nazanin" panose="00000400000000000000" pitchFamily="2" charset="-78"/>
              </a:rPr>
              <a:t>جبران سازی نشتی </a:t>
            </a:r>
            <a:r>
              <a:rPr lang="en-US" sz="3200" b="1" dirty="0" smtClean="0">
                <a:latin typeface="Times New Roman" panose="02020603050405020304" pitchFamily="18" charset="0"/>
                <a:cs typeface="Times New Roman" panose="02020603050405020304" pitchFamily="18" charset="0"/>
              </a:rPr>
              <a:t>(Leak compensation)</a:t>
            </a:r>
            <a:r>
              <a:rPr lang="fa-IR" sz="3200" b="1" dirty="0" smtClean="0">
                <a:latin typeface="Times New Roman" panose="02020603050405020304" pitchFamily="18" charset="0"/>
                <a:cs typeface="Times New Roman" panose="02020603050405020304" pitchFamily="18" charset="0"/>
              </a:rPr>
              <a:t> </a:t>
            </a:r>
          </a:p>
          <a:p>
            <a:pPr marL="0" indent="0" algn="r" rtl="1">
              <a:lnSpc>
                <a:spcPct val="200000"/>
              </a:lnSpc>
              <a:buNone/>
            </a:pP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31481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533400" y="1066800"/>
            <a:ext cx="8001000" cy="5147819"/>
          </a:xfrm>
          <a:prstGeom prst="rect">
            <a:avLst/>
          </a:prstGeom>
          <a:noFill/>
        </p:spPr>
        <p:txBody>
          <a:bodyPr wrap="square" rtlCol="0">
            <a:spAutoFit/>
          </a:bodyPr>
          <a:lstStyle/>
          <a:p>
            <a:pPr marL="342900" indent="-342900" algn="r" rtl="1">
              <a:spcBef>
                <a:spcPts val="600"/>
              </a:spcBef>
              <a:buFont typeface="Wingdings" panose="05000000000000000000" pitchFamily="2" charset="2"/>
              <a:buChar char="ü"/>
            </a:pPr>
            <a:r>
              <a:rPr lang="fa-IR" sz="2800" dirty="0" smtClean="0">
                <a:cs typeface="B Nazanin" panose="00000400000000000000" pitchFamily="2" charset="-78"/>
              </a:rPr>
              <a:t>مقدمه </a:t>
            </a:r>
            <a:r>
              <a:rPr lang="fa-IR" sz="2800" dirty="0">
                <a:cs typeface="B Nazanin" panose="00000400000000000000" pitchFamily="2" charset="-78"/>
              </a:rPr>
              <a:t>(نگاه کلی به </a:t>
            </a:r>
            <a:r>
              <a:rPr lang="fa-IR" sz="2800" dirty="0" smtClean="0">
                <a:cs typeface="B Nazanin" panose="00000400000000000000" pitchFamily="2" charset="-78"/>
              </a:rPr>
              <a:t>دستگاه)</a:t>
            </a:r>
            <a:endParaRPr lang="fa-IR" sz="2800" dirty="0">
              <a:cs typeface="B Nazanin" panose="00000400000000000000" pitchFamily="2" charset="-78"/>
            </a:endParaRPr>
          </a:p>
          <a:p>
            <a:pPr marL="342900" indent="-342900" algn="r" rtl="1">
              <a:spcBef>
                <a:spcPts val="600"/>
              </a:spcBef>
              <a:buFont typeface="Wingdings" panose="05000000000000000000" pitchFamily="2" charset="2"/>
              <a:buChar char="ü"/>
            </a:pPr>
            <a:r>
              <a:rPr lang="fa-IR" sz="2800" dirty="0" smtClean="0">
                <a:cs typeface="B Nazanin" panose="00000400000000000000" pitchFamily="2" charset="-78"/>
              </a:rPr>
              <a:t>آماده </a:t>
            </a:r>
            <a:r>
              <a:rPr lang="fa-IR" sz="2800" dirty="0">
                <a:cs typeface="B Nazanin" panose="00000400000000000000" pitchFamily="2" charset="-78"/>
              </a:rPr>
              <a:t>سازی و نحوه کار با </a:t>
            </a:r>
            <a:r>
              <a:rPr lang="fa-IR" sz="2800" dirty="0" smtClean="0">
                <a:cs typeface="B Nazanin" panose="00000400000000000000" pitchFamily="2" charset="-78"/>
              </a:rPr>
              <a:t>دستگاه</a:t>
            </a:r>
            <a:endParaRPr lang="fa-IR" sz="2800" dirty="0">
              <a:cs typeface="B Nazanin" panose="00000400000000000000" pitchFamily="2" charset="-78"/>
            </a:endParaRPr>
          </a:p>
          <a:p>
            <a:pPr marL="342900" indent="-342900" algn="r" rtl="1">
              <a:spcBef>
                <a:spcPts val="600"/>
              </a:spcBef>
              <a:buFont typeface="Wingdings" panose="05000000000000000000" pitchFamily="2" charset="2"/>
              <a:buChar char="ü"/>
            </a:pPr>
            <a:r>
              <a:rPr lang="fa-IR" sz="2800" dirty="0" smtClean="0">
                <a:cs typeface="B Nazanin" panose="00000400000000000000" pitchFamily="2" charset="-78"/>
              </a:rPr>
              <a:t>تنظیمات دستگاه</a:t>
            </a:r>
          </a:p>
          <a:p>
            <a:pPr marL="342900" indent="-342900" algn="r" rtl="1">
              <a:spcBef>
                <a:spcPts val="600"/>
              </a:spcBef>
              <a:buFont typeface="Wingdings" panose="05000000000000000000" pitchFamily="2" charset="2"/>
              <a:buChar char="ü"/>
            </a:pPr>
            <a:r>
              <a:rPr lang="fa-IR" sz="3200" b="1" dirty="0" smtClean="0">
                <a:solidFill>
                  <a:srgbClr val="C00000"/>
                </a:solidFill>
                <a:cs typeface="B Nazanin" panose="00000400000000000000" pitchFamily="2" charset="-78"/>
              </a:rPr>
              <a:t>اصول </a:t>
            </a:r>
            <a:r>
              <a:rPr lang="fa-IR" sz="3200" b="1" dirty="0">
                <a:solidFill>
                  <a:srgbClr val="C00000"/>
                </a:solidFill>
                <a:cs typeface="B Nazanin" panose="00000400000000000000" pitchFamily="2" charset="-78"/>
              </a:rPr>
              <a:t>تنفس دهی</a:t>
            </a:r>
          </a:p>
          <a:p>
            <a:pPr marL="342900" indent="-342900" algn="r" rtl="1">
              <a:spcBef>
                <a:spcPts val="600"/>
              </a:spcBef>
              <a:buFont typeface="Wingdings" panose="05000000000000000000" pitchFamily="2" charset="2"/>
              <a:buChar char="ü"/>
            </a:pPr>
            <a:r>
              <a:rPr lang="fa-IR" sz="2800" dirty="0" smtClean="0">
                <a:cs typeface="B Nazanin" panose="00000400000000000000" pitchFamily="2" charset="-78"/>
              </a:rPr>
              <a:t>پارامترهای </a:t>
            </a:r>
            <a:r>
              <a:rPr lang="fa-IR" sz="2800" dirty="0">
                <a:cs typeface="B Nazanin" panose="00000400000000000000" pitchFamily="2" charset="-78"/>
              </a:rPr>
              <a:t>اندازه گیری </a:t>
            </a:r>
            <a:r>
              <a:rPr lang="fa-IR" sz="2800" dirty="0" smtClean="0">
                <a:cs typeface="B Nazanin" panose="00000400000000000000" pitchFamily="2" charset="-78"/>
              </a:rPr>
              <a:t>شده</a:t>
            </a:r>
            <a:endParaRPr lang="en-US" sz="2800" dirty="0" smtClean="0">
              <a:cs typeface="B Nazanin" panose="00000400000000000000" pitchFamily="2" charset="-78"/>
            </a:endParaRPr>
          </a:p>
          <a:p>
            <a:pPr marL="342900" indent="-342900" algn="r" rtl="1">
              <a:spcBef>
                <a:spcPts val="600"/>
              </a:spcBef>
              <a:buFont typeface="Wingdings" panose="05000000000000000000" pitchFamily="2" charset="2"/>
              <a:buChar char="ü"/>
            </a:pPr>
            <a:r>
              <a:rPr lang="fa-IR" sz="2800" dirty="0" smtClean="0">
                <a:cs typeface="B Nazanin" panose="00000400000000000000" pitchFamily="2" charset="-78"/>
              </a:rPr>
              <a:t>مانورهای تنفسی</a:t>
            </a:r>
            <a:endParaRPr lang="en-US" sz="2800" dirty="0">
              <a:cs typeface="B Nazanin" panose="00000400000000000000" pitchFamily="2" charset="-78"/>
            </a:endParaRPr>
          </a:p>
          <a:p>
            <a:pPr marL="342900" indent="-342900" algn="r" rtl="1">
              <a:spcBef>
                <a:spcPts val="600"/>
              </a:spcBef>
              <a:buFont typeface="Wingdings" panose="05000000000000000000" pitchFamily="2" charset="2"/>
              <a:buChar char="ü"/>
            </a:pPr>
            <a:r>
              <a:rPr lang="fa-IR" sz="2800" dirty="0" smtClean="0">
                <a:cs typeface="B Nazanin" panose="00000400000000000000" pitchFamily="2" charset="-78"/>
              </a:rPr>
              <a:t>آلارم های دستگاه</a:t>
            </a:r>
            <a:endParaRPr lang="fa-IR" sz="2800" dirty="0">
              <a:cs typeface="B Nazanin" panose="00000400000000000000" pitchFamily="2" charset="-78"/>
            </a:endParaRPr>
          </a:p>
          <a:p>
            <a:pPr marL="342900" indent="-342900" algn="r" rtl="1">
              <a:spcBef>
                <a:spcPts val="600"/>
              </a:spcBef>
              <a:buFont typeface="Wingdings" panose="05000000000000000000" pitchFamily="2" charset="2"/>
              <a:buChar char="ü"/>
            </a:pPr>
            <a:r>
              <a:rPr lang="fa-IR" sz="2800" dirty="0" smtClean="0">
                <a:cs typeface="B Nazanin" panose="00000400000000000000" pitchFamily="2" charset="-78"/>
              </a:rPr>
              <a:t>نگهداری </a:t>
            </a:r>
            <a:r>
              <a:rPr lang="fa-IR" sz="2800" dirty="0">
                <a:cs typeface="B Nazanin" panose="00000400000000000000" pitchFamily="2" charset="-78"/>
              </a:rPr>
              <a:t>دستگاه</a:t>
            </a:r>
            <a:endParaRPr lang="en-US" sz="2800" dirty="0">
              <a:cs typeface="B Nazanin" panose="00000400000000000000" pitchFamily="2" charset="-78"/>
            </a:endParaRPr>
          </a:p>
          <a:p>
            <a:pPr marL="342900" indent="-342900" algn="r" rtl="1">
              <a:spcBef>
                <a:spcPts val="600"/>
              </a:spcBef>
              <a:buFont typeface="Wingdings" panose="05000000000000000000" pitchFamily="2" charset="2"/>
              <a:buChar char="ü"/>
            </a:pPr>
            <a:r>
              <a:rPr lang="fa-IR" sz="2800" dirty="0" smtClean="0">
                <a:cs typeface="B Nazanin" panose="00000400000000000000" pitchFamily="2" charset="-78"/>
              </a:rPr>
              <a:t>عیب یابی</a:t>
            </a:r>
            <a:endParaRPr lang="fa-IR" sz="2800" b="1" dirty="0" smtClean="0">
              <a:cs typeface="B Nazanin" pitchFamily="2" charset="-78"/>
            </a:endParaRPr>
          </a:p>
          <a:p>
            <a:pPr algn="r">
              <a:lnSpc>
                <a:spcPct val="200000"/>
              </a:lnSpc>
              <a:spcBef>
                <a:spcPts val="600"/>
              </a:spcBef>
              <a:buFont typeface="Wingdings" pitchFamily="2" charset="2"/>
              <a:buChar char="q"/>
            </a:pPr>
            <a:endParaRPr lang="en-US" sz="1600" b="1" dirty="0">
              <a:cs typeface="B Nazanin" pitchFamily="2" charset="-78"/>
            </a:endParaRPr>
          </a:p>
        </p:txBody>
      </p:sp>
      <p:cxnSp>
        <p:nvCxnSpPr>
          <p:cNvPr id="3" name="Straight Connector 2"/>
          <p:cNvCxnSpPr/>
          <p:nvPr/>
        </p:nvCxnSpPr>
        <p:spPr>
          <a:xfrm>
            <a:off x="2286000" y="914400"/>
            <a:ext cx="6400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6200222" y="206514"/>
            <a:ext cx="2486578" cy="707886"/>
          </a:xfrm>
          <a:prstGeom prst="rect">
            <a:avLst/>
          </a:prstGeom>
        </p:spPr>
        <p:txBody>
          <a:bodyPr wrap="none">
            <a:spAutoFit/>
          </a:bodyPr>
          <a:lstStyle/>
          <a:p>
            <a:r>
              <a:rPr lang="fa-IR" sz="4000" dirty="0" smtClean="0">
                <a:cs typeface="B Nazanin" pitchFamily="2" charset="-78"/>
              </a:rPr>
              <a:t>فهرست مطالب</a:t>
            </a:r>
            <a:endParaRPr lang="en-US" sz="4000" dirty="0"/>
          </a:p>
        </p:txBody>
      </p:sp>
    </p:spTree>
    <p:extLst>
      <p:ext uri="{BB962C8B-B14F-4D97-AF65-F5344CB8AC3E}">
        <p14:creationId xmlns:p14="http://schemas.microsoft.com/office/powerpoint/2010/main" val="4295485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76200" y="1524000"/>
            <a:ext cx="2895600" cy="4419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3"/>
          <p:cNvPicPr>
            <a:picLocks noChangeAspect="1" noChangeArrowheads="1"/>
          </p:cNvPicPr>
          <p:nvPr/>
        </p:nvPicPr>
        <p:blipFill>
          <a:blip r:embed="rId3" cstate="print"/>
          <a:srcRect/>
          <a:stretch>
            <a:fillRect/>
          </a:stretch>
        </p:blipFill>
        <p:spPr bwMode="auto">
          <a:xfrm>
            <a:off x="3124200" y="1524000"/>
            <a:ext cx="2914650" cy="4429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ctangle 5"/>
          <p:cNvSpPr/>
          <p:nvPr/>
        </p:nvSpPr>
        <p:spPr>
          <a:xfrm>
            <a:off x="304800" y="6019800"/>
            <a:ext cx="2225327" cy="461665"/>
          </a:xfrm>
          <a:prstGeom prst="rect">
            <a:avLst/>
          </a:prstGeom>
        </p:spPr>
        <p:txBody>
          <a:bodyPr wrap="square">
            <a:spAutoFit/>
          </a:bodyPr>
          <a:lstStyle/>
          <a:p>
            <a:r>
              <a:rPr lang="en-US" sz="2400" b="1" dirty="0" smtClean="0">
                <a:latin typeface="Times New Roman" pitchFamily="18" charset="0"/>
                <a:cs typeface="Times New Roman" pitchFamily="18" charset="0"/>
              </a:rPr>
              <a:t>Volume Limit</a:t>
            </a:r>
            <a:endParaRPr lang="en-US" sz="2400" dirty="0"/>
          </a:p>
        </p:txBody>
      </p:sp>
      <p:sp>
        <p:nvSpPr>
          <p:cNvPr id="7" name="Rectangle 6"/>
          <p:cNvSpPr/>
          <p:nvPr/>
        </p:nvSpPr>
        <p:spPr>
          <a:xfrm>
            <a:off x="3276600" y="6019800"/>
            <a:ext cx="2590800" cy="461665"/>
          </a:xfrm>
          <a:prstGeom prst="rect">
            <a:avLst/>
          </a:prstGeom>
        </p:spPr>
        <p:txBody>
          <a:bodyPr wrap="square">
            <a:spAutoFit/>
          </a:bodyPr>
          <a:lstStyle/>
          <a:p>
            <a:r>
              <a:rPr lang="en-US" sz="2400" b="1" dirty="0" smtClean="0">
                <a:cs typeface="B Nazanin" pitchFamily="2" charset="-78"/>
              </a:rPr>
              <a:t>Pressure Limit</a:t>
            </a:r>
            <a:endParaRPr lang="en-US" sz="2400" dirty="0"/>
          </a:p>
        </p:txBody>
      </p:sp>
      <p:pic>
        <p:nvPicPr>
          <p:cNvPr id="8" name="Picture 2"/>
          <p:cNvPicPr>
            <a:picLocks noChangeAspect="1" noChangeArrowheads="1"/>
          </p:cNvPicPr>
          <p:nvPr/>
        </p:nvPicPr>
        <p:blipFill>
          <a:blip r:embed="rId4" cstate="print"/>
          <a:srcRect/>
          <a:stretch>
            <a:fillRect/>
          </a:stretch>
        </p:blipFill>
        <p:spPr bwMode="auto">
          <a:xfrm>
            <a:off x="6395198" y="1524000"/>
            <a:ext cx="2486025" cy="2133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6400800" y="3657600"/>
            <a:ext cx="2378023" cy="338554"/>
          </a:xfrm>
          <a:prstGeom prst="rect">
            <a:avLst/>
          </a:prstGeom>
          <a:noFill/>
        </p:spPr>
        <p:txBody>
          <a:bodyPr wrap="none" rtlCol="0">
            <a:spAutoFit/>
          </a:bodyPr>
          <a:lstStyle/>
          <a:p>
            <a:r>
              <a:rPr lang="en-US" sz="1600" b="1" dirty="0" smtClean="0"/>
              <a:t>Volume-Pressure Loop</a:t>
            </a:r>
            <a:endParaRPr lang="en-US" sz="1600" b="1" dirty="0"/>
          </a:p>
        </p:txBody>
      </p:sp>
      <p:pic>
        <p:nvPicPr>
          <p:cNvPr id="10" name="Picture 3"/>
          <p:cNvPicPr>
            <a:picLocks noChangeAspect="1" noChangeArrowheads="1"/>
          </p:cNvPicPr>
          <p:nvPr/>
        </p:nvPicPr>
        <p:blipFill>
          <a:blip r:embed="rId5" cstate="print"/>
          <a:srcRect/>
          <a:stretch>
            <a:fillRect/>
          </a:stretch>
        </p:blipFill>
        <p:spPr bwMode="auto">
          <a:xfrm>
            <a:off x="6400800" y="4038600"/>
            <a:ext cx="2514600" cy="1905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TextBox 10"/>
          <p:cNvSpPr txBox="1"/>
          <p:nvPr/>
        </p:nvSpPr>
        <p:spPr>
          <a:xfrm>
            <a:off x="6247310" y="6019800"/>
            <a:ext cx="2896690" cy="461665"/>
          </a:xfrm>
          <a:prstGeom prst="rect">
            <a:avLst/>
          </a:prstGeom>
          <a:noFill/>
        </p:spPr>
        <p:txBody>
          <a:bodyPr wrap="none" rtlCol="0">
            <a:spAutoFit/>
          </a:bodyPr>
          <a:lstStyle/>
          <a:p>
            <a:r>
              <a:rPr lang="en-US" sz="2400" b="1" dirty="0" smtClean="0"/>
              <a:t>Flow-Volume Loop</a:t>
            </a:r>
            <a:endParaRPr lang="en-US" sz="2400" b="1" dirty="0"/>
          </a:p>
        </p:txBody>
      </p:sp>
      <p:cxnSp>
        <p:nvCxnSpPr>
          <p:cNvPr id="16" name="Straight Connector 15"/>
          <p:cNvCxnSpPr/>
          <p:nvPr/>
        </p:nvCxnSpPr>
        <p:spPr>
          <a:xfrm>
            <a:off x="2361063" y="902732"/>
            <a:ext cx="6400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5752212" y="152400"/>
            <a:ext cx="2906566" cy="707886"/>
          </a:xfrm>
          <a:prstGeom prst="rect">
            <a:avLst/>
          </a:prstGeom>
        </p:spPr>
        <p:txBody>
          <a:bodyPr wrap="none">
            <a:spAutoFit/>
          </a:bodyPr>
          <a:lstStyle/>
          <a:p>
            <a:pPr algn="r" rtl="1"/>
            <a:r>
              <a:rPr lang="fa-IR" sz="4000" dirty="0" smtClean="0">
                <a:cs typeface="B Nazanin" panose="00000400000000000000" pitchFamily="2" charset="-78"/>
              </a:rPr>
              <a:t>اصول تنفس دهی</a:t>
            </a:r>
            <a:endParaRPr lang="en-US" sz="4000" dirty="0">
              <a:cs typeface="B Nazanin" panose="00000400000000000000" pitchFamily="2" charset="-78"/>
            </a:endParaRPr>
          </a:p>
        </p:txBody>
      </p:sp>
    </p:spTree>
    <p:extLst>
      <p:ext uri="{BB962C8B-B14F-4D97-AF65-F5344CB8AC3E}">
        <p14:creationId xmlns:p14="http://schemas.microsoft.com/office/powerpoint/2010/main" val="3110123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par>
                                <p:cTn id="11" presetID="3" presetClass="entr" presetSubtype="1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linds(horizontal)">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324600" y="152400"/>
            <a:ext cx="2427268" cy="707886"/>
          </a:xfrm>
          <a:prstGeom prst="rect">
            <a:avLst/>
          </a:prstGeom>
        </p:spPr>
        <p:txBody>
          <a:bodyPr wrap="none">
            <a:spAutoFit/>
          </a:bodyPr>
          <a:lstStyle/>
          <a:p>
            <a:r>
              <a:rPr lang="fa-IR" sz="4000" dirty="0" smtClean="0">
                <a:cs typeface="B Nazanin" pitchFamily="2" charset="-78"/>
              </a:rPr>
              <a:t>مدهای تنفسی</a:t>
            </a:r>
            <a:endParaRPr lang="en-US" sz="4000" dirty="0"/>
          </a:p>
        </p:txBody>
      </p:sp>
      <p:cxnSp>
        <p:nvCxnSpPr>
          <p:cNvPr id="7" name="Straight Connector 6"/>
          <p:cNvCxnSpPr/>
          <p:nvPr/>
        </p:nvCxnSpPr>
        <p:spPr>
          <a:xfrm>
            <a:off x="2361063" y="902732"/>
            <a:ext cx="64008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066800"/>
            <a:ext cx="8847580" cy="5485224"/>
          </a:xfrm>
          <a:prstGeom prst="rect">
            <a:avLst/>
          </a:prstGeom>
        </p:spPr>
      </p:pic>
    </p:spTree>
    <p:extLst>
      <p:ext uri="{BB962C8B-B14F-4D97-AF65-F5344CB8AC3E}">
        <p14:creationId xmlns:p14="http://schemas.microsoft.com/office/powerpoint/2010/main" val="1785266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047690"/>
            <a:ext cx="2819400" cy="461665"/>
          </a:xfrm>
          <a:prstGeom prst="rect">
            <a:avLst/>
          </a:prstGeom>
        </p:spPr>
        <p:txBody>
          <a:bodyPr wrap="square">
            <a:spAutoFit/>
          </a:bodyPr>
          <a:lstStyle/>
          <a:p>
            <a:pPr algn="l"/>
            <a:r>
              <a:rPr lang="en-US" sz="2400" dirty="0" smtClean="0">
                <a:latin typeface="Times New Roman" pitchFamily="18" charset="0"/>
                <a:cs typeface="Times New Roman" pitchFamily="18" charset="0"/>
              </a:rPr>
              <a:t>1)  PCV</a:t>
            </a:r>
            <a:r>
              <a:rPr lang="fa-IR"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 Mode</a:t>
            </a:r>
            <a:endParaRPr lang="en-US" sz="2400" dirty="0">
              <a:latin typeface="Times New Roman" pitchFamily="18" charset="0"/>
              <a:cs typeface="Times New Roman" pitchFamily="18" charset="0"/>
            </a:endParaRPr>
          </a:p>
        </p:txBody>
      </p:sp>
      <p:cxnSp>
        <p:nvCxnSpPr>
          <p:cNvPr id="22" name="Straight Arrow Connector 21"/>
          <p:cNvCxnSpPr/>
          <p:nvPr/>
        </p:nvCxnSpPr>
        <p:spPr>
          <a:xfrm>
            <a:off x="428596" y="5486400"/>
            <a:ext cx="8143932" cy="1588"/>
          </a:xfrm>
          <a:prstGeom prst="straightConnector1">
            <a:avLst/>
          </a:prstGeom>
          <a:ln w="38100">
            <a:solidFill>
              <a:schemeClr val="tx1"/>
            </a:solidFill>
            <a:prstDash val="lgDashDot"/>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flipH="1" flipV="1">
            <a:off x="-628678" y="4467223"/>
            <a:ext cx="3248054" cy="9499"/>
          </a:xfrm>
          <a:prstGeom prst="straightConnector1">
            <a:avLst/>
          </a:prstGeom>
          <a:ln w="28575">
            <a:solidFill>
              <a:schemeClr val="tx1"/>
            </a:solidFill>
            <a:prstDash val="lgDashDot"/>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8077200" y="5638800"/>
            <a:ext cx="534121" cy="338554"/>
          </a:xfrm>
          <a:prstGeom prst="rect">
            <a:avLst/>
          </a:prstGeom>
          <a:noFill/>
        </p:spPr>
        <p:txBody>
          <a:bodyPr wrap="none" rtlCol="0">
            <a:spAutoFit/>
          </a:bodyPr>
          <a:lstStyle/>
          <a:p>
            <a:r>
              <a:rPr lang="fa-IR" sz="1600" dirty="0" smtClean="0">
                <a:cs typeface="B Yagut" pitchFamily="2" charset="-78"/>
              </a:rPr>
              <a:t>زمان</a:t>
            </a:r>
            <a:endParaRPr lang="en-US" dirty="0">
              <a:cs typeface="B Yagut" pitchFamily="2" charset="-78"/>
            </a:endParaRPr>
          </a:p>
        </p:txBody>
      </p:sp>
      <p:sp>
        <p:nvSpPr>
          <p:cNvPr id="17" name="Arc 32"/>
          <p:cNvSpPr>
            <a:spLocks/>
          </p:cNvSpPr>
          <p:nvPr/>
        </p:nvSpPr>
        <p:spPr bwMode="auto">
          <a:xfrm>
            <a:off x="5181600" y="4114800"/>
            <a:ext cx="374650" cy="1500198"/>
          </a:xfrm>
          <a:custGeom>
            <a:avLst/>
            <a:gdLst>
              <a:gd name="T0" fmla="*/ 0 w 21558"/>
              <a:gd name="T1" fmla="*/ 401 h 21600"/>
              <a:gd name="T2" fmla="*/ 235 w 21558"/>
              <a:gd name="T3" fmla="*/ 0 h 21600"/>
              <a:gd name="T4" fmla="*/ 236 w 21558"/>
              <a:gd name="T5" fmla="*/ 428 h 21600"/>
              <a:gd name="T6" fmla="*/ 0 60000 65536"/>
              <a:gd name="T7" fmla="*/ 0 60000 65536"/>
              <a:gd name="T8" fmla="*/ 0 60000 65536"/>
              <a:gd name="T9" fmla="*/ 0 w 21558"/>
              <a:gd name="T10" fmla="*/ 0 h 21600"/>
              <a:gd name="T11" fmla="*/ 21558 w 21558"/>
              <a:gd name="T12" fmla="*/ 21600 h 21600"/>
            </a:gdLst>
            <a:ahLst/>
            <a:cxnLst>
              <a:cxn ang="T6">
                <a:pos x="T0" y="T1"/>
              </a:cxn>
              <a:cxn ang="T7">
                <a:pos x="T2" y="T3"/>
              </a:cxn>
              <a:cxn ang="T8">
                <a:pos x="T4" y="T5"/>
              </a:cxn>
            </a:cxnLst>
            <a:rect l="T9" t="T10" r="T11" b="T12"/>
            <a:pathLst>
              <a:path w="21558" h="21600" fill="none" extrusionOk="0">
                <a:moveTo>
                  <a:pt x="-1" y="20260"/>
                </a:moveTo>
                <a:cubicBezTo>
                  <a:pt x="704" y="8908"/>
                  <a:pt x="10092" y="48"/>
                  <a:pt x="21466" y="0"/>
                </a:cubicBezTo>
              </a:path>
              <a:path w="21558" h="21600" stroke="0" extrusionOk="0">
                <a:moveTo>
                  <a:pt x="-1" y="20260"/>
                </a:moveTo>
                <a:cubicBezTo>
                  <a:pt x="704" y="8908"/>
                  <a:pt x="10092" y="48"/>
                  <a:pt x="21466" y="0"/>
                </a:cubicBezTo>
                <a:lnTo>
                  <a:pt x="21558" y="21600"/>
                </a:lnTo>
                <a:close/>
              </a:path>
            </a:pathLst>
          </a:custGeom>
          <a:noFill/>
          <a:ln w="38100">
            <a:solidFill>
              <a:srgbClr val="FF0000"/>
            </a:solidFill>
            <a:prstDash val="dash"/>
            <a:round/>
            <a:headEnd type="none" w="sm" len="sm"/>
            <a:tailEnd type="none" w="sm" len="sm"/>
          </a:ln>
        </p:spPr>
        <p:txBody>
          <a:bodyPr wrap="none" anchor="ctr"/>
          <a:lstStyle/>
          <a:p>
            <a:endParaRPr lang="en-US"/>
          </a:p>
        </p:txBody>
      </p:sp>
      <p:sp>
        <p:nvSpPr>
          <p:cNvPr id="20" name="Line 36"/>
          <p:cNvSpPr>
            <a:spLocks noChangeShapeType="1"/>
          </p:cNvSpPr>
          <p:nvPr/>
        </p:nvSpPr>
        <p:spPr bwMode="auto">
          <a:xfrm>
            <a:off x="6553200" y="5502834"/>
            <a:ext cx="1600200" cy="0"/>
          </a:xfrm>
          <a:prstGeom prst="line">
            <a:avLst/>
          </a:prstGeom>
          <a:noFill/>
          <a:ln w="38100">
            <a:solidFill>
              <a:srgbClr val="0000FF"/>
            </a:solidFill>
            <a:round/>
            <a:headEnd/>
            <a:tailEnd/>
          </a:ln>
        </p:spPr>
        <p:txBody>
          <a:bodyPr/>
          <a:lstStyle/>
          <a:p>
            <a:endParaRPr lang="en-US"/>
          </a:p>
        </p:txBody>
      </p:sp>
      <p:sp>
        <p:nvSpPr>
          <p:cNvPr id="13" name="Arc 32"/>
          <p:cNvSpPr>
            <a:spLocks/>
          </p:cNvSpPr>
          <p:nvPr/>
        </p:nvSpPr>
        <p:spPr bwMode="auto">
          <a:xfrm>
            <a:off x="1000100" y="4114800"/>
            <a:ext cx="374650" cy="1500198"/>
          </a:xfrm>
          <a:custGeom>
            <a:avLst/>
            <a:gdLst>
              <a:gd name="T0" fmla="*/ 0 w 21558"/>
              <a:gd name="T1" fmla="*/ 401 h 21600"/>
              <a:gd name="T2" fmla="*/ 235 w 21558"/>
              <a:gd name="T3" fmla="*/ 0 h 21600"/>
              <a:gd name="T4" fmla="*/ 236 w 21558"/>
              <a:gd name="T5" fmla="*/ 428 h 21600"/>
              <a:gd name="T6" fmla="*/ 0 60000 65536"/>
              <a:gd name="T7" fmla="*/ 0 60000 65536"/>
              <a:gd name="T8" fmla="*/ 0 60000 65536"/>
              <a:gd name="T9" fmla="*/ 0 w 21558"/>
              <a:gd name="T10" fmla="*/ 0 h 21600"/>
              <a:gd name="T11" fmla="*/ 21558 w 21558"/>
              <a:gd name="T12" fmla="*/ 21600 h 21600"/>
            </a:gdLst>
            <a:ahLst/>
            <a:cxnLst>
              <a:cxn ang="T6">
                <a:pos x="T0" y="T1"/>
              </a:cxn>
              <a:cxn ang="T7">
                <a:pos x="T2" y="T3"/>
              </a:cxn>
              <a:cxn ang="T8">
                <a:pos x="T4" y="T5"/>
              </a:cxn>
            </a:cxnLst>
            <a:rect l="T9" t="T10" r="T11" b="T12"/>
            <a:pathLst>
              <a:path w="21558" h="21600" fill="none" extrusionOk="0">
                <a:moveTo>
                  <a:pt x="-1" y="20260"/>
                </a:moveTo>
                <a:cubicBezTo>
                  <a:pt x="704" y="8908"/>
                  <a:pt x="10092" y="48"/>
                  <a:pt x="21466" y="0"/>
                </a:cubicBezTo>
              </a:path>
              <a:path w="21558" h="21600" stroke="0" extrusionOk="0">
                <a:moveTo>
                  <a:pt x="-1" y="20260"/>
                </a:moveTo>
                <a:cubicBezTo>
                  <a:pt x="704" y="8908"/>
                  <a:pt x="10092" y="48"/>
                  <a:pt x="21466" y="0"/>
                </a:cubicBezTo>
                <a:lnTo>
                  <a:pt x="21558" y="21600"/>
                </a:lnTo>
                <a:close/>
              </a:path>
            </a:pathLst>
          </a:custGeom>
          <a:noFill/>
          <a:ln w="38100">
            <a:solidFill>
              <a:srgbClr val="FF0000"/>
            </a:solidFill>
            <a:round/>
            <a:headEnd type="none" w="sm" len="sm"/>
            <a:tailEnd type="none" w="sm" len="sm"/>
          </a:ln>
        </p:spPr>
        <p:txBody>
          <a:bodyPr wrap="none" anchor="ctr"/>
          <a:lstStyle/>
          <a:p>
            <a:endParaRPr lang="en-US"/>
          </a:p>
        </p:txBody>
      </p:sp>
      <p:sp>
        <p:nvSpPr>
          <p:cNvPr id="14" name="Line 33"/>
          <p:cNvSpPr>
            <a:spLocks noChangeShapeType="1"/>
          </p:cNvSpPr>
          <p:nvPr/>
        </p:nvSpPr>
        <p:spPr bwMode="auto">
          <a:xfrm>
            <a:off x="1374751" y="4114800"/>
            <a:ext cx="301650" cy="0"/>
          </a:xfrm>
          <a:prstGeom prst="line">
            <a:avLst/>
          </a:prstGeom>
          <a:noFill/>
          <a:ln w="38100">
            <a:solidFill>
              <a:srgbClr val="FF0000"/>
            </a:solidFill>
            <a:round/>
            <a:headEnd type="none" w="sm" len="sm"/>
            <a:tailEnd type="none" w="sm" len="sm"/>
          </a:ln>
        </p:spPr>
        <p:txBody>
          <a:bodyPr wrap="none" anchor="ctr"/>
          <a:lstStyle/>
          <a:p>
            <a:endParaRPr lang="en-US"/>
          </a:p>
        </p:txBody>
      </p:sp>
      <p:sp>
        <p:nvSpPr>
          <p:cNvPr id="15" name="Arc 34"/>
          <p:cNvSpPr>
            <a:spLocks/>
          </p:cNvSpPr>
          <p:nvPr/>
        </p:nvSpPr>
        <p:spPr bwMode="auto">
          <a:xfrm>
            <a:off x="1676400" y="4114801"/>
            <a:ext cx="685800" cy="1371600"/>
          </a:xfrm>
          <a:custGeom>
            <a:avLst/>
            <a:gdLst>
              <a:gd name="T0" fmla="*/ 71 w 21600"/>
              <a:gd name="T1" fmla="*/ 397 h 21600"/>
              <a:gd name="T2" fmla="*/ 0 w 21600"/>
              <a:gd name="T3" fmla="*/ 0 h 21600"/>
              <a:gd name="T4" fmla="*/ 71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38100">
            <a:solidFill>
              <a:srgbClr val="0000FF"/>
            </a:solidFill>
            <a:round/>
            <a:headEnd type="none" w="sm" len="sm"/>
            <a:tailEnd type="none" w="sm" len="sm"/>
          </a:ln>
        </p:spPr>
        <p:txBody>
          <a:bodyPr wrap="none" anchor="ctr"/>
          <a:lstStyle/>
          <a:p>
            <a:endParaRPr lang="en-US"/>
          </a:p>
        </p:txBody>
      </p:sp>
      <p:sp>
        <p:nvSpPr>
          <p:cNvPr id="16" name="Line 36"/>
          <p:cNvSpPr>
            <a:spLocks noChangeShapeType="1"/>
          </p:cNvSpPr>
          <p:nvPr/>
        </p:nvSpPr>
        <p:spPr bwMode="auto">
          <a:xfrm>
            <a:off x="2286000" y="5486400"/>
            <a:ext cx="1206475" cy="16434"/>
          </a:xfrm>
          <a:prstGeom prst="line">
            <a:avLst/>
          </a:prstGeom>
          <a:noFill/>
          <a:ln w="38100">
            <a:solidFill>
              <a:srgbClr val="0000FF"/>
            </a:solidFill>
            <a:round/>
            <a:headEnd/>
            <a:tailEnd/>
          </a:ln>
        </p:spPr>
        <p:txBody>
          <a:bodyPr/>
          <a:lstStyle/>
          <a:p>
            <a:endParaRPr lang="en-US"/>
          </a:p>
        </p:txBody>
      </p:sp>
      <p:sp>
        <p:nvSpPr>
          <p:cNvPr id="9" name="Arc 32"/>
          <p:cNvSpPr>
            <a:spLocks/>
          </p:cNvSpPr>
          <p:nvPr/>
        </p:nvSpPr>
        <p:spPr bwMode="auto">
          <a:xfrm>
            <a:off x="3511550" y="4114800"/>
            <a:ext cx="374650" cy="1500198"/>
          </a:xfrm>
          <a:custGeom>
            <a:avLst/>
            <a:gdLst>
              <a:gd name="T0" fmla="*/ 0 w 21558"/>
              <a:gd name="T1" fmla="*/ 401 h 21600"/>
              <a:gd name="T2" fmla="*/ 235 w 21558"/>
              <a:gd name="T3" fmla="*/ 0 h 21600"/>
              <a:gd name="T4" fmla="*/ 236 w 21558"/>
              <a:gd name="T5" fmla="*/ 428 h 21600"/>
              <a:gd name="T6" fmla="*/ 0 60000 65536"/>
              <a:gd name="T7" fmla="*/ 0 60000 65536"/>
              <a:gd name="T8" fmla="*/ 0 60000 65536"/>
              <a:gd name="T9" fmla="*/ 0 w 21558"/>
              <a:gd name="T10" fmla="*/ 0 h 21600"/>
              <a:gd name="T11" fmla="*/ 21558 w 21558"/>
              <a:gd name="T12" fmla="*/ 21600 h 21600"/>
            </a:gdLst>
            <a:ahLst/>
            <a:cxnLst>
              <a:cxn ang="T6">
                <a:pos x="T0" y="T1"/>
              </a:cxn>
              <a:cxn ang="T7">
                <a:pos x="T2" y="T3"/>
              </a:cxn>
              <a:cxn ang="T8">
                <a:pos x="T4" y="T5"/>
              </a:cxn>
            </a:cxnLst>
            <a:rect l="T9" t="T10" r="T11" b="T12"/>
            <a:pathLst>
              <a:path w="21558" h="21600" fill="none" extrusionOk="0">
                <a:moveTo>
                  <a:pt x="-1" y="20260"/>
                </a:moveTo>
                <a:cubicBezTo>
                  <a:pt x="704" y="8908"/>
                  <a:pt x="10092" y="48"/>
                  <a:pt x="21466" y="0"/>
                </a:cubicBezTo>
              </a:path>
              <a:path w="21558" h="21600" stroke="0" extrusionOk="0">
                <a:moveTo>
                  <a:pt x="-1" y="20260"/>
                </a:moveTo>
                <a:cubicBezTo>
                  <a:pt x="704" y="8908"/>
                  <a:pt x="10092" y="48"/>
                  <a:pt x="21466" y="0"/>
                </a:cubicBezTo>
                <a:lnTo>
                  <a:pt x="21558" y="21600"/>
                </a:lnTo>
                <a:close/>
              </a:path>
            </a:pathLst>
          </a:custGeom>
          <a:noFill/>
          <a:ln w="38100">
            <a:solidFill>
              <a:srgbClr val="FF0000"/>
            </a:solidFill>
            <a:round/>
            <a:headEnd type="none" w="sm" len="sm"/>
            <a:tailEnd type="none" w="sm" len="sm"/>
          </a:ln>
        </p:spPr>
        <p:txBody>
          <a:bodyPr wrap="none" anchor="ctr"/>
          <a:lstStyle/>
          <a:p>
            <a:endParaRPr lang="en-US"/>
          </a:p>
        </p:txBody>
      </p:sp>
      <p:sp>
        <p:nvSpPr>
          <p:cNvPr id="12" name="Line 36"/>
          <p:cNvSpPr>
            <a:spLocks noChangeShapeType="1"/>
          </p:cNvSpPr>
          <p:nvPr/>
        </p:nvSpPr>
        <p:spPr bwMode="auto">
          <a:xfrm flipV="1">
            <a:off x="4800600" y="5486400"/>
            <a:ext cx="228600" cy="0"/>
          </a:xfrm>
          <a:prstGeom prst="line">
            <a:avLst/>
          </a:prstGeom>
          <a:noFill/>
          <a:ln w="38100">
            <a:solidFill>
              <a:srgbClr val="0000FF"/>
            </a:solidFill>
            <a:round/>
            <a:headEnd/>
            <a:tailEnd/>
          </a:ln>
        </p:spPr>
        <p:txBody>
          <a:bodyPr/>
          <a:lstStyle/>
          <a:p>
            <a:endParaRPr lang="en-US"/>
          </a:p>
        </p:txBody>
      </p:sp>
      <p:sp>
        <p:nvSpPr>
          <p:cNvPr id="26" name="Arc 34"/>
          <p:cNvSpPr>
            <a:spLocks/>
          </p:cNvSpPr>
          <p:nvPr/>
        </p:nvSpPr>
        <p:spPr bwMode="auto">
          <a:xfrm>
            <a:off x="5029200" y="5486400"/>
            <a:ext cx="152400" cy="228600"/>
          </a:xfrm>
          <a:custGeom>
            <a:avLst/>
            <a:gdLst>
              <a:gd name="T0" fmla="*/ 71 w 21600"/>
              <a:gd name="T1" fmla="*/ 397 h 21600"/>
              <a:gd name="T2" fmla="*/ 0 w 21600"/>
              <a:gd name="T3" fmla="*/ 0 h 21600"/>
              <a:gd name="T4" fmla="*/ 71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38100">
            <a:solidFill>
              <a:srgbClr val="0000FF"/>
            </a:solidFill>
            <a:round/>
            <a:headEnd type="none" w="sm" len="sm"/>
            <a:tailEnd type="none" w="sm" len="sm"/>
          </a:ln>
        </p:spPr>
        <p:txBody>
          <a:bodyPr wrap="none" anchor="ctr"/>
          <a:lstStyle/>
          <a:p>
            <a:endParaRPr lang="en-US"/>
          </a:p>
        </p:txBody>
      </p:sp>
      <p:sp>
        <p:nvSpPr>
          <p:cNvPr id="44" name="Line 36"/>
          <p:cNvSpPr>
            <a:spLocks noChangeShapeType="1"/>
          </p:cNvSpPr>
          <p:nvPr/>
        </p:nvSpPr>
        <p:spPr bwMode="auto">
          <a:xfrm flipH="1" flipV="1">
            <a:off x="5181600" y="5486400"/>
            <a:ext cx="1" cy="228600"/>
          </a:xfrm>
          <a:prstGeom prst="line">
            <a:avLst/>
          </a:prstGeom>
          <a:noFill/>
          <a:ln w="38100">
            <a:solidFill>
              <a:srgbClr val="0000FF"/>
            </a:solidFill>
            <a:round/>
            <a:headEnd/>
            <a:tailEnd/>
          </a:ln>
        </p:spPr>
        <p:txBody>
          <a:bodyPr/>
          <a:lstStyle/>
          <a:p>
            <a:endParaRPr lang="en-US"/>
          </a:p>
        </p:txBody>
      </p:sp>
      <p:sp>
        <p:nvSpPr>
          <p:cNvPr id="46" name="Line 33"/>
          <p:cNvSpPr>
            <a:spLocks noChangeShapeType="1"/>
          </p:cNvSpPr>
          <p:nvPr/>
        </p:nvSpPr>
        <p:spPr bwMode="auto">
          <a:xfrm>
            <a:off x="5565750" y="4114800"/>
            <a:ext cx="301650" cy="0"/>
          </a:xfrm>
          <a:prstGeom prst="line">
            <a:avLst/>
          </a:prstGeom>
          <a:noFill/>
          <a:ln w="38100">
            <a:solidFill>
              <a:srgbClr val="FF0000"/>
            </a:solidFill>
            <a:prstDash val="dash"/>
            <a:round/>
            <a:headEnd type="none" w="sm" len="sm"/>
            <a:tailEnd type="none" w="sm" len="sm"/>
          </a:ln>
        </p:spPr>
        <p:txBody>
          <a:bodyPr wrap="none" anchor="ctr"/>
          <a:lstStyle/>
          <a:p>
            <a:endParaRPr lang="en-US"/>
          </a:p>
        </p:txBody>
      </p:sp>
      <p:sp>
        <p:nvSpPr>
          <p:cNvPr id="47" name="Line 33"/>
          <p:cNvSpPr>
            <a:spLocks noChangeShapeType="1"/>
          </p:cNvSpPr>
          <p:nvPr/>
        </p:nvSpPr>
        <p:spPr bwMode="auto">
          <a:xfrm>
            <a:off x="3886200" y="4114800"/>
            <a:ext cx="225450" cy="0"/>
          </a:xfrm>
          <a:prstGeom prst="line">
            <a:avLst/>
          </a:prstGeom>
          <a:noFill/>
          <a:ln w="38100">
            <a:solidFill>
              <a:srgbClr val="FF0000"/>
            </a:solidFill>
            <a:round/>
            <a:headEnd type="none" w="sm" len="sm"/>
            <a:tailEnd type="none" w="sm" len="sm"/>
          </a:ln>
        </p:spPr>
        <p:txBody>
          <a:bodyPr wrap="none" anchor="ctr"/>
          <a:lstStyle/>
          <a:p>
            <a:endParaRPr lang="en-US"/>
          </a:p>
        </p:txBody>
      </p:sp>
      <p:cxnSp>
        <p:nvCxnSpPr>
          <p:cNvPr id="50" name="Straight Connector 49"/>
          <p:cNvCxnSpPr/>
          <p:nvPr/>
        </p:nvCxnSpPr>
        <p:spPr>
          <a:xfrm rot="5400000">
            <a:off x="1104899" y="4991100"/>
            <a:ext cx="1752601" cy="1"/>
          </a:xfrm>
          <a:prstGeom prst="line">
            <a:avLst/>
          </a:prstGeom>
          <a:ln/>
        </p:spPr>
        <p:style>
          <a:lnRef idx="2">
            <a:schemeClr val="dk1"/>
          </a:lnRef>
          <a:fillRef idx="0">
            <a:schemeClr val="dk1"/>
          </a:fillRef>
          <a:effectRef idx="1">
            <a:schemeClr val="dk1"/>
          </a:effectRef>
          <a:fontRef idx="minor">
            <a:schemeClr val="tx1"/>
          </a:fontRef>
        </p:style>
      </p:cxnSp>
      <p:cxnSp>
        <p:nvCxnSpPr>
          <p:cNvPr id="53" name="Straight Connector 52"/>
          <p:cNvCxnSpPr/>
          <p:nvPr/>
        </p:nvCxnSpPr>
        <p:spPr>
          <a:xfrm rot="5400000">
            <a:off x="2628900" y="4991100"/>
            <a:ext cx="1752601" cy="1"/>
          </a:xfrm>
          <a:prstGeom prst="line">
            <a:avLst/>
          </a:prstGeom>
          <a:ln/>
        </p:spPr>
        <p:style>
          <a:lnRef idx="2">
            <a:schemeClr val="dk1"/>
          </a:lnRef>
          <a:fillRef idx="0">
            <a:schemeClr val="dk1"/>
          </a:fillRef>
          <a:effectRef idx="1">
            <a:schemeClr val="dk1"/>
          </a:effectRef>
          <a:fontRef idx="minor">
            <a:schemeClr val="tx1"/>
          </a:fontRef>
        </p:style>
      </p:cxnSp>
      <p:cxnSp>
        <p:nvCxnSpPr>
          <p:cNvPr id="55" name="Straight Arrow Connector 54"/>
          <p:cNvCxnSpPr/>
          <p:nvPr/>
        </p:nvCxnSpPr>
        <p:spPr>
          <a:xfrm>
            <a:off x="1981200" y="5715000"/>
            <a:ext cx="1524000" cy="1588"/>
          </a:xfrm>
          <a:prstGeom prst="straightConnector1">
            <a:avLst/>
          </a:prstGeom>
          <a:ln>
            <a:solidFill>
              <a:srgbClr val="002060"/>
            </a:solidFill>
            <a:headEnd type="arrow"/>
            <a:tailEnd type="arrow"/>
          </a:ln>
        </p:spPr>
        <p:style>
          <a:lnRef idx="2">
            <a:schemeClr val="accent3"/>
          </a:lnRef>
          <a:fillRef idx="0">
            <a:schemeClr val="accent3"/>
          </a:fillRef>
          <a:effectRef idx="1">
            <a:schemeClr val="accent3"/>
          </a:effectRef>
          <a:fontRef idx="minor">
            <a:schemeClr val="tx1"/>
          </a:fontRef>
        </p:style>
      </p:cxnSp>
      <p:cxnSp>
        <p:nvCxnSpPr>
          <p:cNvPr id="56" name="Straight Connector 55"/>
          <p:cNvCxnSpPr/>
          <p:nvPr/>
        </p:nvCxnSpPr>
        <p:spPr>
          <a:xfrm rot="5400000">
            <a:off x="838201" y="5029199"/>
            <a:ext cx="1676401" cy="1"/>
          </a:xfrm>
          <a:prstGeom prst="line">
            <a:avLst/>
          </a:prstGeom>
          <a:ln/>
        </p:spPr>
        <p:style>
          <a:lnRef idx="2">
            <a:schemeClr val="dk1"/>
          </a:lnRef>
          <a:fillRef idx="0">
            <a:schemeClr val="dk1"/>
          </a:fillRef>
          <a:effectRef idx="1">
            <a:schemeClr val="dk1"/>
          </a:effectRef>
          <a:fontRef idx="minor">
            <a:schemeClr val="tx1"/>
          </a:fontRef>
        </p:style>
      </p:cxnSp>
      <p:cxnSp>
        <p:nvCxnSpPr>
          <p:cNvPr id="58" name="Straight Arrow Connector 57"/>
          <p:cNvCxnSpPr/>
          <p:nvPr/>
        </p:nvCxnSpPr>
        <p:spPr>
          <a:xfrm>
            <a:off x="1676400" y="5713412"/>
            <a:ext cx="304800" cy="1588"/>
          </a:xfrm>
          <a:prstGeom prst="straightConnector1">
            <a:avLst/>
          </a:prstGeom>
          <a:ln>
            <a:solidFill>
              <a:srgbClr val="002060"/>
            </a:solidFill>
            <a:headEnd type="arrow"/>
            <a:tailEnd type="arrow"/>
          </a:ln>
        </p:spPr>
        <p:style>
          <a:lnRef idx="2">
            <a:schemeClr val="accent3"/>
          </a:lnRef>
          <a:fillRef idx="0">
            <a:schemeClr val="accent3"/>
          </a:fillRef>
          <a:effectRef idx="1">
            <a:schemeClr val="accent3"/>
          </a:effectRef>
          <a:fontRef idx="minor">
            <a:schemeClr val="tx1"/>
          </a:fontRef>
        </p:style>
      </p:cxnSp>
      <p:sp>
        <p:nvSpPr>
          <p:cNvPr id="64" name="Arc 34"/>
          <p:cNvSpPr>
            <a:spLocks/>
          </p:cNvSpPr>
          <p:nvPr/>
        </p:nvSpPr>
        <p:spPr bwMode="auto">
          <a:xfrm>
            <a:off x="4114800" y="4114800"/>
            <a:ext cx="685800" cy="1371600"/>
          </a:xfrm>
          <a:custGeom>
            <a:avLst/>
            <a:gdLst>
              <a:gd name="T0" fmla="*/ 71 w 21600"/>
              <a:gd name="T1" fmla="*/ 397 h 21600"/>
              <a:gd name="T2" fmla="*/ 0 w 21600"/>
              <a:gd name="T3" fmla="*/ 0 h 21600"/>
              <a:gd name="T4" fmla="*/ 71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38100">
            <a:solidFill>
              <a:srgbClr val="0000FF"/>
            </a:solidFill>
            <a:round/>
            <a:headEnd type="none" w="sm" len="sm"/>
            <a:tailEnd type="none" w="sm" len="sm"/>
          </a:ln>
        </p:spPr>
        <p:txBody>
          <a:bodyPr wrap="none" anchor="ctr"/>
          <a:lstStyle/>
          <a:p>
            <a:endParaRPr lang="en-US"/>
          </a:p>
        </p:txBody>
      </p:sp>
      <p:sp>
        <p:nvSpPr>
          <p:cNvPr id="65" name="Arc 34"/>
          <p:cNvSpPr>
            <a:spLocks/>
          </p:cNvSpPr>
          <p:nvPr/>
        </p:nvSpPr>
        <p:spPr bwMode="auto">
          <a:xfrm>
            <a:off x="5867400" y="4114800"/>
            <a:ext cx="685800" cy="1371600"/>
          </a:xfrm>
          <a:custGeom>
            <a:avLst/>
            <a:gdLst>
              <a:gd name="T0" fmla="*/ 71 w 21600"/>
              <a:gd name="T1" fmla="*/ 397 h 21600"/>
              <a:gd name="T2" fmla="*/ 0 w 21600"/>
              <a:gd name="T3" fmla="*/ 0 h 21600"/>
              <a:gd name="T4" fmla="*/ 71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38100">
            <a:solidFill>
              <a:srgbClr val="0000FF"/>
            </a:solidFill>
            <a:prstDash val="dash"/>
            <a:round/>
            <a:headEnd type="none" w="sm" len="sm"/>
            <a:tailEnd type="none" w="sm" len="sm"/>
          </a:ln>
        </p:spPr>
        <p:txBody>
          <a:bodyPr wrap="none" anchor="ctr"/>
          <a:lstStyle/>
          <a:p>
            <a:endParaRPr lang="en-US"/>
          </a:p>
        </p:txBody>
      </p:sp>
      <p:sp>
        <p:nvSpPr>
          <p:cNvPr id="66" name="TextBox 65"/>
          <p:cNvSpPr txBox="1"/>
          <p:nvPr/>
        </p:nvSpPr>
        <p:spPr>
          <a:xfrm>
            <a:off x="1981200" y="5742801"/>
            <a:ext cx="1600200" cy="338554"/>
          </a:xfrm>
          <a:prstGeom prst="rect">
            <a:avLst/>
          </a:prstGeom>
          <a:noFill/>
        </p:spPr>
        <p:txBody>
          <a:bodyPr wrap="square" rtlCol="0">
            <a:spAutoFit/>
          </a:bodyPr>
          <a:lstStyle/>
          <a:p>
            <a:pPr algn="ctr"/>
            <a:r>
              <a:rPr lang="en-US" sz="1600" dirty="0" smtClean="0">
                <a:latin typeface="Times New Roman" pitchFamily="18" charset="0"/>
                <a:cs typeface="Times New Roman" pitchFamily="18" charset="0"/>
              </a:rPr>
              <a:t>Sync Window</a:t>
            </a:r>
            <a:endParaRPr lang="en-US" sz="1600" dirty="0">
              <a:latin typeface="Times New Roman" pitchFamily="18" charset="0"/>
              <a:cs typeface="Times New Roman" pitchFamily="18" charset="0"/>
            </a:endParaRPr>
          </a:p>
        </p:txBody>
      </p:sp>
      <p:sp>
        <p:nvSpPr>
          <p:cNvPr id="73" name="Arc 32"/>
          <p:cNvSpPr>
            <a:spLocks/>
          </p:cNvSpPr>
          <p:nvPr/>
        </p:nvSpPr>
        <p:spPr bwMode="auto">
          <a:xfrm>
            <a:off x="5638800" y="4114800"/>
            <a:ext cx="374650" cy="1500198"/>
          </a:xfrm>
          <a:custGeom>
            <a:avLst/>
            <a:gdLst>
              <a:gd name="T0" fmla="*/ 0 w 21558"/>
              <a:gd name="T1" fmla="*/ 401 h 21600"/>
              <a:gd name="T2" fmla="*/ 235 w 21558"/>
              <a:gd name="T3" fmla="*/ 0 h 21600"/>
              <a:gd name="T4" fmla="*/ 236 w 21558"/>
              <a:gd name="T5" fmla="*/ 428 h 21600"/>
              <a:gd name="T6" fmla="*/ 0 60000 65536"/>
              <a:gd name="T7" fmla="*/ 0 60000 65536"/>
              <a:gd name="T8" fmla="*/ 0 60000 65536"/>
              <a:gd name="T9" fmla="*/ 0 w 21558"/>
              <a:gd name="T10" fmla="*/ 0 h 21600"/>
              <a:gd name="T11" fmla="*/ 21558 w 21558"/>
              <a:gd name="T12" fmla="*/ 21600 h 21600"/>
            </a:gdLst>
            <a:ahLst/>
            <a:cxnLst>
              <a:cxn ang="T6">
                <a:pos x="T0" y="T1"/>
              </a:cxn>
              <a:cxn ang="T7">
                <a:pos x="T2" y="T3"/>
              </a:cxn>
              <a:cxn ang="T8">
                <a:pos x="T4" y="T5"/>
              </a:cxn>
            </a:cxnLst>
            <a:rect l="T9" t="T10" r="T11" b="T12"/>
            <a:pathLst>
              <a:path w="21558" h="21600" fill="none" extrusionOk="0">
                <a:moveTo>
                  <a:pt x="-1" y="20260"/>
                </a:moveTo>
                <a:cubicBezTo>
                  <a:pt x="704" y="8908"/>
                  <a:pt x="10092" y="48"/>
                  <a:pt x="21466" y="0"/>
                </a:cubicBezTo>
              </a:path>
              <a:path w="21558" h="21600" stroke="0" extrusionOk="0">
                <a:moveTo>
                  <a:pt x="-1" y="20260"/>
                </a:moveTo>
                <a:cubicBezTo>
                  <a:pt x="704" y="8908"/>
                  <a:pt x="10092" y="48"/>
                  <a:pt x="21466" y="0"/>
                </a:cubicBezTo>
                <a:lnTo>
                  <a:pt x="21558" y="21600"/>
                </a:lnTo>
                <a:close/>
              </a:path>
            </a:pathLst>
          </a:custGeom>
          <a:noFill/>
          <a:ln w="38100">
            <a:solidFill>
              <a:srgbClr val="FF0000"/>
            </a:solidFill>
            <a:prstDash val="solid"/>
            <a:round/>
            <a:headEnd type="none" w="sm" len="sm"/>
            <a:tailEnd type="none" w="sm" len="sm"/>
          </a:ln>
        </p:spPr>
        <p:txBody>
          <a:bodyPr wrap="none" anchor="ctr"/>
          <a:lstStyle/>
          <a:p>
            <a:endParaRPr lang="en-US" dirty="0">
              <a:noFill/>
            </a:endParaRPr>
          </a:p>
        </p:txBody>
      </p:sp>
      <p:sp>
        <p:nvSpPr>
          <p:cNvPr id="74" name="Arc 34"/>
          <p:cNvSpPr>
            <a:spLocks/>
          </p:cNvSpPr>
          <p:nvPr/>
        </p:nvSpPr>
        <p:spPr bwMode="auto">
          <a:xfrm>
            <a:off x="6324600" y="4114800"/>
            <a:ext cx="685800" cy="1371600"/>
          </a:xfrm>
          <a:custGeom>
            <a:avLst/>
            <a:gdLst>
              <a:gd name="T0" fmla="*/ 71 w 21600"/>
              <a:gd name="T1" fmla="*/ 397 h 21600"/>
              <a:gd name="T2" fmla="*/ 0 w 21600"/>
              <a:gd name="T3" fmla="*/ 0 h 21600"/>
              <a:gd name="T4" fmla="*/ 71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38100">
            <a:solidFill>
              <a:srgbClr val="0000FF"/>
            </a:solidFill>
            <a:prstDash val="solid"/>
            <a:round/>
            <a:headEnd type="none" w="sm" len="sm"/>
            <a:tailEnd type="none" w="sm" len="sm"/>
          </a:ln>
        </p:spPr>
        <p:txBody>
          <a:bodyPr wrap="none" anchor="ctr"/>
          <a:lstStyle/>
          <a:p>
            <a:endParaRPr lang="en-US"/>
          </a:p>
        </p:txBody>
      </p:sp>
      <p:sp>
        <p:nvSpPr>
          <p:cNvPr id="75" name="Line 33"/>
          <p:cNvSpPr>
            <a:spLocks noChangeShapeType="1"/>
          </p:cNvSpPr>
          <p:nvPr/>
        </p:nvSpPr>
        <p:spPr bwMode="auto">
          <a:xfrm>
            <a:off x="6019800" y="4114800"/>
            <a:ext cx="301650" cy="0"/>
          </a:xfrm>
          <a:prstGeom prst="line">
            <a:avLst/>
          </a:prstGeom>
          <a:noFill/>
          <a:ln w="38100">
            <a:solidFill>
              <a:srgbClr val="FF0000"/>
            </a:solidFill>
            <a:prstDash val="solid"/>
            <a:round/>
            <a:headEnd type="none" w="sm" len="sm"/>
            <a:tailEnd type="none" w="sm" len="sm"/>
          </a:ln>
        </p:spPr>
        <p:txBody>
          <a:bodyPr wrap="none" anchor="ctr"/>
          <a:lstStyle/>
          <a:p>
            <a:endParaRPr lang="en-US"/>
          </a:p>
        </p:txBody>
      </p:sp>
      <p:graphicFrame>
        <p:nvGraphicFramePr>
          <p:cNvPr id="36" name="Table 35"/>
          <p:cNvGraphicFramePr>
            <a:graphicFrameLocks noGrp="1"/>
          </p:cNvGraphicFramePr>
          <p:nvPr>
            <p:extLst>
              <p:ext uri="{D42A27DB-BD31-4B8C-83A1-F6EECF244321}">
                <p14:modId xmlns:p14="http://schemas.microsoft.com/office/powerpoint/2010/main" val="2537862216"/>
              </p:ext>
            </p:extLst>
          </p:nvPr>
        </p:nvGraphicFramePr>
        <p:xfrm>
          <a:off x="4267201" y="1047690"/>
          <a:ext cx="4572000" cy="2583850"/>
        </p:xfrm>
        <a:graphic>
          <a:graphicData uri="http://schemas.openxmlformats.org/drawingml/2006/table">
            <a:tbl>
              <a:tblPr firstRow="1" bandRow="1">
                <a:tableStyleId>{5C22544A-7EE6-4342-B048-85BDC9FD1C3A}</a:tableStyleId>
              </a:tblPr>
              <a:tblGrid>
                <a:gridCol w="1270001">
                  <a:extLst>
                    <a:ext uri="{9D8B030D-6E8A-4147-A177-3AD203B41FA5}">
                      <a16:colId xmlns:a16="http://schemas.microsoft.com/office/drawing/2014/main" val="20000"/>
                    </a:ext>
                  </a:extLst>
                </a:gridCol>
                <a:gridCol w="2159000">
                  <a:extLst>
                    <a:ext uri="{9D8B030D-6E8A-4147-A177-3AD203B41FA5}">
                      <a16:colId xmlns:a16="http://schemas.microsoft.com/office/drawing/2014/main" val="20001"/>
                    </a:ext>
                  </a:extLst>
                </a:gridCol>
                <a:gridCol w="1142999">
                  <a:extLst>
                    <a:ext uri="{9D8B030D-6E8A-4147-A177-3AD203B41FA5}">
                      <a16:colId xmlns:a16="http://schemas.microsoft.com/office/drawing/2014/main" val="20002"/>
                    </a:ext>
                  </a:extLst>
                </a:gridCol>
              </a:tblGrid>
              <a:tr h="478345">
                <a:tc>
                  <a:txBody>
                    <a:bodyPr/>
                    <a:lstStyle/>
                    <a:p>
                      <a:pPr algn="ctr"/>
                      <a:r>
                        <a:rPr lang="en-US" sz="2000" dirty="0" smtClean="0"/>
                        <a:t>Setting</a:t>
                      </a:r>
                      <a:endParaRPr lang="en-US" sz="2000" dirty="0"/>
                    </a:p>
                  </a:txBody>
                  <a:tcPr anchor="ctr"/>
                </a:tc>
                <a:tc>
                  <a:txBody>
                    <a:bodyPr/>
                    <a:lstStyle/>
                    <a:p>
                      <a:pPr algn="ctr"/>
                      <a:r>
                        <a:rPr lang="en-US" sz="2000" dirty="0" smtClean="0"/>
                        <a:t>Description</a:t>
                      </a:r>
                      <a:endParaRPr lang="en-US" sz="2000" dirty="0"/>
                    </a:p>
                  </a:txBody>
                  <a:tcPr anchor="ctr"/>
                </a:tc>
                <a:tc>
                  <a:txBody>
                    <a:bodyPr/>
                    <a:lstStyle/>
                    <a:p>
                      <a:pPr algn="ctr"/>
                      <a:r>
                        <a:rPr lang="en-US" sz="2000" dirty="0" smtClean="0"/>
                        <a:t>Unit</a:t>
                      </a:r>
                      <a:endParaRPr lang="en-US" sz="2000" dirty="0"/>
                    </a:p>
                  </a:txBody>
                  <a:tcPr anchor="ctr"/>
                </a:tc>
                <a:extLst>
                  <a:ext uri="{0D108BD9-81ED-4DB2-BD59-A6C34878D82A}">
                    <a16:rowId xmlns:a16="http://schemas.microsoft.com/office/drawing/2014/main" val="10000"/>
                  </a:ext>
                </a:extLst>
              </a:tr>
              <a:tr h="406790">
                <a:tc>
                  <a:txBody>
                    <a:bodyPr/>
                    <a:lstStyle/>
                    <a:p>
                      <a:pPr algn="ctr"/>
                      <a:r>
                        <a:rPr lang="en-US" sz="2000" b="1" dirty="0" smtClean="0">
                          <a:latin typeface="Times New Roman" pitchFamily="18" charset="0"/>
                          <a:cs typeface="Times New Roman" pitchFamily="18" charset="0"/>
                        </a:rPr>
                        <a:t>O2</a:t>
                      </a:r>
                      <a:endParaRPr lang="en-US" sz="2000" b="1" dirty="0">
                        <a:latin typeface="Times New Roman" pitchFamily="18" charset="0"/>
                        <a:cs typeface="Times New Roman" pitchFamily="18" charset="0"/>
                      </a:endParaRPr>
                    </a:p>
                  </a:txBody>
                  <a:tcPr anchor="ctr"/>
                </a:tc>
                <a:tc>
                  <a:txBody>
                    <a:bodyPr/>
                    <a:lstStyle/>
                    <a:p>
                      <a:pPr algn="ctr"/>
                      <a:r>
                        <a:rPr lang="fa-IR" sz="2000" dirty="0" smtClean="0">
                          <a:cs typeface="B Nazanin" pitchFamily="2" charset="-78"/>
                        </a:rPr>
                        <a:t>درصد</a:t>
                      </a:r>
                      <a:r>
                        <a:rPr lang="fa-IR" sz="2000" baseline="0" dirty="0" smtClean="0">
                          <a:cs typeface="B Nazanin" pitchFamily="2" charset="-78"/>
                        </a:rPr>
                        <a:t> اشباع اکسیژن</a:t>
                      </a:r>
                      <a:endParaRPr lang="en-US" sz="2000" dirty="0">
                        <a:cs typeface="B Nazanin" pitchFamily="2" charset="-78"/>
                      </a:endParaRPr>
                    </a:p>
                  </a:txBody>
                  <a:tcPr anchor="ctr"/>
                </a:tc>
                <a:tc>
                  <a:txBody>
                    <a:bodyPr/>
                    <a:lstStyle/>
                    <a:p>
                      <a:pPr algn="ctr"/>
                      <a:r>
                        <a:rPr kumimoji="0" lang="en-US" sz="2000" b="1" kern="1200" dirty="0" smtClean="0">
                          <a:solidFill>
                            <a:schemeClr val="dk1"/>
                          </a:solidFill>
                          <a:latin typeface="Times New Roman" pitchFamily="18" charset="0"/>
                          <a:ea typeface="+mn-ea"/>
                          <a:cs typeface="Times New Roman" pitchFamily="18" charset="0"/>
                        </a:rPr>
                        <a:t>%</a:t>
                      </a:r>
                    </a:p>
                  </a:txBody>
                  <a:tcPr anchor="ctr"/>
                </a:tc>
                <a:extLst>
                  <a:ext uri="{0D108BD9-81ED-4DB2-BD59-A6C34878D82A}">
                    <a16:rowId xmlns:a16="http://schemas.microsoft.com/office/drawing/2014/main" val="10001"/>
                  </a:ext>
                </a:extLst>
              </a:tr>
              <a:tr h="406790">
                <a:tc>
                  <a:txBody>
                    <a:bodyPr/>
                    <a:lstStyle/>
                    <a:p>
                      <a:pPr algn="ctr"/>
                      <a:r>
                        <a:rPr lang="en-US" sz="2000" b="1" dirty="0" smtClean="0">
                          <a:latin typeface="Times New Roman" pitchFamily="18" charset="0"/>
                          <a:cs typeface="Times New Roman" pitchFamily="18" charset="0"/>
                        </a:rPr>
                        <a:t>Rate</a:t>
                      </a:r>
                      <a:endParaRPr lang="en-US" sz="2000" b="1" dirty="0">
                        <a:latin typeface="Times New Roman" pitchFamily="18" charset="0"/>
                        <a:cs typeface="Times New Roman" pitchFamily="18" charset="0"/>
                      </a:endParaRPr>
                    </a:p>
                  </a:txBody>
                  <a:tcPr anchor="ctr"/>
                </a:tc>
                <a:tc>
                  <a:txBody>
                    <a:bodyPr/>
                    <a:lstStyle/>
                    <a:p>
                      <a:pPr algn="ctr"/>
                      <a:r>
                        <a:rPr lang="fa-IR" sz="2000" dirty="0" smtClean="0">
                          <a:cs typeface="B Nazanin" pitchFamily="2" charset="-78"/>
                        </a:rPr>
                        <a:t>نرخ تنفسی</a:t>
                      </a:r>
                      <a:endParaRPr lang="en-US" sz="2000" dirty="0">
                        <a:cs typeface="B Nazanin" pitchFamily="2" charset="-78"/>
                      </a:endParaRPr>
                    </a:p>
                  </a:txBody>
                  <a:tcPr anchor="ctr"/>
                </a:tc>
                <a:tc>
                  <a:txBody>
                    <a:bodyPr/>
                    <a:lstStyle/>
                    <a:p>
                      <a:pPr algn="ctr"/>
                      <a:r>
                        <a:rPr kumimoji="0" lang="en-US" sz="2000" b="1" kern="1200" dirty="0" smtClean="0">
                          <a:solidFill>
                            <a:schemeClr val="dk1"/>
                          </a:solidFill>
                          <a:latin typeface="Times New Roman" pitchFamily="18" charset="0"/>
                          <a:ea typeface="+mn-ea"/>
                          <a:cs typeface="Times New Roman" pitchFamily="18" charset="0"/>
                        </a:rPr>
                        <a:t>b/min</a:t>
                      </a:r>
                    </a:p>
                  </a:txBody>
                  <a:tcPr anchor="ctr"/>
                </a:tc>
                <a:extLst>
                  <a:ext uri="{0D108BD9-81ED-4DB2-BD59-A6C34878D82A}">
                    <a16:rowId xmlns:a16="http://schemas.microsoft.com/office/drawing/2014/main" val="10002"/>
                  </a:ext>
                </a:extLst>
              </a:tr>
              <a:tr h="406790">
                <a:tc>
                  <a:txBody>
                    <a:bodyPr/>
                    <a:lstStyle/>
                    <a:p>
                      <a:pPr algn="ctr"/>
                      <a:r>
                        <a:rPr lang="en-US" sz="2000" b="1" dirty="0" smtClean="0">
                          <a:latin typeface="Times New Roman" pitchFamily="18" charset="0"/>
                          <a:cs typeface="Times New Roman" pitchFamily="18" charset="0"/>
                        </a:rPr>
                        <a:t>Ti</a:t>
                      </a:r>
                      <a:endParaRPr lang="en-US" sz="2000" b="1" dirty="0">
                        <a:latin typeface="Times New Roman" pitchFamily="18" charset="0"/>
                        <a:cs typeface="Times New Roman" pitchFamily="18" charset="0"/>
                      </a:endParaRPr>
                    </a:p>
                  </a:txBody>
                  <a:tcPr anchor="ctr"/>
                </a:tc>
                <a:tc>
                  <a:txBody>
                    <a:bodyPr/>
                    <a:lstStyle/>
                    <a:p>
                      <a:pPr algn="ctr"/>
                      <a:r>
                        <a:rPr lang="fa-IR" sz="2000" dirty="0" smtClean="0">
                          <a:cs typeface="B Nazanin" pitchFamily="2" charset="-78"/>
                        </a:rPr>
                        <a:t>زمان دم</a:t>
                      </a:r>
                      <a:endParaRPr lang="en-US" sz="2000" dirty="0">
                        <a:cs typeface="B Nazanin" pitchFamily="2" charset="-78"/>
                      </a:endParaRPr>
                    </a:p>
                  </a:txBody>
                  <a:tcPr anchor="ctr"/>
                </a:tc>
                <a:tc>
                  <a:txBody>
                    <a:bodyPr/>
                    <a:lstStyle/>
                    <a:p>
                      <a:pPr algn="ctr"/>
                      <a:r>
                        <a:rPr kumimoji="0" lang="en-US" sz="2000" b="1" kern="1200" dirty="0" smtClean="0">
                          <a:solidFill>
                            <a:schemeClr val="dk1"/>
                          </a:solidFill>
                          <a:latin typeface="Times New Roman" pitchFamily="18" charset="0"/>
                          <a:ea typeface="+mn-ea"/>
                          <a:cs typeface="Times New Roman" pitchFamily="18" charset="0"/>
                        </a:rPr>
                        <a:t>Sec</a:t>
                      </a:r>
                    </a:p>
                  </a:txBody>
                  <a:tcPr anchor="ctr"/>
                </a:tc>
                <a:extLst>
                  <a:ext uri="{0D108BD9-81ED-4DB2-BD59-A6C34878D82A}">
                    <a16:rowId xmlns:a16="http://schemas.microsoft.com/office/drawing/2014/main" val="10003"/>
                  </a:ext>
                </a:extLst>
              </a:tr>
              <a:tr h="406790">
                <a:tc>
                  <a:txBody>
                    <a:bodyPr/>
                    <a:lstStyle/>
                    <a:p>
                      <a:pPr algn="ctr"/>
                      <a:r>
                        <a:rPr lang="en-US" sz="2000" b="1" dirty="0" smtClean="0">
                          <a:latin typeface="Times New Roman" pitchFamily="18" charset="0"/>
                          <a:cs typeface="Times New Roman" pitchFamily="18" charset="0"/>
                        </a:rPr>
                        <a:t>PEEP</a:t>
                      </a:r>
                      <a:endParaRPr lang="en-US" sz="2000" b="1" dirty="0">
                        <a:latin typeface="Times New Roman" pitchFamily="18" charset="0"/>
                        <a:cs typeface="Times New Roman" pitchFamily="18" charset="0"/>
                      </a:endParaRPr>
                    </a:p>
                  </a:txBody>
                  <a:tcPr anchor="ctr"/>
                </a:tc>
                <a:tc>
                  <a:txBody>
                    <a:bodyPr/>
                    <a:lstStyle/>
                    <a:p>
                      <a:pPr algn="ctr"/>
                      <a:r>
                        <a:rPr lang="fa-IR" sz="2000" dirty="0" smtClean="0">
                          <a:cs typeface="B Nazanin" pitchFamily="2" charset="-78"/>
                        </a:rPr>
                        <a:t>فشار انتهای بازدم</a:t>
                      </a:r>
                      <a:endParaRPr lang="en-US" sz="2000" dirty="0">
                        <a:cs typeface="B Nazanin" pitchFamily="2" charset="-78"/>
                      </a:endParaRPr>
                    </a:p>
                  </a:txBody>
                  <a:tcPr anchor="ctr"/>
                </a:tc>
                <a:tc>
                  <a:txBody>
                    <a:bodyPr/>
                    <a:lstStyle/>
                    <a:p>
                      <a:pPr algn="ctr"/>
                      <a:r>
                        <a:rPr kumimoji="0" lang="en-US" sz="2000" b="1" kern="1200" dirty="0" smtClean="0">
                          <a:solidFill>
                            <a:schemeClr val="dk1"/>
                          </a:solidFill>
                          <a:latin typeface="Times New Roman" pitchFamily="18" charset="0"/>
                          <a:ea typeface="+mn-ea"/>
                          <a:cs typeface="Times New Roman" pitchFamily="18" charset="0"/>
                        </a:rPr>
                        <a:t>cmH2O</a:t>
                      </a:r>
                    </a:p>
                  </a:txBody>
                  <a:tcPr anchor="ctr"/>
                </a:tc>
                <a:extLst>
                  <a:ext uri="{0D108BD9-81ED-4DB2-BD59-A6C34878D82A}">
                    <a16:rowId xmlns:a16="http://schemas.microsoft.com/office/drawing/2014/main" val="10004"/>
                  </a:ext>
                </a:extLst>
              </a:tr>
              <a:tr h="478345">
                <a:tc>
                  <a:txBody>
                    <a:bodyPr/>
                    <a:lstStyle/>
                    <a:p>
                      <a:pPr algn="ctr"/>
                      <a:r>
                        <a:rPr lang="en-US" sz="2000" b="1" dirty="0" err="1" smtClean="0">
                          <a:latin typeface="Times New Roman" pitchFamily="18" charset="0"/>
                          <a:cs typeface="Times New Roman" pitchFamily="18" charset="0"/>
                        </a:rPr>
                        <a:t>Pcontrol</a:t>
                      </a:r>
                      <a:endParaRPr lang="en-US" sz="2000" b="1" dirty="0">
                        <a:latin typeface="Times New Roman" pitchFamily="18" charset="0"/>
                        <a:cs typeface="Times New Roman" pitchFamily="18" charset="0"/>
                      </a:endParaRPr>
                    </a:p>
                  </a:txBody>
                  <a:tcPr anchor="ctr"/>
                </a:tc>
                <a:tc>
                  <a:txBody>
                    <a:bodyPr/>
                    <a:lstStyle/>
                    <a:p>
                      <a:pPr algn="ctr"/>
                      <a:r>
                        <a:rPr lang="fa-IR" sz="2000" dirty="0" smtClean="0">
                          <a:cs typeface="B Nazanin" pitchFamily="2" charset="-78"/>
                        </a:rPr>
                        <a:t>فشار اعمالی در حین دم</a:t>
                      </a:r>
                      <a:endParaRPr lang="en-US" sz="2000" dirty="0">
                        <a:cs typeface="B Nazanin" pitchFamily="2" charset="-78"/>
                      </a:endParaRPr>
                    </a:p>
                  </a:txBody>
                  <a:tcPr anchor="ctr"/>
                </a:tc>
                <a:tc>
                  <a:txBody>
                    <a:bodyPr/>
                    <a:lstStyle/>
                    <a:p>
                      <a:pPr algn="ctr"/>
                      <a:r>
                        <a:rPr kumimoji="0" lang="en-US" sz="2000" b="1" kern="1200" dirty="0" smtClean="0">
                          <a:solidFill>
                            <a:schemeClr val="dk1"/>
                          </a:solidFill>
                          <a:latin typeface="Times New Roman" pitchFamily="18" charset="0"/>
                          <a:ea typeface="+mn-ea"/>
                          <a:cs typeface="Times New Roman" pitchFamily="18" charset="0"/>
                        </a:rPr>
                        <a:t>cmH2O</a:t>
                      </a:r>
                    </a:p>
                  </a:txBody>
                  <a:tcPr anchor="ctr"/>
                </a:tc>
                <a:extLst>
                  <a:ext uri="{0D108BD9-81ED-4DB2-BD59-A6C34878D82A}">
                    <a16:rowId xmlns:a16="http://schemas.microsoft.com/office/drawing/2014/main" val="10005"/>
                  </a:ext>
                </a:extLst>
              </a:tr>
            </a:tbl>
          </a:graphicData>
        </a:graphic>
      </p:graphicFrame>
      <p:sp>
        <p:nvSpPr>
          <p:cNvPr id="51" name="TextBox 50"/>
          <p:cNvSpPr txBox="1"/>
          <p:nvPr/>
        </p:nvSpPr>
        <p:spPr>
          <a:xfrm>
            <a:off x="1066800" y="5943600"/>
            <a:ext cx="1600200" cy="584775"/>
          </a:xfrm>
          <a:prstGeom prst="rect">
            <a:avLst/>
          </a:prstGeom>
          <a:noFill/>
        </p:spPr>
        <p:txBody>
          <a:bodyPr wrap="square" rtlCol="0">
            <a:spAutoFit/>
          </a:bodyPr>
          <a:lstStyle/>
          <a:p>
            <a:pPr algn="ctr"/>
            <a:r>
              <a:rPr lang="en-US" sz="1600" dirty="0" smtClean="0">
                <a:latin typeface="Times New Roman" pitchFamily="18" charset="0"/>
                <a:cs typeface="Times New Roman" pitchFamily="18" charset="0"/>
              </a:rPr>
              <a:t>Min </a:t>
            </a:r>
          </a:p>
          <a:p>
            <a:pPr algn="ctr"/>
            <a:r>
              <a:rPr lang="en-US" sz="1600" dirty="0" smtClean="0">
                <a:latin typeface="Times New Roman" pitchFamily="18" charset="0"/>
                <a:cs typeface="Times New Roman" pitchFamily="18" charset="0"/>
              </a:rPr>
              <a:t>Exhalation Time</a:t>
            </a:r>
            <a:endParaRPr lang="en-US" sz="1600" dirty="0">
              <a:latin typeface="Times New Roman" pitchFamily="18" charset="0"/>
              <a:cs typeface="Times New Roman" pitchFamily="18" charset="0"/>
            </a:endParaRPr>
          </a:p>
        </p:txBody>
      </p:sp>
      <p:sp>
        <p:nvSpPr>
          <p:cNvPr id="54" name="Line 36"/>
          <p:cNvSpPr>
            <a:spLocks noChangeShapeType="1"/>
          </p:cNvSpPr>
          <p:nvPr/>
        </p:nvSpPr>
        <p:spPr bwMode="auto">
          <a:xfrm flipV="1">
            <a:off x="5029200" y="5486400"/>
            <a:ext cx="609600" cy="0"/>
          </a:xfrm>
          <a:prstGeom prst="line">
            <a:avLst/>
          </a:prstGeom>
          <a:noFill/>
          <a:ln w="38100">
            <a:solidFill>
              <a:srgbClr val="0000FF"/>
            </a:solidFill>
            <a:round/>
            <a:headEnd/>
            <a:tailEnd/>
          </a:ln>
        </p:spPr>
        <p:txBody>
          <a:bodyPr/>
          <a:lstStyle/>
          <a:p>
            <a:endParaRPr lang="en-US"/>
          </a:p>
        </p:txBody>
      </p:sp>
      <p:sp>
        <p:nvSpPr>
          <p:cNvPr id="37" name="TextBox 36"/>
          <p:cNvSpPr txBox="1"/>
          <p:nvPr/>
        </p:nvSpPr>
        <p:spPr>
          <a:xfrm>
            <a:off x="381000" y="2895600"/>
            <a:ext cx="538930" cy="338554"/>
          </a:xfrm>
          <a:prstGeom prst="rect">
            <a:avLst/>
          </a:prstGeom>
          <a:noFill/>
        </p:spPr>
        <p:txBody>
          <a:bodyPr wrap="none" rtlCol="0">
            <a:spAutoFit/>
          </a:bodyPr>
          <a:lstStyle/>
          <a:p>
            <a:r>
              <a:rPr lang="fa-IR" sz="1600" dirty="0" smtClean="0">
                <a:cs typeface="B Yagut" pitchFamily="2" charset="-78"/>
              </a:rPr>
              <a:t>فشار</a:t>
            </a:r>
            <a:endParaRPr lang="en-US" sz="1600" dirty="0">
              <a:cs typeface="B Yagut" pitchFamily="2" charset="-78"/>
            </a:endParaRPr>
          </a:p>
        </p:txBody>
      </p:sp>
      <p:cxnSp>
        <p:nvCxnSpPr>
          <p:cNvPr id="38" name="Straight Connector 37"/>
          <p:cNvCxnSpPr/>
          <p:nvPr/>
        </p:nvCxnSpPr>
        <p:spPr>
          <a:xfrm>
            <a:off x="2361063" y="902732"/>
            <a:ext cx="6400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6324600" y="152400"/>
            <a:ext cx="2427268" cy="707886"/>
          </a:xfrm>
          <a:prstGeom prst="rect">
            <a:avLst/>
          </a:prstGeom>
        </p:spPr>
        <p:txBody>
          <a:bodyPr wrap="none">
            <a:spAutoFit/>
          </a:bodyPr>
          <a:lstStyle/>
          <a:p>
            <a:r>
              <a:rPr lang="fa-IR" sz="4000" dirty="0" smtClean="0">
                <a:cs typeface="B Nazanin" pitchFamily="2" charset="-78"/>
              </a:rPr>
              <a:t>مدهای تنفسی</a:t>
            </a:r>
            <a:endParaRPr lang="en-US" sz="4000" dirty="0"/>
          </a:p>
        </p:txBody>
      </p:sp>
    </p:spTree>
    <p:extLst>
      <p:ext uri="{BB962C8B-B14F-4D97-AF65-F5344CB8AC3E}">
        <p14:creationId xmlns:p14="http://schemas.microsoft.com/office/powerpoint/2010/main" val="194906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blinds(horizontal)">
                                      <p:cBhvr>
                                        <p:cTn id="10" dur="500"/>
                                        <p:tgtEl>
                                          <p:spTgt spid="4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5"/>
                                        </p:tgtEl>
                                        <p:attrNameLst>
                                          <p:attrName>style.visibility</p:attrName>
                                        </p:attrNameLst>
                                      </p:cBhvr>
                                      <p:to>
                                        <p:strVal val="visible"/>
                                      </p:to>
                                    </p:set>
                                    <p:animEffect transition="in" filter="blinds(horizontal)">
                                      <p:cBhvr>
                                        <p:cTn id="13" dur="500"/>
                                        <p:tgtEl>
                                          <p:spTgt spid="65"/>
                                        </p:tgtEl>
                                      </p:cBhvr>
                                    </p:animEffect>
                                  </p:childTnLst>
                                </p:cTn>
                              </p:par>
                              <p:par>
                                <p:cTn id="14" presetID="3" presetClass="exit" presetSubtype="10" fill="hold" grpId="0" nodeType="withEffect">
                                  <p:stCondLst>
                                    <p:cond delay="0"/>
                                  </p:stCondLst>
                                  <p:childTnLst>
                                    <p:animEffect transition="out" filter="blinds(horizontal)">
                                      <p:cBhvr>
                                        <p:cTn id="15" dur="500"/>
                                        <p:tgtEl>
                                          <p:spTgt spid="54"/>
                                        </p:tgtEl>
                                      </p:cBhvr>
                                    </p:animEffect>
                                    <p:set>
                                      <p:cBhvr>
                                        <p:cTn id="16" dur="1" fill="hold">
                                          <p:stCondLst>
                                            <p:cond delay="499"/>
                                          </p:stCondLst>
                                        </p:cTn>
                                        <p:tgtEl>
                                          <p:spTgt spid="54"/>
                                        </p:tgtEl>
                                        <p:attrNameLst>
                                          <p:attrName>style.visibility</p:attrName>
                                        </p:attrNameLst>
                                      </p:cBhvr>
                                      <p:to>
                                        <p:strVal val="hidden"/>
                                      </p:to>
                                    </p:set>
                                  </p:childTnLst>
                                </p:cTn>
                              </p:par>
                              <p:par>
                                <p:cTn id="17" presetID="3" presetClass="entr" presetSubtype="10"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blinds(horizontal)">
                                      <p:cBhvr>
                                        <p:cTn id="19" dur="500"/>
                                        <p:tgtEl>
                                          <p:spTgt spid="44"/>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linds(horizontal)">
                                      <p:cBhvr>
                                        <p:cTn id="2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6" grpId="0" animBg="1"/>
      <p:bldP spid="44" grpId="0" animBg="1"/>
      <p:bldP spid="46" grpId="0" animBg="1"/>
      <p:bldP spid="65"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57200" y="990600"/>
            <a:ext cx="3352800" cy="523220"/>
          </a:xfrm>
          <a:prstGeom prst="rect">
            <a:avLst/>
          </a:prstGeom>
        </p:spPr>
        <p:txBody>
          <a:bodyPr wrap="square">
            <a:spAutoFit/>
          </a:bodyPr>
          <a:lstStyle/>
          <a:p>
            <a:pPr algn="l"/>
            <a:r>
              <a:rPr lang="en-US" sz="2800" dirty="0" smtClean="0">
                <a:latin typeface="Times New Roman" pitchFamily="18" charset="0"/>
                <a:cs typeface="Times New Roman" pitchFamily="18" charset="0"/>
              </a:rPr>
              <a:t>2) </a:t>
            </a:r>
            <a:r>
              <a:rPr lang="en-US" sz="20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VCV Mode</a:t>
            </a:r>
            <a:endParaRPr lang="en-US" sz="2400" dirty="0">
              <a:latin typeface="Times New Roman" pitchFamily="18" charset="0"/>
              <a:cs typeface="Times New Roman" pitchFamily="18" charset="0"/>
            </a:endParaRPr>
          </a:p>
        </p:txBody>
      </p:sp>
      <p:cxnSp>
        <p:nvCxnSpPr>
          <p:cNvPr id="9" name="Straight Arrow Connector 8"/>
          <p:cNvCxnSpPr/>
          <p:nvPr/>
        </p:nvCxnSpPr>
        <p:spPr>
          <a:xfrm>
            <a:off x="428596" y="5105398"/>
            <a:ext cx="8143932" cy="1588"/>
          </a:xfrm>
          <a:prstGeom prst="straightConnector1">
            <a:avLst/>
          </a:prstGeom>
          <a:ln w="38100">
            <a:solidFill>
              <a:schemeClr val="tx1"/>
            </a:solidFill>
            <a:prstDash val="lgDashDot"/>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flipH="1" flipV="1">
            <a:off x="-1009678" y="4467224"/>
            <a:ext cx="4010056" cy="9496"/>
          </a:xfrm>
          <a:prstGeom prst="straightConnector1">
            <a:avLst/>
          </a:prstGeom>
          <a:ln w="28575">
            <a:solidFill>
              <a:schemeClr val="tx1"/>
            </a:solidFill>
            <a:prstDash val="lgDashDot"/>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57200" y="2514600"/>
            <a:ext cx="333746" cy="338554"/>
          </a:xfrm>
          <a:prstGeom prst="rect">
            <a:avLst/>
          </a:prstGeom>
          <a:noFill/>
        </p:spPr>
        <p:txBody>
          <a:bodyPr wrap="none" rtlCol="0">
            <a:spAutoFit/>
          </a:bodyPr>
          <a:lstStyle/>
          <a:p>
            <a:r>
              <a:rPr lang="fa-IR" sz="1600" dirty="0" smtClean="0">
                <a:cs typeface="B Yagut" pitchFamily="2" charset="-78"/>
              </a:rPr>
              <a:t>فلو</a:t>
            </a:r>
            <a:endParaRPr lang="en-US" sz="1600" dirty="0">
              <a:cs typeface="B Yagut" pitchFamily="2" charset="-78"/>
            </a:endParaRPr>
          </a:p>
        </p:txBody>
      </p:sp>
      <p:sp>
        <p:nvSpPr>
          <p:cNvPr id="12" name="TextBox 11"/>
          <p:cNvSpPr txBox="1"/>
          <p:nvPr/>
        </p:nvSpPr>
        <p:spPr>
          <a:xfrm>
            <a:off x="8077200" y="5257798"/>
            <a:ext cx="407484" cy="338554"/>
          </a:xfrm>
          <a:prstGeom prst="rect">
            <a:avLst/>
          </a:prstGeom>
          <a:noFill/>
        </p:spPr>
        <p:txBody>
          <a:bodyPr wrap="none" rtlCol="0">
            <a:spAutoFit/>
          </a:bodyPr>
          <a:lstStyle/>
          <a:p>
            <a:r>
              <a:rPr lang="fa-IR" sz="1600" dirty="0" smtClean="0">
                <a:cs typeface="B Yagut" pitchFamily="2" charset="-78"/>
              </a:rPr>
              <a:t>زمان</a:t>
            </a:r>
            <a:endParaRPr lang="en-US" dirty="0">
              <a:cs typeface="B Yagut" pitchFamily="2" charset="-78"/>
            </a:endParaRPr>
          </a:p>
        </p:txBody>
      </p:sp>
      <p:sp>
        <p:nvSpPr>
          <p:cNvPr id="14" name="Line 36"/>
          <p:cNvSpPr>
            <a:spLocks noChangeShapeType="1"/>
          </p:cNvSpPr>
          <p:nvPr/>
        </p:nvSpPr>
        <p:spPr bwMode="auto">
          <a:xfrm>
            <a:off x="6553200" y="5105400"/>
            <a:ext cx="1600200" cy="0"/>
          </a:xfrm>
          <a:prstGeom prst="line">
            <a:avLst/>
          </a:prstGeom>
          <a:noFill/>
          <a:ln w="38100">
            <a:solidFill>
              <a:srgbClr val="0000FF"/>
            </a:solidFill>
            <a:round/>
            <a:headEnd/>
            <a:tailEnd/>
          </a:ln>
        </p:spPr>
        <p:txBody>
          <a:bodyPr/>
          <a:lstStyle/>
          <a:p>
            <a:endParaRPr lang="en-US"/>
          </a:p>
        </p:txBody>
      </p:sp>
      <p:sp>
        <p:nvSpPr>
          <p:cNvPr id="15" name="Arc 32"/>
          <p:cNvSpPr>
            <a:spLocks/>
          </p:cNvSpPr>
          <p:nvPr/>
        </p:nvSpPr>
        <p:spPr bwMode="auto">
          <a:xfrm>
            <a:off x="990600" y="3733798"/>
            <a:ext cx="152400" cy="1500198"/>
          </a:xfrm>
          <a:custGeom>
            <a:avLst/>
            <a:gdLst>
              <a:gd name="T0" fmla="*/ 0 w 21558"/>
              <a:gd name="T1" fmla="*/ 401 h 21600"/>
              <a:gd name="T2" fmla="*/ 235 w 21558"/>
              <a:gd name="T3" fmla="*/ 0 h 21600"/>
              <a:gd name="T4" fmla="*/ 236 w 21558"/>
              <a:gd name="T5" fmla="*/ 428 h 21600"/>
              <a:gd name="T6" fmla="*/ 0 60000 65536"/>
              <a:gd name="T7" fmla="*/ 0 60000 65536"/>
              <a:gd name="T8" fmla="*/ 0 60000 65536"/>
              <a:gd name="T9" fmla="*/ 0 w 21558"/>
              <a:gd name="T10" fmla="*/ 0 h 21600"/>
              <a:gd name="T11" fmla="*/ 21558 w 21558"/>
              <a:gd name="T12" fmla="*/ 21600 h 21600"/>
            </a:gdLst>
            <a:ahLst/>
            <a:cxnLst>
              <a:cxn ang="T6">
                <a:pos x="T0" y="T1"/>
              </a:cxn>
              <a:cxn ang="T7">
                <a:pos x="T2" y="T3"/>
              </a:cxn>
              <a:cxn ang="T8">
                <a:pos x="T4" y="T5"/>
              </a:cxn>
            </a:cxnLst>
            <a:rect l="T9" t="T10" r="T11" b="T12"/>
            <a:pathLst>
              <a:path w="21558" h="21600" fill="none" extrusionOk="0">
                <a:moveTo>
                  <a:pt x="-1" y="20260"/>
                </a:moveTo>
                <a:cubicBezTo>
                  <a:pt x="704" y="8908"/>
                  <a:pt x="10092" y="48"/>
                  <a:pt x="21466" y="0"/>
                </a:cubicBezTo>
              </a:path>
              <a:path w="21558" h="21600" stroke="0" extrusionOk="0">
                <a:moveTo>
                  <a:pt x="-1" y="20260"/>
                </a:moveTo>
                <a:cubicBezTo>
                  <a:pt x="704" y="8908"/>
                  <a:pt x="10092" y="48"/>
                  <a:pt x="21466" y="0"/>
                </a:cubicBezTo>
                <a:lnTo>
                  <a:pt x="21558" y="21600"/>
                </a:lnTo>
                <a:close/>
              </a:path>
            </a:pathLst>
          </a:custGeom>
          <a:noFill/>
          <a:ln w="38100">
            <a:solidFill>
              <a:srgbClr val="FF0000"/>
            </a:solidFill>
            <a:round/>
            <a:headEnd type="none" w="sm" len="sm"/>
            <a:tailEnd type="none" w="sm" len="sm"/>
          </a:ln>
        </p:spPr>
        <p:txBody>
          <a:bodyPr wrap="none" anchor="ctr"/>
          <a:lstStyle/>
          <a:p>
            <a:endParaRPr lang="en-US"/>
          </a:p>
        </p:txBody>
      </p:sp>
      <p:sp>
        <p:nvSpPr>
          <p:cNvPr id="16" name="Line 33"/>
          <p:cNvSpPr>
            <a:spLocks noChangeShapeType="1"/>
          </p:cNvSpPr>
          <p:nvPr/>
        </p:nvSpPr>
        <p:spPr bwMode="auto">
          <a:xfrm>
            <a:off x="1143000" y="3733798"/>
            <a:ext cx="457199" cy="0"/>
          </a:xfrm>
          <a:prstGeom prst="line">
            <a:avLst/>
          </a:prstGeom>
          <a:noFill/>
          <a:ln w="38100">
            <a:solidFill>
              <a:srgbClr val="FF0000"/>
            </a:solidFill>
            <a:round/>
            <a:headEnd type="none" w="sm" len="sm"/>
            <a:tailEnd type="none" w="sm" len="sm"/>
          </a:ln>
        </p:spPr>
        <p:txBody>
          <a:bodyPr wrap="none" anchor="ctr"/>
          <a:lstStyle/>
          <a:p>
            <a:endParaRPr lang="en-US"/>
          </a:p>
        </p:txBody>
      </p:sp>
      <p:sp>
        <p:nvSpPr>
          <p:cNvPr id="17" name="Arc 34"/>
          <p:cNvSpPr>
            <a:spLocks/>
          </p:cNvSpPr>
          <p:nvPr/>
        </p:nvSpPr>
        <p:spPr bwMode="auto">
          <a:xfrm flipV="1">
            <a:off x="1619672" y="5105398"/>
            <a:ext cx="762000" cy="1371599"/>
          </a:xfrm>
          <a:custGeom>
            <a:avLst/>
            <a:gdLst>
              <a:gd name="T0" fmla="*/ 71 w 21600"/>
              <a:gd name="T1" fmla="*/ 397 h 21600"/>
              <a:gd name="T2" fmla="*/ 0 w 21600"/>
              <a:gd name="T3" fmla="*/ 0 h 21600"/>
              <a:gd name="T4" fmla="*/ 71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38100">
            <a:solidFill>
              <a:srgbClr val="0000FF"/>
            </a:solidFill>
            <a:round/>
            <a:headEnd type="none" w="sm" len="sm"/>
            <a:tailEnd type="none" w="sm" len="sm"/>
          </a:ln>
        </p:spPr>
        <p:txBody>
          <a:bodyPr wrap="none" anchor="ctr"/>
          <a:lstStyle/>
          <a:p>
            <a:endParaRPr lang="en-US"/>
          </a:p>
        </p:txBody>
      </p:sp>
      <p:sp>
        <p:nvSpPr>
          <p:cNvPr id="18" name="Line 36"/>
          <p:cNvSpPr>
            <a:spLocks noChangeShapeType="1"/>
          </p:cNvSpPr>
          <p:nvPr/>
        </p:nvSpPr>
        <p:spPr bwMode="auto">
          <a:xfrm>
            <a:off x="2286000" y="5105398"/>
            <a:ext cx="1206475" cy="16434"/>
          </a:xfrm>
          <a:prstGeom prst="line">
            <a:avLst/>
          </a:prstGeom>
          <a:noFill/>
          <a:ln w="38100">
            <a:solidFill>
              <a:srgbClr val="0000FF"/>
            </a:solidFill>
            <a:round/>
            <a:headEnd/>
            <a:tailEnd/>
          </a:ln>
        </p:spPr>
        <p:txBody>
          <a:bodyPr/>
          <a:lstStyle/>
          <a:p>
            <a:endParaRPr lang="en-US"/>
          </a:p>
        </p:txBody>
      </p:sp>
      <p:sp>
        <p:nvSpPr>
          <p:cNvPr id="20" name="Line 36"/>
          <p:cNvSpPr>
            <a:spLocks noChangeShapeType="1"/>
          </p:cNvSpPr>
          <p:nvPr/>
        </p:nvSpPr>
        <p:spPr bwMode="auto">
          <a:xfrm flipV="1">
            <a:off x="4800600" y="5105398"/>
            <a:ext cx="228600" cy="0"/>
          </a:xfrm>
          <a:prstGeom prst="line">
            <a:avLst/>
          </a:prstGeom>
          <a:noFill/>
          <a:ln w="38100">
            <a:solidFill>
              <a:srgbClr val="0000FF"/>
            </a:solidFill>
            <a:round/>
            <a:headEnd/>
            <a:tailEnd/>
          </a:ln>
        </p:spPr>
        <p:txBody>
          <a:bodyPr/>
          <a:lstStyle/>
          <a:p>
            <a:endParaRPr lang="en-US"/>
          </a:p>
        </p:txBody>
      </p:sp>
      <p:sp>
        <p:nvSpPr>
          <p:cNvPr id="21" name="Arc 34"/>
          <p:cNvSpPr>
            <a:spLocks/>
          </p:cNvSpPr>
          <p:nvPr/>
        </p:nvSpPr>
        <p:spPr bwMode="auto">
          <a:xfrm>
            <a:off x="5029200" y="5105398"/>
            <a:ext cx="152400" cy="228600"/>
          </a:xfrm>
          <a:custGeom>
            <a:avLst/>
            <a:gdLst>
              <a:gd name="T0" fmla="*/ 71 w 21600"/>
              <a:gd name="T1" fmla="*/ 397 h 21600"/>
              <a:gd name="T2" fmla="*/ 0 w 21600"/>
              <a:gd name="T3" fmla="*/ 0 h 21600"/>
              <a:gd name="T4" fmla="*/ 71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38100">
            <a:solidFill>
              <a:srgbClr val="0000FF"/>
            </a:solidFill>
            <a:round/>
            <a:headEnd type="none" w="sm" len="sm"/>
            <a:tailEnd type="none" w="sm" len="sm"/>
          </a:ln>
        </p:spPr>
        <p:txBody>
          <a:bodyPr wrap="none" anchor="ctr"/>
          <a:lstStyle/>
          <a:p>
            <a:endParaRPr lang="en-US"/>
          </a:p>
        </p:txBody>
      </p:sp>
      <p:sp>
        <p:nvSpPr>
          <p:cNvPr id="22" name="Line 36"/>
          <p:cNvSpPr>
            <a:spLocks noChangeShapeType="1"/>
          </p:cNvSpPr>
          <p:nvPr/>
        </p:nvSpPr>
        <p:spPr bwMode="auto">
          <a:xfrm flipH="1" flipV="1">
            <a:off x="5181600" y="5105398"/>
            <a:ext cx="1" cy="228600"/>
          </a:xfrm>
          <a:prstGeom prst="line">
            <a:avLst/>
          </a:prstGeom>
          <a:noFill/>
          <a:ln w="38100">
            <a:solidFill>
              <a:srgbClr val="0000FF"/>
            </a:solidFill>
            <a:round/>
            <a:headEnd/>
            <a:tailEnd/>
          </a:ln>
        </p:spPr>
        <p:txBody>
          <a:bodyPr/>
          <a:lstStyle/>
          <a:p>
            <a:endParaRPr lang="en-US"/>
          </a:p>
        </p:txBody>
      </p:sp>
      <p:cxnSp>
        <p:nvCxnSpPr>
          <p:cNvPr id="25" name="Straight Connector 24"/>
          <p:cNvCxnSpPr/>
          <p:nvPr/>
        </p:nvCxnSpPr>
        <p:spPr>
          <a:xfrm rot="5400000">
            <a:off x="685799" y="5105398"/>
            <a:ext cx="2743200" cy="1"/>
          </a:xfrm>
          <a:prstGeom prst="line">
            <a:avLst/>
          </a:prstGeom>
          <a:ln/>
        </p:spPr>
        <p:style>
          <a:lnRef idx="2">
            <a:schemeClr val="dk1"/>
          </a:lnRef>
          <a:fillRef idx="0">
            <a:schemeClr val="dk1"/>
          </a:fillRef>
          <a:effectRef idx="1">
            <a:schemeClr val="dk1"/>
          </a:effectRef>
          <a:fontRef idx="minor">
            <a:schemeClr val="tx1"/>
          </a:fontRef>
        </p:style>
      </p:cxnSp>
      <p:cxnSp>
        <p:nvCxnSpPr>
          <p:cNvPr id="26" name="Straight Connector 25"/>
          <p:cNvCxnSpPr/>
          <p:nvPr/>
        </p:nvCxnSpPr>
        <p:spPr>
          <a:xfrm rot="5400000">
            <a:off x="2133601" y="5105397"/>
            <a:ext cx="2743200" cy="2"/>
          </a:xfrm>
          <a:prstGeom prst="line">
            <a:avLst/>
          </a:prstGeom>
          <a:ln/>
        </p:spPr>
        <p:style>
          <a:lnRef idx="2">
            <a:schemeClr val="dk1"/>
          </a:lnRef>
          <a:fillRef idx="0">
            <a:schemeClr val="dk1"/>
          </a:fillRef>
          <a:effectRef idx="1">
            <a:schemeClr val="dk1"/>
          </a:effectRef>
          <a:fontRef idx="minor">
            <a:schemeClr val="tx1"/>
          </a:fontRef>
        </p:style>
      </p:cxnSp>
      <p:cxnSp>
        <p:nvCxnSpPr>
          <p:cNvPr id="27" name="Straight Arrow Connector 26"/>
          <p:cNvCxnSpPr/>
          <p:nvPr/>
        </p:nvCxnSpPr>
        <p:spPr>
          <a:xfrm>
            <a:off x="2133600" y="4038598"/>
            <a:ext cx="1371600" cy="1588"/>
          </a:xfrm>
          <a:prstGeom prst="straightConnector1">
            <a:avLst/>
          </a:prstGeom>
          <a:ln>
            <a:solidFill>
              <a:srgbClr val="002060"/>
            </a:solidFill>
            <a:headEnd type="arrow"/>
            <a:tailEnd type="arrow"/>
          </a:ln>
        </p:spPr>
        <p:style>
          <a:lnRef idx="2">
            <a:schemeClr val="accent3"/>
          </a:lnRef>
          <a:fillRef idx="0">
            <a:schemeClr val="accent3"/>
          </a:fillRef>
          <a:effectRef idx="1">
            <a:schemeClr val="accent3"/>
          </a:effectRef>
          <a:fontRef idx="minor">
            <a:schemeClr val="tx1"/>
          </a:fontRef>
        </p:style>
      </p:cxnSp>
      <p:cxnSp>
        <p:nvCxnSpPr>
          <p:cNvPr id="29" name="Straight Arrow Connector 28"/>
          <p:cNvCxnSpPr/>
          <p:nvPr/>
        </p:nvCxnSpPr>
        <p:spPr>
          <a:xfrm>
            <a:off x="1600200" y="4038598"/>
            <a:ext cx="457200" cy="1588"/>
          </a:xfrm>
          <a:prstGeom prst="straightConnector1">
            <a:avLst/>
          </a:prstGeom>
          <a:ln>
            <a:solidFill>
              <a:srgbClr val="002060"/>
            </a:solidFill>
            <a:headEnd type="arrow"/>
            <a:tailEnd type="arrow"/>
          </a:ln>
        </p:spPr>
        <p:style>
          <a:lnRef idx="2">
            <a:schemeClr val="accent3"/>
          </a:lnRef>
          <a:fillRef idx="0">
            <a:schemeClr val="accent3"/>
          </a:fillRef>
          <a:effectRef idx="1">
            <a:schemeClr val="accent3"/>
          </a:effectRef>
          <a:fontRef idx="minor">
            <a:schemeClr val="tx1"/>
          </a:fontRef>
        </p:style>
      </p:cxnSp>
      <p:sp>
        <p:nvSpPr>
          <p:cNvPr id="32" name="TextBox 31"/>
          <p:cNvSpPr txBox="1"/>
          <p:nvPr/>
        </p:nvSpPr>
        <p:spPr>
          <a:xfrm>
            <a:off x="2133600" y="4114798"/>
            <a:ext cx="1219200" cy="584775"/>
          </a:xfrm>
          <a:prstGeom prst="rect">
            <a:avLst/>
          </a:prstGeom>
          <a:noFill/>
        </p:spPr>
        <p:txBody>
          <a:bodyPr wrap="square" rtlCol="0">
            <a:spAutoFit/>
          </a:bodyPr>
          <a:lstStyle/>
          <a:p>
            <a:pPr algn="ctr"/>
            <a:r>
              <a:rPr lang="en-US" sz="1600" dirty="0" smtClean="0">
                <a:latin typeface="Times New Roman" pitchFamily="18" charset="0"/>
                <a:cs typeface="Times New Roman" pitchFamily="18" charset="0"/>
              </a:rPr>
              <a:t>Sync Window</a:t>
            </a:r>
            <a:endParaRPr lang="en-US" sz="1600" dirty="0">
              <a:latin typeface="Times New Roman" pitchFamily="18" charset="0"/>
              <a:cs typeface="Times New Roman" pitchFamily="18" charset="0"/>
            </a:endParaRPr>
          </a:p>
        </p:txBody>
      </p:sp>
      <p:graphicFrame>
        <p:nvGraphicFramePr>
          <p:cNvPr id="36" name="Table 35"/>
          <p:cNvGraphicFramePr>
            <a:graphicFrameLocks noGrp="1"/>
          </p:cNvGraphicFramePr>
          <p:nvPr>
            <p:extLst>
              <p:ext uri="{D42A27DB-BD31-4B8C-83A1-F6EECF244321}">
                <p14:modId xmlns:p14="http://schemas.microsoft.com/office/powerpoint/2010/main" val="3022438633"/>
              </p:ext>
            </p:extLst>
          </p:nvPr>
        </p:nvGraphicFramePr>
        <p:xfrm>
          <a:off x="4069082" y="914401"/>
          <a:ext cx="4692782" cy="2586955"/>
        </p:xfrm>
        <a:graphic>
          <a:graphicData uri="http://schemas.openxmlformats.org/drawingml/2006/table">
            <a:tbl>
              <a:tblPr firstRow="1" bandRow="1">
                <a:tableStyleId>{5C22544A-7EE6-4342-B048-85BDC9FD1C3A}</a:tableStyleId>
              </a:tblPr>
              <a:tblGrid>
                <a:gridCol w="1303551">
                  <a:extLst>
                    <a:ext uri="{9D8B030D-6E8A-4147-A177-3AD203B41FA5}">
                      <a16:colId xmlns:a16="http://schemas.microsoft.com/office/drawing/2014/main" val="20000"/>
                    </a:ext>
                  </a:extLst>
                </a:gridCol>
                <a:gridCol w="2216036">
                  <a:extLst>
                    <a:ext uri="{9D8B030D-6E8A-4147-A177-3AD203B41FA5}">
                      <a16:colId xmlns:a16="http://schemas.microsoft.com/office/drawing/2014/main" val="20001"/>
                    </a:ext>
                  </a:extLst>
                </a:gridCol>
                <a:gridCol w="1173195">
                  <a:extLst>
                    <a:ext uri="{9D8B030D-6E8A-4147-A177-3AD203B41FA5}">
                      <a16:colId xmlns:a16="http://schemas.microsoft.com/office/drawing/2014/main" val="20002"/>
                    </a:ext>
                  </a:extLst>
                </a:gridCol>
              </a:tblGrid>
              <a:tr h="392395">
                <a:tc>
                  <a:txBody>
                    <a:bodyPr/>
                    <a:lstStyle/>
                    <a:p>
                      <a:pPr algn="ctr"/>
                      <a:r>
                        <a:rPr lang="en-US" sz="1800" dirty="0" smtClean="0"/>
                        <a:t>Setting</a:t>
                      </a:r>
                      <a:endParaRPr lang="en-US" sz="1800" dirty="0"/>
                    </a:p>
                  </a:txBody>
                  <a:tcPr anchor="ctr"/>
                </a:tc>
                <a:tc>
                  <a:txBody>
                    <a:bodyPr/>
                    <a:lstStyle/>
                    <a:p>
                      <a:pPr algn="ctr"/>
                      <a:r>
                        <a:rPr lang="en-US" sz="1800" dirty="0" smtClean="0"/>
                        <a:t>Description</a:t>
                      </a:r>
                      <a:endParaRPr lang="en-US" sz="1800" dirty="0"/>
                    </a:p>
                  </a:txBody>
                  <a:tcPr anchor="ctr"/>
                </a:tc>
                <a:tc>
                  <a:txBody>
                    <a:bodyPr/>
                    <a:lstStyle/>
                    <a:p>
                      <a:pPr algn="ctr"/>
                      <a:r>
                        <a:rPr lang="en-US" sz="1800" dirty="0" smtClean="0"/>
                        <a:t>Unit</a:t>
                      </a:r>
                      <a:endParaRPr lang="en-US" sz="1800" dirty="0"/>
                    </a:p>
                  </a:txBody>
                  <a:tcPr anchor="ctr"/>
                </a:tc>
                <a:extLst>
                  <a:ext uri="{0D108BD9-81ED-4DB2-BD59-A6C34878D82A}">
                    <a16:rowId xmlns:a16="http://schemas.microsoft.com/office/drawing/2014/main" val="10000"/>
                  </a:ext>
                </a:extLst>
              </a:tr>
              <a:tr h="355493">
                <a:tc>
                  <a:txBody>
                    <a:bodyPr/>
                    <a:lstStyle/>
                    <a:p>
                      <a:pPr algn="ctr"/>
                      <a:r>
                        <a:rPr lang="en-US" sz="1800" b="1" dirty="0" smtClean="0">
                          <a:latin typeface="Times New Roman" pitchFamily="18" charset="0"/>
                          <a:cs typeface="Times New Roman" pitchFamily="18" charset="0"/>
                        </a:rPr>
                        <a:t>O2</a:t>
                      </a:r>
                      <a:endParaRPr lang="en-US" sz="1800" b="1" dirty="0">
                        <a:latin typeface="Times New Roman" pitchFamily="18" charset="0"/>
                        <a:cs typeface="Times New Roman" pitchFamily="18" charset="0"/>
                      </a:endParaRPr>
                    </a:p>
                  </a:txBody>
                  <a:tcPr anchor="ctr"/>
                </a:tc>
                <a:tc>
                  <a:txBody>
                    <a:bodyPr/>
                    <a:lstStyle/>
                    <a:p>
                      <a:pPr algn="ctr"/>
                      <a:r>
                        <a:rPr lang="fa-IR" sz="1800" dirty="0" smtClean="0">
                          <a:cs typeface="B Nazanin" pitchFamily="2" charset="-78"/>
                        </a:rPr>
                        <a:t>درصد</a:t>
                      </a:r>
                      <a:r>
                        <a:rPr lang="fa-IR" sz="1800" baseline="0" dirty="0" smtClean="0">
                          <a:cs typeface="B Nazanin" pitchFamily="2" charset="-78"/>
                        </a:rPr>
                        <a:t> اشباع اکسیژن</a:t>
                      </a:r>
                      <a:endParaRPr lang="en-US" sz="1800" dirty="0">
                        <a:cs typeface="B Nazanin" pitchFamily="2" charset="-78"/>
                      </a:endParaRPr>
                    </a:p>
                  </a:txBody>
                  <a:tcPr anchor="ctr"/>
                </a:tc>
                <a:tc>
                  <a:txBody>
                    <a:bodyPr/>
                    <a:lstStyle/>
                    <a:p>
                      <a:pPr algn="ctr"/>
                      <a:r>
                        <a:rPr kumimoji="0" lang="en-US" sz="1800" b="1" kern="1200" dirty="0" smtClean="0">
                          <a:solidFill>
                            <a:schemeClr val="dk1"/>
                          </a:solidFill>
                          <a:latin typeface="Times New Roman" pitchFamily="18" charset="0"/>
                          <a:ea typeface="+mn-ea"/>
                          <a:cs typeface="Times New Roman" pitchFamily="18" charset="0"/>
                        </a:rPr>
                        <a:t>%</a:t>
                      </a:r>
                    </a:p>
                  </a:txBody>
                  <a:tcPr anchor="ctr"/>
                </a:tc>
                <a:extLst>
                  <a:ext uri="{0D108BD9-81ED-4DB2-BD59-A6C34878D82A}">
                    <a16:rowId xmlns:a16="http://schemas.microsoft.com/office/drawing/2014/main" val="10001"/>
                  </a:ext>
                </a:extLst>
              </a:tr>
              <a:tr h="355493">
                <a:tc>
                  <a:txBody>
                    <a:bodyPr/>
                    <a:lstStyle/>
                    <a:p>
                      <a:pPr algn="ctr"/>
                      <a:r>
                        <a:rPr lang="en-US" sz="1800" b="1" dirty="0" smtClean="0">
                          <a:latin typeface="Times New Roman" pitchFamily="18" charset="0"/>
                          <a:cs typeface="Times New Roman" pitchFamily="18" charset="0"/>
                        </a:rPr>
                        <a:t>Rate</a:t>
                      </a:r>
                      <a:endParaRPr lang="en-US" sz="1800" b="1" dirty="0">
                        <a:latin typeface="Times New Roman" pitchFamily="18" charset="0"/>
                        <a:cs typeface="Times New Roman" pitchFamily="18" charset="0"/>
                      </a:endParaRPr>
                    </a:p>
                  </a:txBody>
                  <a:tcPr anchor="ctr"/>
                </a:tc>
                <a:tc>
                  <a:txBody>
                    <a:bodyPr/>
                    <a:lstStyle/>
                    <a:p>
                      <a:pPr algn="ctr"/>
                      <a:r>
                        <a:rPr lang="fa-IR" sz="1800" dirty="0" smtClean="0">
                          <a:cs typeface="B Nazanin" pitchFamily="2" charset="-78"/>
                        </a:rPr>
                        <a:t>نرخ تنفسی</a:t>
                      </a:r>
                      <a:endParaRPr lang="en-US" sz="1800" dirty="0">
                        <a:cs typeface="B Nazanin" pitchFamily="2" charset="-78"/>
                      </a:endParaRPr>
                    </a:p>
                  </a:txBody>
                  <a:tcPr anchor="ctr"/>
                </a:tc>
                <a:tc>
                  <a:txBody>
                    <a:bodyPr/>
                    <a:lstStyle/>
                    <a:p>
                      <a:pPr algn="ctr"/>
                      <a:r>
                        <a:rPr kumimoji="0" lang="en-US" sz="1800" b="1" kern="1200" dirty="0" smtClean="0">
                          <a:solidFill>
                            <a:schemeClr val="dk1"/>
                          </a:solidFill>
                          <a:latin typeface="Times New Roman" pitchFamily="18" charset="0"/>
                          <a:ea typeface="+mn-ea"/>
                          <a:cs typeface="Times New Roman" pitchFamily="18" charset="0"/>
                        </a:rPr>
                        <a:t>b/min</a:t>
                      </a:r>
                    </a:p>
                  </a:txBody>
                  <a:tcPr anchor="ctr"/>
                </a:tc>
                <a:extLst>
                  <a:ext uri="{0D108BD9-81ED-4DB2-BD59-A6C34878D82A}">
                    <a16:rowId xmlns:a16="http://schemas.microsoft.com/office/drawing/2014/main" val="10002"/>
                  </a:ext>
                </a:extLst>
              </a:tr>
              <a:tr h="355493">
                <a:tc>
                  <a:txBody>
                    <a:bodyPr/>
                    <a:lstStyle/>
                    <a:p>
                      <a:pPr algn="ctr"/>
                      <a:r>
                        <a:rPr lang="en-US" sz="1800" b="1" dirty="0" err="1" smtClean="0">
                          <a:latin typeface="Times New Roman" pitchFamily="18" charset="0"/>
                          <a:cs typeface="Times New Roman" pitchFamily="18" charset="0"/>
                        </a:rPr>
                        <a:t>Vt</a:t>
                      </a:r>
                      <a:endParaRPr lang="en-US" sz="1800" b="1" dirty="0">
                        <a:latin typeface="Times New Roman" pitchFamily="18" charset="0"/>
                        <a:cs typeface="Times New Roman" pitchFamily="18" charset="0"/>
                      </a:endParaRPr>
                    </a:p>
                  </a:txBody>
                  <a:tcPr anchor="ctr"/>
                </a:tc>
                <a:tc>
                  <a:txBody>
                    <a:bodyPr/>
                    <a:lstStyle/>
                    <a:p>
                      <a:pPr algn="ctr"/>
                      <a:r>
                        <a:rPr lang="fa-IR" sz="1800" dirty="0" smtClean="0">
                          <a:cs typeface="B Nazanin" pitchFamily="2" charset="-78"/>
                        </a:rPr>
                        <a:t>حجم جاری</a:t>
                      </a:r>
                      <a:endParaRPr lang="en-US" sz="1800" dirty="0">
                        <a:cs typeface="B Nazanin" pitchFamily="2" charset="-78"/>
                      </a:endParaRPr>
                    </a:p>
                  </a:txBody>
                  <a:tcPr anchor="ctr"/>
                </a:tc>
                <a:tc>
                  <a:txBody>
                    <a:bodyPr/>
                    <a:lstStyle/>
                    <a:p>
                      <a:pPr algn="ctr"/>
                      <a:r>
                        <a:rPr kumimoji="0" lang="en-US" sz="1800" b="1" kern="1200" dirty="0" smtClean="0">
                          <a:solidFill>
                            <a:schemeClr val="dk1"/>
                          </a:solidFill>
                          <a:latin typeface="Times New Roman" pitchFamily="18" charset="0"/>
                          <a:ea typeface="+mn-ea"/>
                          <a:cs typeface="Times New Roman" pitchFamily="18" charset="0"/>
                        </a:rPr>
                        <a:t>ml</a:t>
                      </a:r>
                    </a:p>
                  </a:txBody>
                  <a:tcPr anchor="ctr"/>
                </a:tc>
                <a:extLst>
                  <a:ext uri="{0D108BD9-81ED-4DB2-BD59-A6C34878D82A}">
                    <a16:rowId xmlns:a16="http://schemas.microsoft.com/office/drawing/2014/main" val="10003"/>
                  </a:ext>
                </a:extLst>
              </a:tr>
              <a:tr h="355493">
                <a:tc>
                  <a:txBody>
                    <a:bodyPr/>
                    <a:lstStyle/>
                    <a:p>
                      <a:pPr algn="ctr"/>
                      <a:r>
                        <a:rPr lang="en-US" sz="1800" b="1" dirty="0" smtClean="0">
                          <a:latin typeface="Times New Roman" pitchFamily="18" charset="0"/>
                          <a:cs typeface="Times New Roman" pitchFamily="18" charset="0"/>
                        </a:rPr>
                        <a:t>PEEP</a:t>
                      </a:r>
                      <a:endParaRPr lang="en-US" sz="1800" b="1" dirty="0">
                        <a:latin typeface="Times New Roman" pitchFamily="18" charset="0"/>
                        <a:cs typeface="Times New Roman" pitchFamily="18" charset="0"/>
                      </a:endParaRPr>
                    </a:p>
                  </a:txBody>
                  <a:tcPr anchor="ctr"/>
                </a:tc>
                <a:tc>
                  <a:txBody>
                    <a:bodyPr/>
                    <a:lstStyle/>
                    <a:p>
                      <a:pPr algn="ctr"/>
                      <a:r>
                        <a:rPr lang="fa-IR" sz="1800" dirty="0" smtClean="0">
                          <a:cs typeface="B Nazanin" pitchFamily="2" charset="-78"/>
                        </a:rPr>
                        <a:t>فشار انتهای بازدم</a:t>
                      </a:r>
                      <a:endParaRPr lang="en-US" sz="1800" dirty="0">
                        <a:cs typeface="B Nazanin" pitchFamily="2" charset="-78"/>
                      </a:endParaRPr>
                    </a:p>
                  </a:txBody>
                  <a:tcPr anchor="ctr"/>
                </a:tc>
                <a:tc>
                  <a:txBody>
                    <a:bodyPr/>
                    <a:lstStyle/>
                    <a:p>
                      <a:pPr algn="ctr"/>
                      <a:r>
                        <a:rPr kumimoji="0" lang="en-US" sz="1800" b="1" kern="1200" dirty="0" smtClean="0">
                          <a:solidFill>
                            <a:schemeClr val="dk1"/>
                          </a:solidFill>
                          <a:latin typeface="Times New Roman" pitchFamily="18" charset="0"/>
                          <a:ea typeface="+mn-ea"/>
                          <a:cs typeface="Times New Roman" pitchFamily="18" charset="0"/>
                        </a:rPr>
                        <a:t>cmH2O</a:t>
                      </a:r>
                    </a:p>
                  </a:txBody>
                  <a:tcPr anchor="ctr"/>
                </a:tc>
                <a:extLst>
                  <a:ext uri="{0D108BD9-81ED-4DB2-BD59-A6C34878D82A}">
                    <a16:rowId xmlns:a16="http://schemas.microsoft.com/office/drawing/2014/main" val="10004"/>
                  </a:ext>
                </a:extLst>
              </a:tr>
              <a:tr h="355493">
                <a:tc>
                  <a:txBody>
                    <a:bodyPr/>
                    <a:lstStyle/>
                    <a:p>
                      <a:pPr algn="ctr"/>
                      <a:r>
                        <a:rPr lang="en-US" sz="1800" b="1" dirty="0" err="1" smtClean="0">
                          <a:latin typeface="Times New Roman" pitchFamily="18" charset="0"/>
                          <a:cs typeface="Times New Roman" pitchFamily="18" charset="0"/>
                        </a:rPr>
                        <a:t>Ti</a:t>
                      </a:r>
                      <a:endParaRPr lang="en-US" sz="1800" b="1" dirty="0">
                        <a:latin typeface="Times New Roman" pitchFamily="18" charset="0"/>
                        <a:cs typeface="Times New Roman" pitchFamily="18" charset="0"/>
                      </a:endParaRPr>
                    </a:p>
                  </a:txBody>
                  <a:tcPr anchor="ctr"/>
                </a:tc>
                <a:tc>
                  <a:txBody>
                    <a:bodyPr/>
                    <a:lstStyle/>
                    <a:p>
                      <a:pPr algn="ctr"/>
                      <a:r>
                        <a:rPr lang="fa-IR" sz="1800" dirty="0" smtClean="0">
                          <a:cs typeface="B Nazanin" pitchFamily="2" charset="-78"/>
                        </a:rPr>
                        <a:t>زمان دم</a:t>
                      </a:r>
                      <a:endParaRPr lang="en-US" sz="1800" dirty="0">
                        <a:cs typeface="B Nazanin" pitchFamily="2" charset="-78"/>
                      </a:endParaRPr>
                    </a:p>
                  </a:txBody>
                  <a:tcPr anchor="ctr"/>
                </a:tc>
                <a:tc>
                  <a:txBody>
                    <a:bodyPr/>
                    <a:lstStyle/>
                    <a:p>
                      <a:pPr algn="ctr"/>
                      <a:r>
                        <a:rPr kumimoji="0" lang="en-US" sz="1800" b="1" kern="1200" dirty="0" smtClean="0">
                          <a:solidFill>
                            <a:schemeClr val="dk1"/>
                          </a:solidFill>
                          <a:latin typeface="Times New Roman" pitchFamily="18" charset="0"/>
                          <a:ea typeface="+mn-ea"/>
                          <a:cs typeface="Times New Roman" pitchFamily="18" charset="0"/>
                        </a:rPr>
                        <a:t>Sec</a:t>
                      </a:r>
                    </a:p>
                  </a:txBody>
                  <a:tcPr anchor="ctr"/>
                </a:tc>
                <a:extLst>
                  <a:ext uri="{0D108BD9-81ED-4DB2-BD59-A6C34878D82A}">
                    <a16:rowId xmlns:a16="http://schemas.microsoft.com/office/drawing/2014/main" val="10005"/>
                  </a:ext>
                </a:extLst>
              </a:tr>
              <a:tr h="355493">
                <a:tc>
                  <a:txBody>
                    <a:bodyPr/>
                    <a:lstStyle/>
                    <a:p>
                      <a:pPr algn="ctr"/>
                      <a:r>
                        <a:rPr lang="en-US" sz="1800" b="1" dirty="0" smtClean="0">
                          <a:latin typeface="Times New Roman" pitchFamily="18" charset="0"/>
                          <a:cs typeface="Times New Roman" pitchFamily="18" charset="0"/>
                        </a:rPr>
                        <a:t>Pause</a:t>
                      </a:r>
                      <a:endParaRPr lang="en-US" sz="1800" b="1" dirty="0">
                        <a:latin typeface="Times New Roman" pitchFamily="18" charset="0"/>
                        <a:cs typeface="Times New Roman" pitchFamily="18" charset="0"/>
                      </a:endParaRPr>
                    </a:p>
                  </a:txBody>
                  <a:tcPr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1800" dirty="0" smtClean="0">
                          <a:cs typeface="B Nazanin" pitchFamily="2" charset="-78"/>
                        </a:rPr>
                        <a:t>مدت زمان </a:t>
                      </a:r>
                      <a:r>
                        <a:rPr lang="en-US" sz="1600" dirty="0" smtClean="0">
                          <a:cs typeface="B Nazanin" pitchFamily="2" charset="-78"/>
                        </a:rPr>
                        <a:t>Pause</a:t>
                      </a:r>
                      <a:endParaRPr lang="en-US" sz="1800" dirty="0" smtClean="0">
                        <a:cs typeface="B Nazanin" pitchFamily="2" charset="-78"/>
                      </a:endParaRPr>
                    </a:p>
                  </a:txBody>
                  <a:tcPr anchor="ctr"/>
                </a:tc>
                <a:tc>
                  <a:txBody>
                    <a:bodyPr/>
                    <a:lstStyle/>
                    <a:p>
                      <a:pPr algn="ctr"/>
                      <a:r>
                        <a:rPr kumimoji="0" lang="en-US" sz="1800" b="1" kern="1200" dirty="0" smtClean="0">
                          <a:solidFill>
                            <a:schemeClr val="dk1"/>
                          </a:solidFill>
                          <a:latin typeface="Times New Roman" pitchFamily="18" charset="0"/>
                          <a:ea typeface="+mn-ea"/>
                          <a:cs typeface="Times New Roman" pitchFamily="18" charset="0"/>
                        </a:rPr>
                        <a:t>%</a:t>
                      </a:r>
                    </a:p>
                  </a:txBody>
                  <a:tcPr anchor="ctr"/>
                </a:tc>
                <a:extLst>
                  <a:ext uri="{0D108BD9-81ED-4DB2-BD59-A6C34878D82A}">
                    <a16:rowId xmlns:a16="http://schemas.microsoft.com/office/drawing/2014/main" val="2528980537"/>
                  </a:ext>
                </a:extLst>
              </a:tr>
            </a:tbl>
          </a:graphicData>
        </a:graphic>
      </p:graphicFrame>
      <p:sp>
        <p:nvSpPr>
          <p:cNvPr id="38" name="TextBox 37"/>
          <p:cNvSpPr txBox="1"/>
          <p:nvPr/>
        </p:nvSpPr>
        <p:spPr>
          <a:xfrm>
            <a:off x="1066800" y="3124200"/>
            <a:ext cx="1600200" cy="584775"/>
          </a:xfrm>
          <a:prstGeom prst="rect">
            <a:avLst/>
          </a:prstGeom>
          <a:noFill/>
        </p:spPr>
        <p:txBody>
          <a:bodyPr wrap="square" rtlCol="0">
            <a:spAutoFit/>
          </a:bodyPr>
          <a:lstStyle/>
          <a:p>
            <a:pPr algn="ctr"/>
            <a:r>
              <a:rPr lang="en-US" sz="1600" dirty="0" smtClean="0">
                <a:latin typeface="Times New Roman" pitchFamily="18" charset="0"/>
                <a:cs typeface="Times New Roman" pitchFamily="18" charset="0"/>
              </a:rPr>
              <a:t>Min </a:t>
            </a:r>
          </a:p>
          <a:p>
            <a:pPr algn="ctr"/>
            <a:r>
              <a:rPr lang="en-US" sz="1600" dirty="0" smtClean="0">
                <a:latin typeface="Times New Roman" pitchFamily="18" charset="0"/>
                <a:cs typeface="Times New Roman" pitchFamily="18" charset="0"/>
              </a:rPr>
              <a:t>Exhalation Time</a:t>
            </a:r>
            <a:endParaRPr lang="en-US" sz="1600" dirty="0">
              <a:latin typeface="Times New Roman" pitchFamily="18" charset="0"/>
              <a:cs typeface="Times New Roman" pitchFamily="18" charset="0"/>
            </a:endParaRPr>
          </a:p>
        </p:txBody>
      </p:sp>
      <p:sp>
        <p:nvSpPr>
          <p:cNvPr id="39" name="Arc 32"/>
          <p:cNvSpPr>
            <a:spLocks/>
          </p:cNvSpPr>
          <p:nvPr/>
        </p:nvSpPr>
        <p:spPr bwMode="auto">
          <a:xfrm flipH="1">
            <a:off x="1554481" y="3733798"/>
            <a:ext cx="45719" cy="1524000"/>
          </a:xfrm>
          <a:custGeom>
            <a:avLst/>
            <a:gdLst>
              <a:gd name="T0" fmla="*/ 0 w 21558"/>
              <a:gd name="T1" fmla="*/ 401 h 21600"/>
              <a:gd name="T2" fmla="*/ 235 w 21558"/>
              <a:gd name="T3" fmla="*/ 0 h 21600"/>
              <a:gd name="T4" fmla="*/ 236 w 21558"/>
              <a:gd name="T5" fmla="*/ 428 h 21600"/>
              <a:gd name="T6" fmla="*/ 0 60000 65536"/>
              <a:gd name="T7" fmla="*/ 0 60000 65536"/>
              <a:gd name="T8" fmla="*/ 0 60000 65536"/>
              <a:gd name="T9" fmla="*/ 0 w 21558"/>
              <a:gd name="T10" fmla="*/ 0 h 21600"/>
              <a:gd name="T11" fmla="*/ 21558 w 21558"/>
              <a:gd name="T12" fmla="*/ 21600 h 21600"/>
            </a:gdLst>
            <a:ahLst/>
            <a:cxnLst>
              <a:cxn ang="T6">
                <a:pos x="T0" y="T1"/>
              </a:cxn>
              <a:cxn ang="T7">
                <a:pos x="T2" y="T3"/>
              </a:cxn>
              <a:cxn ang="T8">
                <a:pos x="T4" y="T5"/>
              </a:cxn>
            </a:cxnLst>
            <a:rect l="T9" t="T10" r="T11" b="T12"/>
            <a:pathLst>
              <a:path w="21558" h="21600" fill="none" extrusionOk="0">
                <a:moveTo>
                  <a:pt x="-1" y="20260"/>
                </a:moveTo>
                <a:cubicBezTo>
                  <a:pt x="704" y="8908"/>
                  <a:pt x="10092" y="48"/>
                  <a:pt x="21466" y="0"/>
                </a:cubicBezTo>
              </a:path>
              <a:path w="21558" h="21600" stroke="0" extrusionOk="0">
                <a:moveTo>
                  <a:pt x="-1" y="20260"/>
                </a:moveTo>
                <a:cubicBezTo>
                  <a:pt x="704" y="8908"/>
                  <a:pt x="10092" y="48"/>
                  <a:pt x="21466" y="0"/>
                </a:cubicBezTo>
                <a:lnTo>
                  <a:pt x="21558" y="21600"/>
                </a:lnTo>
                <a:close/>
              </a:path>
            </a:pathLst>
          </a:custGeom>
          <a:noFill/>
          <a:ln w="38100">
            <a:solidFill>
              <a:srgbClr val="FF0000"/>
            </a:solidFill>
            <a:round/>
            <a:headEnd type="none" w="sm" len="sm"/>
            <a:tailEnd type="none" w="sm" len="sm"/>
          </a:ln>
        </p:spPr>
        <p:txBody>
          <a:bodyPr wrap="none" anchor="ctr"/>
          <a:lstStyle/>
          <a:p>
            <a:endParaRPr lang="en-US"/>
          </a:p>
        </p:txBody>
      </p:sp>
      <p:sp>
        <p:nvSpPr>
          <p:cNvPr id="40" name="Arc 32"/>
          <p:cNvSpPr>
            <a:spLocks/>
          </p:cNvSpPr>
          <p:nvPr/>
        </p:nvSpPr>
        <p:spPr bwMode="auto">
          <a:xfrm flipV="1">
            <a:off x="1600200" y="5029198"/>
            <a:ext cx="45719" cy="1447800"/>
          </a:xfrm>
          <a:custGeom>
            <a:avLst/>
            <a:gdLst>
              <a:gd name="T0" fmla="*/ 0 w 21558"/>
              <a:gd name="T1" fmla="*/ 401 h 21600"/>
              <a:gd name="T2" fmla="*/ 235 w 21558"/>
              <a:gd name="T3" fmla="*/ 0 h 21600"/>
              <a:gd name="T4" fmla="*/ 236 w 21558"/>
              <a:gd name="T5" fmla="*/ 428 h 21600"/>
              <a:gd name="T6" fmla="*/ 0 60000 65536"/>
              <a:gd name="T7" fmla="*/ 0 60000 65536"/>
              <a:gd name="T8" fmla="*/ 0 60000 65536"/>
              <a:gd name="T9" fmla="*/ 0 w 21558"/>
              <a:gd name="T10" fmla="*/ 0 h 21600"/>
              <a:gd name="T11" fmla="*/ 21558 w 21558"/>
              <a:gd name="T12" fmla="*/ 21600 h 21600"/>
            </a:gdLst>
            <a:ahLst/>
            <a:cxnLst>
              <a:cxn ang="T6">
                <a:pos x="T0" y="T1"/>
              </a:cxn>
              <a:cxn ang="T7">
                <a:pos x="T2" y="T3"/>
              </a:cxn>
              <a:cxn ang="T8">
                <a:pos x="T4" y="T5"/>
              </a:cxn>
            </a:cxnLst>
            <a:rect l="T9" t="T10" r="T11" b="T12"/>
            <a:pathLst>
              <a:path w="21558" h="21600" fill="none" extrusionOk="0">
                <a:moveTo>
                  <a:pt x="-1" y="20260"/>
                </a:moveTo>
                <a:cubicBezTo>
                  <a:pt x="704" y="8908"/>
                  <a:pt x="10092" y="48"/>
                  <a:pt x="21466" y="0"/>
                </a:cubicBezTo>
              </a:path>
              <a:path w="21558" h="21600" stroke="0" extrusionOk="0">
                <a:moveTo>
                  <a:pt x="-1" y="20260"/>
                </a:moveTo>
                <a:cubicBezTo>
                  <a:pt x="704" y="8908"/>
                  <a:pt x="10092" y="48"/>
                  <a:pt x="21466" y="0"/>
                </a:cubicBezTo>
                <a:lnTo>
                  <a:pt x="21558" y="21600"/>
                </a:lnTo>
                <a:close/>
              </a:path>
            </a:pathLst>
          </a:custGeom>
          <a:noFill/>
          <a:ln w="38100">
            <a:solidFill>
              <a:srgbClr val="FF0000"/>
            </a:solidFill>
            <a:round/>
            <a:headEnd type="none" w="sm" len="sm"/>
            <a:tailEnd type="none" w="sm" len="sm"/>
          </a:ln>
        </p:spPr>
        <p:txBody>
          <a:bodyPr wrap="none" anchor="ctr"/>
          <a:lstStyle/>
          <a:p>
            <a:endParaRPr lang="en-US"/>
          </a:p>
        </p:txBody>
      </p:sp>
      <p:sp>
        <p:nvSpPr>
          <p:cNvPr id="47" name="Arc 32"/>
          <p:cNvSpPr>
            <a:spLocks/>
          </p:cNvSpPr>
          <p:nvPr/>
        </p:nvSpPr>
        <p:spPr bwMode="auto">
          <a:xfrm>
            <a:off x="3505200" y="3733801"/>
            <a:ext cx="152400" cy="1500198"/>
          </a:xfrm>
          <a:custGeom>
            <a:avLst/>
            <a:gdLst>
              <a:gd name="T0" fmla="*/ 0 w 21558"/>
              <a:gd name="T1" fmla="*/ 401 h 21600"/>
              <a:gd name="T2" fmla="*/ 235 w 21558"/>
              <a:gd name="T3" fmla="*/ 0 h 21600"/>
              <a:gd name="T4" fmla="*/ 236 w 21558"/>
              <a:gd name="T5" fmla="*/ 428 h 21600"/>
              <a:gd name="T6" fmla="*/ 0 60000 65536"/>
              <a:gd name="T7" fmla="*/ 0 60000 65536"/>
              <a:gd name="T8" fmla="*/ 0 60000 65536"/>
              <a:gd name="T9" fmla="*/ 0 w 21558"/>
              <a:gd name="T10" fmla="*/ 0 h 21600"/>
              <a:gd name="T11" fmla="*/ 21558 w 21558"/>
              <a:gd name="T12" fmla="*/ 21600 h 21600"/>
            </a:gdLst>
            <a:ahLst/>
            <a:cxnLst>
              <a:cxn ang="T6">
                <a:pos x="T0" y="T1"/>
              </a:cxn>
              <a:cxn ang="T7">
                <a:pos x="T2" y="T3"/>
              </a:cxn>
              <a:cxn ang="T8">
                <a:pos x="T4" y="T5"/>
              </a:cxn>
            </a:cxnLst>
            <a:rect l="T9" t="T10" r="T11" b="T12"/>
            <a:pathLst>
              <a:path w="21558" h="21600" fill="none" extrusionOk="0">
                <a:moveTo>
                  <a:pt x="-1" y="20260"/>
                </a:moveTo>
                <a:cubicBezTo>
                  <a:pt x="704" y="8908"/>
                  <a:pt x="10092" y="48"/>
                  <a:pt x="21466" y="0"/>
                </a:cubicBezTo>
              </a:path>
              <a:path w="21558" h="21600" stroke="0" extrusionOk="0">
                <a:moveTo>
                  <a:pt x="-1" y="20260"/>
                </a:moveTo>
                <a:cubicBezTo>
                  <a:pt x="704" y="8908"/>
                  <a:pt x="10092" y="48"/>
                  <a:pt x="21466" y="0"/>
                </a:cubicBezTo>
                <a:lnTo>
                  <a:pt x="21558" y="21600"/>
                </a:lnTo>
                <a:close/>
              </a:path>
            </a:pathLst>
          </a:custGeom>
          <a:noFill/>
          <a:ln w="38100">
            <a:solidFill>
              <a:srgbClr val="FF0000"/>
            </a:solidFill>
            <a:round/>
            <a:headEnd type="none" w="sm" len="sm"/>
            <a:tailEnd type="none" w="sm" len="sm"/>
          </a:ln>
        </p:spPr>
        <p:txBody>
          <a:bodyPr wrap="none" anchor="ctr"/>
          <a:lstStyle/>
          <a:p>
            <a:endParaRPr lang="en-US"/>
          </a:p>
        </p:txBody>
      </p:sp>
      <p:sp>
        <p:nvSpPr>
          <p:cNvPr id="48" name="Line 33"/>
          <p:cNvSpPr>
            <a:spLocks noChangeShapeType="1"/>
          </p:cNvSpPr>
          <p:nvPr/>
        </p:nvSpPr>
        <p:spPr bwMode="auto">
          <a:xfrm>
            <a:off x="3657600" y="3733801"/>
            <a:ext cx="457199" cy="0"/>
          </a:xfrm>
          <a:prstGeom prst="line">
            <a:avLst/>
          </a:prstGeom>
          <a:noFill/>
          <a:ln w="38100">
            <a:solidFill>
              <a:srgbClr val="FF0000"/>
            </a:solidFill>
            <a:round/>
            <a:headEnd type="none" w="sm" len="sm"/>
            <a:tailEnd type="none" w="sm" len="sm"/>
          </a:ln>
        </p:spPr>
        <p:txBody>
          <a:bodyPr wrap="none" anchor="ctr"/>
          <a:lstStyle/>
          <a:p>
            <a:endParaRPr lang="en-US"/>
          </a:p>
        </p:txBody>
      </p:sp>
      <p:sp>
        <p:nvSpPr>
          <p:cNvPr id="49" name="Arc 34"/>
          <p:cNvSpPr>
            <a:spLocks/>
          </p:cNvSpPr>
          <p:nvPr/>
        </p:nvSpPr>
        <p:spPr bwMode="auto">
          <a:xfrm flipV="1">
            <a:off x="4139952" y="5105401"/>
            <a:ext cx="762000" cy="1371599"/>
          </a:xfrm>
          <a:custGeom>
            <a:avLst/>
            <a:gdLst>
              <a:gd name="T0" fmla="*/ 71 w 21600"/>
              <a:gd name="T1" fmla="*/ 397 h 21600"/>
              <a:gd name="T2" fmla="*/ 0 w 21600"/>
              <a:gd name="T3" fmla="*/ 0 h 21600"/>
              <a:gd name="T4" fmla="*/ 71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38100">
            <a:solidFill>
              <a:srgbClr val="0000FF"/>
            </a:solidFill>
            <a:round/>
            <a:headEnd type="none" w="sm" len="sm"/>
            <a:tailEnd type="none" w="sm" len="sm"/>
          </a:ln>
        </p:spPr>
        <p:txBody>
          <a:bodyPr wrap="none" anchor="ctr"/>
          <a:lstStyle/>
          <a:p>
            <a:endParaRPr lang="en-US"/>
          </a:p>
        </p:txBody>
      </p:sp>
      <p:sp>
        <p:nvSpPr>
          <p:cNvPr id="50" name="Arc 32"/>
          <p:cNvSpPr>
            <a:spLocks/>
          </p:cNvSpPr>
          <p:nvPr/>
        </p:nvSpPr>
        <p:spPr bwMode="auto">
          <a:xfrm flipH="1">
            <a:off x="4069081" y="3733801"/>
            <a:ext cx="45719" cy="1524000"/>
          </a:xfrm>
          <a:custGeom>
            <a:avLst/>
            <a:gdLst>
              <a:gd name="T0" fmla="*/ 0 w 21558"/>
              <a:gd name="T1" fmla="*/ 401 h 21600"/>
              <a:gd name="T2" fmla="*/ 235 w 21558"/>
              <a:gd name="T3" fmla="*/ 0 h 21600"/>
              <a:gd name="T4" fmla="*/ 236 w 21558"/>
              <a:gd name="T5" fmla="*/ 428 h 21600"/>
              <a:gd name="T6" fmla="*/ 0 60000 65536"/>
              <a:gd name="T7" fmla="*/ 0 60000 65536"/>
              <a:gd name="T8" fmla="*/ 0 60000 65536"/>
              <a:gd name="T9" fmla="*/ 0 w 21558"/>
              <a:gd name="T10" fmla="*/ 0 h 21600"/>
              <a:gd name="T11" fmla="*/ 21558 w 21558"/>
              <a:gd name="T12" fmla="*/ 21600 h 21600"/>
            </a:gdLst>
            <a:ahLst/>
            <a:cxnLst>
              <a:cxn ang="T6">
                <a:pos x="T0" y="T1"/>
              </a:cxn>
              <a:cxn ang="T7">
                <a:pos x="T2" y="T3"/>
              </a:cxn>
              <a:cxn ang="T8">
                <a:pos x="T4" y="T5"/>
              </a:cxn>
            </a:cxnLst>
            <a:rect l="T9" t="T10" r="T11" b="T12"/>
            <a:pathLst>
              <a:path w="21558" h="21600" fill="none" extrusionOk="0">
                <a:moveTo>
                  <a:pt x="-1" y="20260"/>
                </a:moveTo>
                <a:cubicBezTo>
                  <a:pt x="704" y="8908"/>
                  <a:pt x="10092" y="48"/>
                  <a:pt x="21466" y="0"/>
                </a:cubicBezTo>
              </a:path>
              <a:path w="21558" h="21600" stroke="0" extrusionOk="0">
                <a:moveTo>
                  <a:pt x="-1" y="20260"/>
                </a:moveTo>
                <a:cubicBezTo>
                  <a:pt x="704" y="8908"/>
                  <a:pt x="10092" y="48"/>
                  <a:pt x="21466" y="0"/>
                </a:cubicBezTo>
                <a:lnTo>
                  <a:pt x="21558" y="21600"/>
                </a:lnTo>
                <a:close/>
              </a:path>
            </a:pathLst>
          </a:custGeom>
          <a:noFill/>
          <a:ln w="38100">
            <a:solidFill>
              <a:srgbClr val="FF0000"/>
            </a:solidFill>
            <a:round/>
            <a:headEnd type="none" w="sm" len="sm"/>
            <a:tailEnd type="none" w="sm" len="sm"/>
          </a:ln>
        </p:spPr>
        <p:txBody>
          <a:bodyPr wrap="none" anchor="ctr"/>
          <a:lstStyle/>
          <a:p>
            <a:endParaRPr lang="en-US"/>
          </a:p>
        </p:txBody>
      </p:sp>
      <p:sp>
        <p:nvSpPr>
          <p:cNvPr id="51" name="Arc 32"/>
          <p:cNvSpPr>
            <a:spLocks/>
          </p:cNvSpPr>
          <p:nvPr/>
        </p:nvSpPr>
        <p:spPr bwMode="auto">
          <a:xfrm flipV="1">
            <a:off x="4114800" y="5029200"/>
            <a:ext cx="45719" cy="1447800"/>
          </a:xfrm>
          <a:custGeom>
            <a:avLst/>
            <a:gdLst>
              <a:gd name="T0" fmla="*/ 0 w 21558"/>
              <a:gd name="T1" fmla="*/ 401 h 21600"/>
              <a:gd name="T2" fmla="*/ 235 w 21558"/>
              <a:gd name="T3" fmla="*/ 0 h 21600"/>
              <a:gd name="T4" fmla="*/ 236 w 21558"/>
              <a:gd name="T5" fmla="*/ 428 h 21600"/>
              <a:gd name="T6" fmla="*/ 0 60000 65536"/>
              <a:gd name="T7" fmla="*/ 0 60000 65536"/>
              <a:gd name="T8" fmla="*/ 0 60000 65536"/>
              <a:gd name="T9" fmla="*/ 0 w 21558"/>
              <a:gd name="T10" fmla="*/ 0 h 21600"/>
              <a:gd name="T11" fmla="*/ 21558 w 21558"/>
              <a:gd name="T12" fmla="*/ 21600 h 21600"/>
            </a:gdLst>
            <a:ahLst/>
            <a:cxnLst>
              <a:cxn ang="T6">
                <a:pos x="T0" y="T1"/>
              </a:cxn>
              <a:cxn ang="T7">
                <a:pos x="T2" y="T3"/>
              </a:cxn>
              <a:cxn ang="T8">
                <a:pos x="T4" y="T5"/>
              </a:cxn>
            </a:cxnLst>
            <a:rect l="T9" t="T10" r="T11" b="T12"/>
            <a:pathLst>
              <a:path w="21558" h="21600" fill="none" extrusionOk="0">
                <a:moveTo>
                  <a:pt x="-1" y="20260"/>
                </a:moveTo>
                <a:cubicBezTo>
                  <a:pt x="704" y="8908"/>
                  <a:pt x="10092" y="48"/>
                  <a:pt x="21466" y="0"/>
                </a:cubicBezTo>
              </a:path>
              <a:path w="21558" h="21600" stroke="0" extrusionOk="0">
                <a:moveTo>
                  <a:pt x="-1" y="20260"/>
                </a:moveTo>
                <a:cubicBezTo>
                  <a:pt x="704" y="8908"/>
                  <a:pt x="10092" y="48"/>
                  <a:pt x="21466" y="0"/>
                </a:cubicBezTo>
                <a:lnTo>
                  <a:pt x="21558" y="21600"/>
                </a:lnTo>
                <a:close/>
              </a:path>
            </a:pathLst>
          </a:custGeom>
          <a:noFill/>
          <a:ln w="38100">
            <a:solidFill>
              <a:srgbClr val="FF0000"/>
            </a:solidFill>
            <a:round/>
            <a:headEnd type="none" w="sm" len="sm"/>
            <a:tailEnd type="none" w="sm" len="sm"/>
          </a:ln>
        </p:spPr>
        <p:txBody>
          <a:bodyPr wrap="none" anchor="ctr"/>
          <a:lstStyle/>
          <a:p>
            <a:endParaRPr lang="en-US"/>
          </a:p>
        </p:txBody>
      </p:sp>
      <p:sp>
        <p:nvSpPr>
          <p:cNvPr id="52" name="Arc 32"/>
          <p:cNvSpPr>
            <a:spLocks/>
          </p:cNvSpPr>
          <p:nvPr/>
        </p:nvSpPr>
        <p:spPr bwMode="auto">
          <a:xfrm>
            <a:off x="5181600" y="3733801"/>
            <a:ext cx="152400" cy="1500198"/>
          </a:xfrm>
          <a:custGeom>
            <a:avLst/>
            <a:gdLst>
              <a:gd name="T0" fmla="*/ 0 w 21558"/>
              <a:gd name="T1" fmla="*/ 401 h 21600"/>
              <a:gd name="T2" fmla="*/ 235 w 21558"/>
              <a:gd name="T3" fmla="*/ 0 h 21600"/>
              <a:gd name="T4" fmla="*/ 236 w 21558"/>
              <a:gd name="T5" fmla="*/ 428 h 21600"/>
              <a:gd name="T6" fmla="*/ 0 60000 65536"/>
              <a:gd name="T7" fmla="*/ 0 60000 65536"/>
              <a:gd name="T8" fmla="*/ 0 60000 65536"/>
              <a:gd name="T9" fmla="*/ 0 w 21558"/>
              <a:gd name="T10" fmla="*/ 0 h 21600"/>
              <a:gd name="T11" fmla="*/ 21558 w 21558"/>
              <a:gd name="T12" fmla="*/ 21600 h 21600"/>
            </a:gdLst>
            <a:ahLst/>
            <a:cxnLst>
              <a:cxn ang="T6">
                <a:pos x="T0" y="T1"/>
              </a:cxn>
              <a:cxn ang="T7">
                <a:pos x="T2" y="T3"/>
              </a:cxn>
              <a:cxn ang="T8">
                <a:pos x="T4" y="T5"/>
              </a:cxn>
            </a:cxnLst>
            <a:rect l="T9" t="T10" r="T11" b="T12"/>
            <a:pathLst>
              <a:path w="21558" h="21600" fill="none" extrusionOk="0">
                <a:moveTo>
                  <a:pt x="-1" y="20260"/>
                </a:moveTo>
                <a:cubicBezTo>
                  <a:pt x="704" y="8908"/>
                  <a:pt x="10092" y="48"/>
                  <a:pt x="21466" y="0"/>
                </a:cubicBezTo>
              </a:path>
              <a:path w="21558" h="21600" stroke="0" extrusionOk="0">
                <a:moveTo>
                  <a:pt x="-1" y="20260"/>
                </a:moveTo>
                <a:cubicBezTo>
                  <a:pt x="704" y="8908"/>
                  <a:pt x="10092" y="48"/>
                  <a:pt x="21466" y="0"/>
                </a:cubicBezTo>
                <a:lnTo>
                  <a:pt x="21558" y="21600"/>
                </a:lnTo>
                <a:close/>
              </a:path>
            </a:pathLst>
          </a:custGeom>
          <a:noFill/>
          <a:ln w="38100">
            <a:solidFill>
              <a:srgbClr val="FF0000"/>
            </a:solidFill>
            <a:prstDash val="dash"/>
            <a:round/>
            <a:headEnd type="none" w="sm" len="sm"/>
            <a:tailEnd type="none" w="sm" len="sm"/>
          </a:ln>
        </p:spPr>
        <p:txBody>
          <a:bodyPr wrap="none" anchor="ctr"/>
          <a:lstStyle/>
          <a:p>
            <a:endParaRPr lang="en-US"/>
          </a:p>
        </p:txBody>
      </p:sp>
      <p:sp>
        <p:nvSpPr>
          <p:cNvPr id="53" name="Line 33"/>
          <p:cNvSpPr>
            <a:spLocks noChangeShapeType="1"/>
          </p:cNvSpPr>
          <p:nvPr/>
        </p:nvSpPr>
        <p:spPr bwMode="auto">
          <a:xfrm>
            <a:off x="5334000" y="3733801"/>
            <a:ext cx="457199" cy="0"/>
          </a:xfrm>
          <a:prstGeom prst="line">
            <a:avLst/>
          </a:prstGeom>
          <a:noFill/>
          <a:ln w="38100">
            <a:solidFill>
              <a:srgbClr val="FF0000"/>
            </a:solidFill>
            <a:prstDash val="dash"/>
            <a:round/>
            <a:headEnd type="none" w="sm" len="sm"/>
            <a:tailEnd type="none" w="sm" len="sm"/>
          </a:ln>
        </p:spPr>
        <p:txBody>
          <a:bodyPr wrap="none" anchor="ctr"/>
          <a:lstStyle/>
          <a:p>
            <a:endParaRPr lang="en-US"/>
          </a:p>
        </p:txBody>
      </p:sp>
      <p:sp>
        <p:nvSpPr>
          <p:cNvPr id="54" name="Arc 34"/>
          <p:cNvSpPr>
            <a:spLocks/>
          </p:cNvSpPr>
          <p:nvPr/>
        </p:nvSpPr>
        <p:spPr bwMode="auto">
          <a:xfrm flipV="1">
            <a:off x="5867400" y="5105401"/>
            <a:ext cx="762000" cy="1371599"/>
          </a:xfrm>
          <a:custGeom>
            <a:avLst/>
            <a:gdLst>
              <a:gd name="T0" fmla="*/ 71 w 21600"/>
              <a:gd name="T1" fmla="*/ 397 h 21600"/>
              <a:gd name="T2" fmla="*/ 0 w 21600"/>
              <a:gd name="T3" fmla="*/ 0 h 21600"/>
              <a:gd name="T4" fmla="*/ 71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38100">
            <a:solidFill>
              <a:srgbClr val="0000FF"/>
            </a:solidFill>
            <a:prstDash val="dash"/>
            <a:round/>
            <a:headEnd type="none" w="sm" len="sm"/>
            <a:tailEnd type="none" w="sm" len="sm"/>
          </a:ln>
        </p:spPr>
        <p:txBody>
          <a:bodyPr wrap="none" anchor="ctr"/>
          <a:lstStyle/>
          <a:p>
            <a:endParaRPr lang="en-US"/>
          </a:p>
        </p:txBody>
      </p:sp>
      <p:sp>
        <p:nvSpPr>
          <p:cNvPr id="55" name="Arc 32"/>
          <p:cNvSpPr>
            <a:spLocks/>
          </p:cNvSpPr>
          <p:nvPr/>
        </p:nvSpPr>
        <p:spPr bwMode="auto">
          <a:xfrm flipH="1">
            <a:off x="5745481" y="3733801"/>
            <a:ext cx="45719" cy="1524000"/>
          </a:xfrm>
          <a:custGeom>
            <a:avLst/>
            <a:gdLst>
              <a:gd name="T0" fmla="*/ 0 w 21558"/>
              <a:gd name="T1" fmla="*/ 401 h 21600"/>
              <a:gd name="T2" fmla="*/ 235 w 21558"/>
              <a:gd name="T3" fmla="*/ 0 h 21600"/>
              <a:gd name="T4" fmla="*/ 236 w 21558"/>
              <a:gd name="T5" fmla="*/ 428 h 21600"/>
              <a:gd name="T6" fmla="*/ 0 60000 65536"/>
              <a:gd name="T7" fmla="*/ 0 60000 65536"/>
              <a:gd name="T8" fmla="*/ 0 60000 65536"/>
              <a:gd name="T9" fmla="*/ 0 w 21558"/>
              <a:gd name="T10" fmla="*/ 0 h 21600"/>
              <a:gd name="T11" fmla="*/ 21558 w 21558"/>
              <a:gd name="T12" fmla="*/ 21600 h 21600"/>
            </a:gdLst>
            <a:ahLst/>
            <a:cxnLst>
              <a:cxn ang="T6">
                <a:pos x="T0" y="T1"/>
              </a:cxn>
              <a:cxn ang="T7">
                <a:pos x="T2" y="T3"/>
              </a:cxn>
              <a:cxn ang="T8">
                <a:pos x="T4" y="T5"/>
              </a:cxn>
            </a:cxnLst>
            <a:rect l="T9" t="T10" r="T11" b="T12"/>
            <a:pathLst>
              <a:path w="21558" h="21600" fill="none" extrusionOk="0">
                <a:moveTo>
                  <a:pt x="-1" y="20260"/>
                </a:moveTo>
                <a:cubicBezTo>
                  <a:pt x="704" y="8908"/>
                  <a:pt x="10092" y="48"/>
                  <a:pt x="21466" y="0"/>
                </a:cubicBezTo>
              </a:path>
              <a:path w="21558" h="21600" stroke="0" extrusionOk="0">
                <a:moveTo>
                  <a:pt x="-1" y="20260"/>
                </a:moveTo>
                <a:cubicBezTo>
                  <a:pt x="704" y="8908"/>
                  <a:pt x="10092" y="48"/>
                  <a:pt x="21466" y="0"/>
                </a:cubicBezTo>
                <a:lnTo>
                  <a:pt x="21558" y="21600"/>
                </a:lnTo>
                <a:close/>
              </a:path>
            </a:pathLst>
          </a:custGeom>
          <a:noFill/>
          <a:ln w="38100">
            <a:solidFill>
              <a:srgbClr val="FF0000"/>
            </a:solidFill>
            <a:prstDash val="dash"/>
            <a:round/>
            <a:headEnd type="none" w="sm" len="sm"/>
            <a:tailEnd type="none" w="sm" len="sm"/>
          </a:ln>
        </p:spPr>
        <p:txBody>
          <a:bodyPr wrap="none" anchor="ctr"/>
          <a:lstStyle/>
          <a:p>
            <a:endParaRPr lang="en-US"/>
          </a:p>
        </p:txBody>
      </p:sp>
      <p:sp>
        <p:nvSpPr>
          <p:cNvPr id="56" name="Arc 32"/>
          <p:cNvSpPr>
            <a:spLocks/>
          </p:cNvSpPr>
          <p:nvPr/>
        </p:nvSpPr>
        <p:spPr bwMode="auto">
          <a:xfrm flipV="1">
            <a:off x="5791200" y="5105400"/>
            <a:ext cx="45719" cy="1447800"/>
          </a:xfrm>
          <a:custGeom>
            <a:avLst/>
            <a:gdLst>
              <a:gd name="T0" fmla="*/ 0 w 21558"/>
              <a:gd name="T1" fmla="*/ 401 h 21600"/>
              <a:gd name="T2" fmla="*/ 235 w 21558"/>
              <a:gd name="T3" fmla="*/ 0 h 21600"/>
              <a:gd name="T4" fmla="*/ 236 w 21558"/>
              <a:gd name="T5" fmla="*/ 428 h 21600"/>
              <a:gd name="T6" fmla="*/ 0 60000 65536"/>
              <a:gd name="T7" fmla="*/ 0 60000 65536"/>
              <a:gd name="T8" fmla="*/ 0 60000 65536"/>
              <a:gd name="T9" fmla="*/ 0 w 21558"/>
              <a:gd name="T10" fmla="*/ 0 h 21600"/>
              <a:gd name="T11" fmla="*/ 21558 w 21558"/>
              <a:gd name="T12" fmla="*/ 21600 h 21600"/>
            </a:gdLst>
            <a:ahLst/>
            <a:cxnLst>
              <a:cxn ang="T6">
                <a:pos x="T0" y="T1"/>
              </a:cxn>
              <a:cxn ang="T7">
                <a:pos x="T2" y="T3"/>
              </a:cxn>
              <a:cxn ang="T8">
                <a:pos x="T4" y="T5"/>
              </a:cxn>
            </a:cxnLst>
            <a:rect l="T9" t="T10" r="T11" b="T12"/>
            <a:pathLst>
              <a:path w="21558" h="21600" fill="none" extrusionOk="0">
                <a:moveTo>
                  <a:pt x="-1" y="20260"/>
                </a:moveTo>
                <a:cubicBezTo>
                  <a:pt x="704" y="8908"/>
                  <a:pt x="10092" y="48"/>
                  <a:pt x="21466" y="0"/>
                </a:cubicBezTo>
              </a:path>
              <a:path w="21558" h="21600" stroke="0" extrusionOk="0">
                <a:moveTo>
                  <a:pt x="-1" y="20260"/>
                </a:moveTo>
                <a:cubicBezTo>
                  <a:pt x="704" y="8908"/>
                  <a:pt x="10092" y="48"/>
                  <a:pt x="21466" y="0"/>
                </a:cubicBezTo>
                <a:lnTo>
                  <a:pt x="21558" y="21600"/>
                </a:lnTo>
                <a:close/>
              </a:path>
            </a:pathLst>
          </a:custGeom>
          <a:noFill/>
          <a:ln w="38100">
            <a:solidFill>
              <a:srgbClr val="FF0000"/>
            </a:solidFill>
            <a:prstDash val="dash"/>
            <a:round/>
            <a:headEnd type="none" w="sm" len="sm"/>
            <a:tailEnd type="none" w="sm" len="sm"/>
          </a:ln>
        </p:spPr>
        <p:txBody>
          <a:bodyPr wrap="none" anchor="ctr"/>
          <a:lstStyle/>
          <a:p>
            <a:endParaRPr lang="en-US"/>
          </a:p>
        </p:txBody>
      </p:sp>
      <p:sp>
        <p:nvSpPr>
          <p:cNvPr id="62" name="Arc 32"/>
          <p:cNvSpPr>
            <a:spLocks/>
          </p:cNvSpPr>
          <p:nvPr/>
        </p:nvSpPr>
        <p:spPr bwMode="auto">
          <a:xfrm>
            <a:off x="5486400" y="3733801"/>
            <a:ext cx="152400" cy="1500198"/>
          </a:xfrm>
          <a:custGeom>
            <a:avLst/>
            <a:gdLst>
              <a:gd name="T0" fmla="*/ 0 w 21558"/>
              <a:gd name="T1" fmla="*/ 401 h 21600"/>
              <a:gd name="T2" fmla="*/ 235 w 21558"/>
              <a:gd name="T3" fmla="*/ 0 h 21600"/>
              <a:gd name="T4" fmla="*/ 236 w 21558"/>
              <a:gd name="T5" fmla="*/ 428 h 21600"/>
              <a:gd name="T6" fmla="*/ 0 60000 65536"/>
              <a:gd name="T7" fmla="*/ 0 60000 65536"/>
              <a:gd name="T8" fmla="*/ 0 60000 65536"/>
              <a:gd name="T9" fmla="*/ 0 w 21558"/>
              <a:gd name="T10" fmla="*/ 0 h 21600"/>
              <a:gd name="T11" fmla="*/ 21558 w 21558"/>
              <a:gd name="T12" fmla="*/ 21600 h 21600"/>
            </a:gdLst>
            <a:ahLst/>
            <a:cxnLst>
              <a:cxn ang="T6">
                <a:pos x="T0" y="T1"/>
              </a:cxn>
              <a:cxn ang="T7">
                <a:pos x="T2" y="T3"/>
              </a:cxn>
              <a:cxn ang="T8">
                <a:pos x="T4" y="T5"/>
              </a:cxn>
            </a:cxnLst>
            <a:rect l="T9" t="T10" r="T11" b="T12"/>
            <a:pathLst>
              <a:path w="21558" h="21600" fill="none" extrusionOk="0">
                <a:moveTo>
                  <a:pt x="-1" y="20260"/>
                </a:moveTo>
                <a:cubicBezTo>
                  <a:pt x="704" y="8908"/>
                  <a:pt x="10092" y="48"/>
                  <a:pt x="21466" y="0"/>
                </a:cubicBezTo>
              </a:path>
              <a:path w="21558" h="21600" stroke="0" extrusionOk="0">
                <a:moveTo>
                  <a:pt x="-1" y="20260"/>
                </a:moveTo>
                <a:cubicBezTo>
                  <a:pt x="704" y="8908"/>
                  <a:pt x="10092" y="48"/>
                  <a:pt x="21466" y="0"/>
                </a:cubicBezTo>
                <a:lnTo>
                  <a:pt x="21558" y="21600"/>
                </a:lnTo>
                <a:close/>
              </a:path>
            </a:pathLst>
          </a:custGeom>
          <a:noFill/>
          <a:ln w="38100">
            <a:solidFill>
              <a:srgbClr val="FF0000"/>
            </a:solidFill>
            <a:prstDash val="solid"/>
            <a:round/>
            <a:headEnd type="none" w="sm" len="sm"/>
            <a:tailEnd type="none" w="sm" len="sm"/>
          </a:ln>
        </p:spPr>
        <p:txBody>
          <a:bodyPr wrap="none" anchor="ctr"/>
          <a:lstStyle/>
          <a:p>
            <a:endParaRPr lang="en-US"/>
          </a:p>
        </p:txBody>
      </p:sp>
      <p:sp>
        <p:nvSpPr>
          <p:cNvPr id="63" name="Line 33"/>
          <p:cNvSpPr>
            <a:spLocks noChangeShapeType="1"/>
          </p:cNvSpPr>
          <p:nvPr/>
        </p:nvSpPr>
        <p:spPr bwMode="auto">
          <a:xfrm>
            <a:off x="5638800" y="3733801"/>
            <a:ext cx="457199" cy="0"/>
          </a:xfrm>
          <a:prstGeom prst="line">
            <a:avLst/>
          </a:prstGeom>
          <a:noFill/>
          <a:ln w="38100">
            <a:solidFill>
              <a:srgbClr val="FF0000"/>
            </a:solidFill>
            <a:prstDash val="solid"/>
            <a:round/>
            <a:headEnd type="none" w="sm" len="sm"/>
            <a:tailEnd type="none" w="sm" len="sm"/>
          </a:ln>
        </p:spPr>
        <p:txBody>
          <a:bodyPr wrap="none" anchor="ctr"/>
          <a:lstStyle/>
          <a:p>
            <a:endParaRPr lang="en-US"/>
          </a:p>
        </p:txBody>
      </p:sp>
      <p:sp>
        <p:nvSpPr>
          <p:cNvPr id="64" name="Arc 34"/>
          <p:cNvSpPr>
            <a:spLocks/>
          </p:cNvSpPr>
          <p:nvPr/>
        </p:nvSpPr>
        <p:spPr bwMode="auto">
          <a:xfrm flipV="1">
            <a:off x="6172200" y="5105400"/>
            <a:ext cx="762000" cy="1447799"/>
          </a:xfrm>
          <a:custGeom>
            <a:avLst/>
            <a:gdLst>
              <a:gd name="T0" fmla="*/ 71 w 21600"/>
              <a:gd name="T1" fmla="*/ 397 h 21600"/>
              <a:gd name="T2" fmla="*/ 0 w 21600"/>
              <a:gd name="T3" fmla="*/ 0 h 21600"/>
              <a:gd name="T4" fmla="*/ 71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38100">
            <a:solidFill>
              <a:srgbClr val="0000FF"/>
            </a:solidFill>
            <a:prstDash val="solid"/>
            <a:round/>
            <a:headEnd type="none" w="sm" len="sm"/>
            <a:tailEnd type="none" w="sm" len="sm"/>
          </a:ln>
        </p:spPr>
        <p:txBody>
          <a:bodyPr wrap="none" anchor="ctr"/>
          <a:lstStyle/>
          <a:p>
            <a:endParaRPr lang="en-US"/>
          </a:p>
        </p:txBody>
      </p:sp>
      <p:sp>
        <p:nvSpPr>
          <p:cNvPr id="65" name="Arc 32"/>
          <p:cNvSpPr>
            <a:spLocks/>
          </p:cNvSpPr>
          <p:nvPr/>
        </p:nvSpPr>
        <p:spPr bwMode="auto">
          <a:xfrm flipH="1">
            <a:off x="6050281" y="3733801"/>
            <a:ext cx="45719" cy="1524000"/>
          </a:xfrm>
          <a:custGeom>
            <a:avLst/>
            <a:gdLst>
              <a:gd name="T0" fmla="*/ 0 w 21558"/>
              <a:gd name="T1" fmla="*/ 401 h 21600"/>
              <a:gd name="T2" fmla="*/ 235 w 21558"/>
              <a:gd name="T3" fmla="*/ 0 h 21600"/>
              <a:gd name="T4" fmla="*/ 236 w 21558"/>
              <a:gd name="T5" fmla="*/ 428 h 21600"/>
              <a:gd name="T6" fmla="*/ 0 60000 65536"/>
              <a:gd name="T7" fmla="*/ 0 60000 65536"/>
              <a:gd name="T8" fmla="*/ 0 60000 65536"/>
              <a:gd name="T9" fmla="*/ 0 w 21558"/>
              <a:gd name="T10" fmla="*/ 0 h 21600"/>
              <a:gd name="T11" fmla="*/ 21558 w 21558"/>
              <a:gd name="T12" fmla="*/ 21600 h 21600"/>
            </a:gdLst>
            <a:ahLst/>
            <a:cxnLst>
              <a:cxn ang="T6">
                <a:pos x="T0" y="T1"/>
              </a:cxn>
              <a:cxn ang="T7">
                <a:pos x="T2" y="T3"/>
              </a:cxn>
              <a:cxn ang="T8">
                <a:pos x="T4" y="T5"/>
              </a:cxn>
            </a:cxnLst>
            <a:rect l="T9" t="T10" r="T11" b="T12"/>
            <a:pathLst>
              <a:path w="21558" h="21600" fill="none" extrusionOk="0">
                <a:moveTo>
                  <a:pt x="-1" y="20260"/>
                </a:moveTo>
                <a:cubicBezTo>
                  <a:pt x="704" y="8908"/>
                  <a:pt x="10092" y="48"/>
                  <a:pt x="21466" y="0"/>
                </a:cubicBezTo>
              </a:path>
              <a:path w="21558" h="21600" stroke="0" extrusionOk="0">
                <a:moveTo>
                  <a:pt x="-1" y="20260"/>
                </a:moveTo>
                <a:cubicBezTo>
                  <a:pt x="704" y="8908"/>
                  <a:pt x="10092" y="48"/>
                  <a:pt x="21466" y="0"/>
                </a:cubicBezTo>
                <a:lnTo>
                  <a:pt x="21558" y="21600"/>
                </a:lnTo>
                <a:close/>
              </a:path>
            </a:pathLst>
          </a:custGeom>
          <a:noFill/>
          <a:ln w="38100">
            <a:solidFill>
              <a:srgbClr val="FF0000"/>
            </a:solidFill>
            <a:prstDash val="solid"/>
            <a:round/>
            <a:headEnd type="none" w="sm" len="sm"/>
            <a:tailEnd type="none" w="sm" len="sm"/>
          </a:ln>
        </p:spPr>
        <p:txBody>
          <a:bodyPr wrap="none" anchor="ctr"/>
          <a:lstStyle/>
          <a:p>
            <a:endParaRPr lang="en-US"/>
          </a:p>
        </p:txBody>
      </p:sp>
      <p:sp>
        <p:nvSpPr>
          <p:cNvPr id="66" name="Arc 32"/>
          <p:cNvSpPr>
            <a:spLocks/>
          </p:cNvSpPr>
          <p:nvPr/>
        </p:nvSpPr>
        <p:spPr bwMode="auto">
          <a:xfrm flipV="1">
            <a:off x="6096000" y="5105400"/>
            <a:ext cx="45719" cy="1447800"/>
          </a:xfrm>
          <a:custGeom>
            <a:avLst/>
            <a:gdLst>
              <a:gd name="T0" fmla="*/ 0 w 21558"/>
              <a:gd name="T1" fmla="*/ 401 h 21600"/>
              <a:gd name="T2" fmla="*/ 235 w 21558"/>
              <a:gd name="T3" fmla="*/ 0 h 21600"/>
              <a:gd name="T4" fmla="*/ 236 w 21558"/>
              <a:gd name="T5" fmla="*/ 428 h 21600"/>
              <a:gd name="T6" fmla="*/ 0 60000 65536"/>
              <a:gd name="T7" fmla="*/ 0 60000 65536"/>
              <a:gd name="T8" fmla="*/ 0 60000 65536"/>
              <a:gd name="T9" fmla="*/ 0 w 21558"/>
              <a:gd name="T10" fmla="*/ 0 h 21600"/>
              <a:gd name="T11" fmla="*/ 21558 w 21558"/>
              <a:gd name="T12" fmla="*/ 21600 h 21600"/>
            </a:gdLst>
            <a:ahLst/>
            <a:cxnLst>
              <a:cxn ang="T6">
                <a:pos x="T0" y="T1"/>
              </a:cxn>
              <a:cxn ang="T7">
                <a:pos x="T2" y="T3"/>
              </a:cxn>
              <a:cxn ang="T8">
                <a:pos x="T4" y="T5"/>
              </a:cxn>
            </a:cxnLst>
            <a:rect l="T9" t="T10" r="T11" b="T12"/>
            <a:pathLst>
              <a:path w="21558" h="21600" fill="none" extrusionOk="0">
                <a:moveTo>
                  <a:pt x="-1" y="20260"/>
                </a:moveTo>
                <a:cubicBezTo>
                  <a:pt x="704" y="8908"/>
                  <a:pt x="10092" y="48"/>
                  <a:pt x="21466" y="0"/>
                </a:cubicBezTo>
              </a:path>
              <a:path w="21558" h="21600" stroke="0" extrusionOk="0">
                <a:moveTo>
                  <a:pt x="-1" y="20260"/>
                </a:moveTo>
                <a:cubicBezTo>
                  <a:pt x="704" y="8908"/>
                  <a:pt x="10092" y="48"/>
                  <a:pt x="21466" y="0"/>
                </a:cubicBezTo>
                <a:lnTo>
                  <a:pt x="21558" y="21600"/>
                </a:lnTo>
                <a:close/>
              </a:path>
            </a:pathLst>
          </a:custGeom>
          <a:noFill/>
          <a:ln w="38100">
            <a:solidFill>
              <a:srgbClr val="FF0000"/>
            </a:solidFill>
            <a:prstDash val="solid"/>
            <a:round/>
            <a:headEnd type="none" w="sm" len="sm"/>
            <a:tailEnd type="none" w="sm" len="sm"/>
          </a:ln>
        </p:spPr>
        <p:txBody>
          <a:bodyPr wrap="none" anchor="ctr"/>
          <a:lstStyle/>
          <a:p>
            <a:endParaRPr lang="en-US"/>
          </a:p>
        </p:txBody>
      </p:sp>
      <p:sp>
        <p:nvSpPr>
          <p:cNvPr id="68" name="Line 36"/>
          <p:cNvSpPr>
            <a:spLocks noChangeShapeType="1"/>
          </p:cNvSpPr>
          <p:nvPr/>
        </p:nvSpPr>
        <p:spPr bwMode="auto">
          <a:xfrm>
            <a:off x="5029200" y="5105400"/>
            <a:ext cx="457200" cy="0"/>
          </a:xfrm>
          <a:prstGeom prst="line">
            <a:avLst/>
          </a:prstGeom>
          <a:noFill/>
          <a:ln w="38100">
            <a:solidFill>
              <a:srgbClr val="0000FF"/>
            </a:solidFill>
            <a:round/>
            <a:headEnd/>
            <a:tailEnd/>
          </a:ln>
        </p:spPr>
        <p:txBody>
          <a:bodyPr/>
          <a:lstStyle/>
          <a:p>
            <a:endParaRPr lang="en-US"/>
          </a:p>
        </p:txBody>
      </p:sp>
      <p:cxnSp>
        <p:nvCxnSpPr>
          <p:cNvPr id="44" name="Straight Connector 43"/>
          <p:cNvCxnSpPr/>
          <p:nvPr/>
        </p:nvCxnSpPr>
        <p:spPr>
          <a:xfrm>
            <a:off x="2361063" y="836612"/>
            <a:ext cx="6400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6324600" y="152400"/>
            <a:ext cx="2427268" cy="707886"/>
          </a:xfrm>
          <a:prstGeom prst="rect">
            <a:avLst/>
          </a:prstGeom>
        </p:spPr>
        <p:txBody>
          <a:bodyPr wrap="none">
            <a:spAutoFit/>
          </a:bodyPr>
          <a:lstStyle/>
          <a:p>
            <a:r>
              <a:rPr lang="fa-IR" sz="4000" dirty="0" smtClean="0">
                <a:cs typeface="B Nazanin" pitchFamily="2" charset="-78"/>
              </a:rPr>
              <a:t>مدهای تنفسی</a:t>
            </a:r>
            <a:endParaRPr lang="en-US" sz="4000" dirty="0"/>
          </a:p>
        </p:txBody>
      </p:sp>
    </p:spTree>
    <p:extLst>
      <p:ext uri="{BB962C8B-B14F-4D97-AF65-F5344CB8AC3E}">
        <p14:creationId xmlns:p14="http://schemas.microsoft.com/office/powerpoint/2010/main" val="1157008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linds(horizontal)">
                                      <p:cBhvr>
                                        <p:cTn id="10" dur="500"/>
                                        <p:tgtEl>
                                          <p:spTgt spid="2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blinds(horizontal)">
                                      <p:cBhvr>
                                        <p:cTn id="13" dur="500"/>
                                        <p:tgtEl>
                                          <p:spTgt spid="52"/>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blinds(horizontal)">
                                      <p:cBhvr>
                                        <p:cTn id="16" dur="500"/>
                                        <p:tgtEl>
                                          <p:spTgt spid="53"/>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blinds(horizontal)">
                                      <p:cBhvr>
                                        <p:cTn id="19" dur="500"/>
                                        <p:tgtEl>
                                          <p:spTgt spid="55"/>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blinds(horizontal)">
                                      <p:cBhvr>
                                        <p:cTn id="22" dur="500"/>
                                        <p:tgtEl>
                                          <p:spTgt spid="56"/>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blinds(horizontal)">
                                      <p:cBhvr>
                                        <p:cTn id="25" dur="500"/>
                                        <p:tgtEl>
                                          <p:spTgt spid="54"/>
                                        </p:tgtEl>
                                      </p:cBhvr>
                                    </p:animEffect>
                                  </p:childTnLst>
                                </p:cTn>
                              </p:par>
                              <p:par>
                                <p:cTn id="26" presetID="3" presetClass="exit" presetSubtype="10" fill="hold" grpId="0" nodeType="withEffect">
                                  <p:stCondLst>
                                    <p:cond delay="0"/>
                                  </p:stCondLst>
                                  <p:childTnLst>
                                    <p:animEffect transition="out" filter="blinds(horizontal)">
                                      <p:cBhvr>
                                        <p:cTn id="27" dur="500"/>
                                        <p:tgtEl>
                                          <p:spTgt spid="68"/>
                                        </p:tgtEl>
                                      </p:cBhvr>
                                    </p:animEffect>
                                    <p:set>
                                      <p:cBhvr>
                                        <p:cTn id="28" dur="1" fill="hold">
                                          <p:stCondLst>
                                            <p:cond delay="499"/>
                                          </p:stCondLst>
                                        </p:cTn>
                                        <p:tgtEl>
                                          <p:spTgt spid="6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52" grpId="0" animBg="1"/>
      <p:bldP spid="53" grpId="0" animBg="1"/>
      <p:bldP spid="54" grpId="0" animBg="1"/>
      <p:bldP spid="55" grpId="0" animBg="1"/>
      <p:bldP spid="56" grpId="0" animBg="1"/>
      <p:bldP spid="6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2286000" y="914400"/>
            <a:ext cx="6400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6170575" y="167241"/>
            <a:ext cx="2355132" cy="707886"/>
          </a:xfrm>
          <a:prstGeom prst="rect">
            <a:avLst/>
          </a:prstGeom>
        </p:spPr>
        <p:txBody>
          <a:bodyPr wrap="none">
            <a:spAutoFit/>
          </a:bodyPr>
          <a:lstStyle/>
          <a:p>
            <a:pPr algn="r" rtl="1"/>
            <a:r>
              <a:rPr lang="fa-IR" sz="4000" dirty="0" smtClean="0">
                <a:cs typeface="B Nazanin" panose="00000400000000000000" pitchFamily="2" charset="-78"/>
              </a:rPr>
              <a:t>اجزای دستگاه</a:t>
            </a:r>
            <a:endParaRPr lang="en-US" sz="4000" dirty="0"/>
          </a:p>
        </p:txBody>
      </p:sp>
      <p:pic>
        <p:nvPicPr>
          <p:cNvPr id="7" name="Picture 6"/>
          <p:cNvPicPr>
            <a:picLocks noChangeAspect="1"/>
          </p:cNvPicPr>
          <p:nvPr/>
        </p:nvPicPr>
        <p:blipFill>
          <a:blip r:embed="rId2"/>
          <a:stretch>
            <a:fillRect/>
          </a:stretch>
        </p:blipFill>
        <p:spPr>
          <a:xfrm>
            <a:off x="474233" y="1294987"/>
            <a:ext cx="8051474" cy="5182428"/>
          </a:xfrm>
          <a:prstGeom prst="rect">
            <a:avLst/>
          </a:prstGeom>
        </p:spPr>
      </p:pic>
      <p:cxnSp>
        <p:nvCxnSpPr>
          <p:cNvPr id="3" name="Straight Arrow Connector 2"/>
          <p:cNvCxnSpPr/>
          <p:nvPr/>
        </p:nvCxnSpPr>
        <p:spPr>
          <a:xfrm flipH="1" flipV="1">
            <a:off x="2819400" y="1752600"/>
            <a:ext cx="304800" cy="1219200"/>
          </a:xfrm>
          <a:prstGeom prst="straightConnector1">
            <a:avLst/>
          </a:prstGeom>
          <a:ln>
            <a:solidFill>
              <a:schemeClr val="tx1">
                <a:lumMod val="85000"/>
                <a:lumOff val="15000"/>
              </a:schemeClr>
            </a:solidFill>
            <a:tailEnd type="triangle"/>
          </a:ln>
        </p:spPr>
        <p:style>
          <a:lnRef idx="2">
            <a:schemeClr val="dk1"/>
          </a:lnRef>
          <a:fillRef idx="0">
            <a:schemeClr val="dk1"/>
          </a:fillRef>
          <a:effectRef idx="1">
            <a:schemeClr val="dk1"/>
          </a:effectRef>
          <a:fontRef idx="minor">
            <a:schemeClr val="tx1"/>
          </a:fontRef>
        </p:style>
      </p:cxnSp>
      <p:sp>
        <p:nvSpPr>
          <p:cNvPr id="9" name="Rectangle 8"/>
          <p:cNvSpPr/>
          <p:nvPr/>
        </p:nvSpPr>
        <p:spPr>
          <a:xfrm>
            <a:off x="2307080" y="1294987"/>
            <a:ext cx="1024640" cy="338554"/>
          </a:xfrm>
          <a:prstGeom prst="rect">
            <a:avLst/>
          </a:prstGeom>
          <a:noFill/>
        </p:spPr>
        <p:txBody>
          <a:bodyPr wrap="none" lIns="91440" tIns="45720" rIns="91440" bIns="45720">
            <a:spAutoFit/>
          </a:bodyPr>
          <a:lstStyle/>
          <a:p>
            <a:pPr algn="ctr"/>
            <a:r>
              <a:rPr lang="fa-IR" sz="1600" b="1" cap="none" spc="0" dirty="0" smtClean="0">
                <a:ln w="0"/>
                <a:solidFill>
                  <a:schemeClr val="tx1"/>
                </a:solidFill>
                <a:effectLst>
                  <a:outerShdw blurRad="38100" dist="19050" dir="2700000" algn="tl" rotWithShape="0">
                    <a:schemeClr val="dk1">
                      <a:alpha val="40000"/>
                    </a:schemeClr>
                  </a:outerShdw>
                </a:effectLst>
                <a:cs typeface="B Nazanin" panose="00000400000000000000" pitchFamily="2" charset="-78"/>
              </a:rPr>
              <a:t>کانکتور شبکه</a:t>
            </a:r>
            <a:endParaRPr lang="en-US" sz="1600" b="1" cap="none" spc="0" dirty="0">
              <a:ln w="0"/>
              <a:solidFill>
                <a:schemeClr val="tx1"/>
              </a:solidFill>
              <a:effectLst>
                <a:outerShdw blurRad="38100" dist="19050" dir="2700000" algn="tl" rotWithShape="0">
                  <a:schemeClr val="dk1">
                    <a:alpha val="40000"/>
                  </a:schemeClr>
                </a:outerShdw>
              </a:effectLst>
              <a:cs typeface="B Nazanin" panose="00000400000000000000" pitchFamily="2" charset="-78"/>
            </a:endParaRPr>
          </a:p>
        </p:txBody>
      </p:sp>
    </p:spTree>
    <p:extLst>
      <p:ext uri="{BB962C8B-B14F-4D97-AF65-F5344CB8AC3E}">
        <p14:creationId xmlns:p14="http://schemas.microsoft.com/office/powerpoint/2010/main" val="7791159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2361063" y="836612"/>
            <a:ext cx="6400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6324600" y="152400"/>
            <a:ext cx="2427268" cy="707886"/>
          </a:xfrm>
          <a:prstGeom prst="rect">
            <a:avLst/>
          </a:prstGeom>
        </p:spPr>
        <p:txBody>
          <a:bodyPr wrap="none">
            <a:spAutoFit/>
          </a:bodyPr>
          <a:lstStyle/>
          <a:p>
            <a:r>
              <a:rPr lang="fa-IR" sz="4000" dirty="0" smtClean="0">
                <a:cs typeface="B Nazanin" pitchFamily="2" charset="-78"/>
              </a:rPr>
              <a:t>مدهای تنفسی</a:t>
            </a:r>
            <a:endParaRPr lang="en-US" sz="4000" dirty="0"/>
          </a:p>
        </p:txBody>
      </p:sp>
      <p:sp>
        <p:nvSpPr>
          <p:cNvPr id="6" name="Rectangle 2"/>
          <p:cNvSpPr>
            <a:spLocks noChangeArrowheads="1"/>
          </p:cNvSpPr>
          <p:nvPr/>
        </p:nvSpPr>
        <p:spPr bwMode="auto">
          <a:xfrm>
            <a:off x="304800" y="305066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Content Placeholder 2"/>
          <p:cNvSpPr>
            <a:spLocks noGrp="1"/>
          </p:cNvSpPr>
          <p:nvPr>
            <p:ph idx="1"/>
          </p:nvPr>
        </p:nvSpPr>
        <p:spPr>
          <a:xfrm>
            <a:off x="5714699" y="1496286"/>
            <a:ext cx="3048000" cy="5133703"/>
          </a:xfrm>
        </p:spPr>
        <p:txBody>
          <a:bodyPr>
            <a:normAutofit/>
          </a:bodyPr>
          <a:lstStyle/>
          <a:p>
            <a:pPr algn="r" rtl="1"/>
            <a:r>
              <a:rPr lang="en-US" sz="2800" dirty="0" smtClean="0">
                <a:latin typeface="Times New Roman" panose="02020603050405020304" pitchFamily="18" charset="0"/>
                <a:cs typeface="Times New Roman" panose="02020603050405020304" pitchFamily="18" charset="0"/>
              </a:rPr>
              <a:t>Dual control</a:t>
            </a:r>
            <a:endParaRPr lang="fa-IR" sz="2800" dirty="0" smtClean="0">
              <a:latin typeface="Times New Roman" panose="02020603050405020304" pitchFamily="18" charset="0"/>
              <a:cs typeface="Times New Roman" panose="02020603050405020304" pitchFamily="18" charset="0"/>
            </a:endParaRPr>
          </a:p>
          <a:p>
            <a:pPr marL="0" indent="0" algn="r" rtl="1">
              <a:buNone/>
            </a:pPr>
            <a:r>
              <a:rPr lang="fa-IR" sz="2400" dirty="0">
                <a:cs typeface="B Nazanin" panose="00000400000000000000" pitchFamily="2" charset="-78"/>
              </a:rPr>
              <a:t>تلاش بیمار و تقاضای هوای بیشتر در فاز دم در مدهای </a:t>
            </a:r>
            <a:r>
              <a:rPr lang="en-US" sz="2000" dirty="0" smtClean="0">
                <a:cs typeface="B Nazanin" panose="00000400000000000000" pitchFamily="2" charset="-78"/>
              </a:rPr>
              <a:t>A/C</a:t>
            </a:r>
            <a:r>
              <a:rPr lang="fa-IR" sz="2400" dirty="0" smtClean="0">
                <a:cs typeface="B Nazanin" panose="00000400000000000000" pitchFamily="2" charset="-78"/>
              </a:rPr>
              <a:t>  و </a:t>
            </a:r>
            <a:r>
              <a:rPr lang="en-US" sz="2000" dirty="0">
                <a:cs typeface="B Nazanin" panose="00000400000000000000" pitchFamily="2" charset="-78"/>
              </a:rPr>
              <a:t>SIMV</a:t>
            </a:r>
            <a:r>
              <a:rPr lang="en-US" sz="2400" dirty="0">
                <a:cs typeface="B Nazanin" panose="00000400000000000000" pitchFamily="2" charset="-78"/>
              </a:rPr>
              <a:t> </a:t>
            </a:r>
            <a:r>
              <a:rPr lang="fa-IR" sz="2400" dirty="0" smtClean="0">
                <a:cs typeface="B Nazanin" panose="00000400000000000000" pitchFamily="2" charset="-78"/>
              </a:rPr>
              <a:t> حجمی </a:t>
            </a:r>
            <a:r>
              <a:rPr lang="fa-IR" sz="2400" dirty="0">
                <a:cs typeface="B Nazanin" panose="00000400000000000000" pitchFamily="2" charset="-78"/>
              </a:rPr>
              <a:t>بدون جواب باقی میماند. لذا </a:t>
            </a:r>
            <a:r>
              <a:rPr lang="fa-IR" sz="2400" dirty="0" smtClean="0">
                <a:cs typeface="B Nazanin" panose="00000400000000000000" pitchFamily="2" charset="-78"/>
              </a:rPr>
              <a:t>این </a:t>
            </a:r>
            <a:r>
              <a:rPr lang="fa-IR" sz="2400" dirty="0">
                <a:cs typeface="B Nazanin" panose="00000400000000000000" pitchFamily="2" charset="-78"/>
              </a:rPr>
              <a:t>قابلیت </a:t>
            </a:r>
            <a:r>
              <a:rPr lang="fa-IR" sz="2400" dirty="0" smtClean="0">
                <a:cs typeface="B Nazanin" panose="00000400000000000000" pitchFamily="2" charset="-78"/>
              </a:rPr>
              <a:t>در </a:t>
            </a:r>
            <a:r>
              <a:rPr lang="fa-IR" sz="2400" dirty="0">
                <a:cs typeface="B Nazanin" panose="00000400000000000000" pitchFamily="2" charset="-78"/>
              </a:rPr>
              <a:t>مد های حجمی تعریف </a:t>
            </a:r>
            <a:r>
              <a:rPr lang="fa-IR" sz="2400" dirty="0" smtClean="0">
                <a:cs typeface="B Nazanin" panose="00000400000000000000" pitchFamily="2" charset="-78"/>
              </a:rPr>
              <a:t>شده که </a:t>
            </a:r>
            <a:r>
              <a:rPr lang="fa-IR" sz="2400" dirty="0">
                <a:cs typeface="B Nazanin" panose="00000400000000000000" pitchFamily="2" charset="-78"/>
              </a:rPr>
              <a:t>در آن امکان دریافت حجم و فلوی بیشتر برای بیمار از طرق سوییچ بین کنترل فلو و فشار در یک سیکل محقق گردد.</a:t>
            </a:r>
            <a:endParaRPr lang="en-US" sz="2400" dirty="0">
              <a:cs typeface="B Nazanin" panose="00000400000000000000" pitchFamily="2" charset="-78"/>
            </a:endParaRPr>
          </a:p>
        </p:txBody>
      </p:sp>
      <p:pic>
        <p:nvPicPr>
          <p:cNvPr id="3" name="Picture 2"/>
          <p:cNvPicPr>
            <a:picLocks noChangeAspect="1"/>
          </p:cNvPicPr>
          <p:nvPr/>
        </p:nvPicPr>
        <p:blipFill>
          <a:blip r:embed="rId2"/>
          <a:stretch>
            <a:fillRect/>
          </a:stretch>
        </p:blipFill>
        <p:spPr>
          <a:xfrm>
            <a:off x="9224" y="1219200"/>
            <a:ext cx="5705475" cy="5457825"/>
          </a:xfrm>
          <a:prstGeom prst="rect">
            <a:avLst/>
          </a:prstGeom>
        </p:spPr>
      </p:pic>
    </p:spTree>
    <p:extLst>
      <p:ext uri="{BB962C8B-B14F-4D97-AF65-F5344CB8AC3E}">
        <p14:creationId xmlns:p14="http://schemas.microsoft.com/office/powerpoint/2010/main" val="281825339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860286"/>
            <a:ext cx="8391876" cy="1704618"/>
          </a:xfrm>
        </p:spPr>
        <p:txBody>
          <a:bodyPr>
            <a:noAutofit/>
          </a:bodyPr>
          <a:lstStyle/>
          <a:p>
            <a:pPr algn="r" rtl="1"/>
            <a:r>
              <a:rPr lang="fa-IR" sz="2400" b="1" dirty="0" smtClean="0">
                <a:solidFill>
                  <a:schemeClr val="tx1"/>
                </a:solidFill>
                <a:cs typeface="B Nazanin" pitchFamily="2" charset="-78"/>
              </a:rPr>
              <a:t>مثال: </a:t>
            </a:r>
            <a:r>
              <a:rPr lang="ar-SA" sz="2400" dirty="0" smtClean="0">
                <a:solidFill>
                  <a:schemeClr val="tx1"/>
                </a:solidFill>
                <a:cs typeface="B Nazanin" pitchFamily="2" charset="-78"/>
              </a:rPr>
              <a:t>اگر </a:t>
            </a:r>
            <a:r>
              <a:rPr lang="en-US" sz="2200" dirty="0" smtClean="0">
                <a:solidFill>
                  <a:schemeClr val="tx1"/>
                </a:solidFill>
                <a:latin typeface="Times New Roman" panose="02020603050405020304" pitchFamily="18" charset="0"/>
                <a:cs typeface="Times New Roman" panose="02020603050405020304" pitchFamily="18" charset="0"/>
              </a:rPr>
              <a:t>Ti= 2.0 s</a:t>
            </a:r>
            <a:r>
              <a:rPr lang="ar-SA" sz="2200" dirty="0" smtClean="0">
                <a:solidFill>
                  <a:schemeClr val="tx1"/>
                </a:solidFill>
                <a:latin typeface="Times New Roman" panose="02020603050405020304" pitchFamily="18" charset="0"/>
                <a:cs typeface="Times New Roman" panose="02020603050405020304" pitchFamily="18" charset="0"/>
              </a:rPr>
              <a:t> </a:t>
            </a:r>
            <a:r>
              <a:rPr lang="ar-SA" sz="2400" dirty="0" smtClean="0">
                <a:solidFill>
                  <a:schemeClr val="tx1"/>
                </a:solidFill>
                <a:cs typeface="B Nazanin" pitchFamily="2" charset="-78"/>
              </a:rPr>
              <a:t>و </a:t>
            </a:r>
            <a:r>
              <a:rPr lang="en-US" sz="2200" dirty="0" err="1" smtClean="0">
                <a:solidFill>
                  <a:schemeClr val="tx1"/>
                </a:solidFill>
                <a:latin typeface="Times New Roman" panose="02020603050405020304" pitchFamily="18" charset="0"/>
                <a:cs typeface="Times New Roman" panose="02020603050405020304" pitchFamily="18" charset="0"/>
              </a:rPr>
              <a:t>Vt</a:t>
            </a:r>
            <a:r>
              <a:rPr lang="en-US" sz="2200" dirty="0" smtClean="0">
                <a:solidFill>
                  <a:schemeClr val="tx1"/>
                </a:solidFill>
                <a:latin typeface="Times New Roman" panose="02020603050405020304" pitchFamily="18" charset="0"/>
                <a:cs typeface="Times New Roman" panose="02020603050405020304" pitchFamily="18" charset="0"/>
              </a:rPr>
              <a:t>= 1200 ml</a:t>
            </a:r>
            <a:r>
              <a:rPr lang="ar-SA" sz="2200" dirty="0" smtClean="0">
                <a:solidFill>
                  <a:schemeClr val="tx1"/>
                </a:solidFill>
                <a:latin typeface="Times New Roman" panose="02020603050405020304" pitchFamily="18" charset="0"/>
                <a:cs typeface="Times New Roman" panose="02020603050405020304" pitchFamily="18" charset="0"/>
              </a:rPr>
              <a:t> </a:t>
            </a:r>
            <a:r>
              <a:rPr lang="ar-SA" sz="2400" dirty="0" smtClean="0">
                <a:solidFill>
                  <a:schemeClr val="tx1"/>
                </a:solidFill>
                <a:cs typeface="B Nazanin" pitchFamily="2" charset="-78"/>
              </a:rPr>
              <a:t>تنظیم شده باشد، دستگاه در زمان دم فلوی 36 لیتر بر دقیقه را اعمال میکند.</a:t>
            </a:r>
            <a:r>
              <a:rPr lang="fa-IR" sz="2400" dirty="0" smtClean="0">
                <a:solidFill>
                  <a:schemeClr val="tx1"/>
                </a:solidFill>
                <a:cs typeface="B Nazanin" pitchFamily="2" charset="-78"/>
              </a:rPr>
              <a:t>  </a:t>
            </a:r>
            <a:br>
              <a:rPr lang="fa-IR" sz="2400" dirty="0" smtClean="0">
                <a:solidFill>
                  <a:schemeClr val="tx1"/>
                </a:solidFill>
                <a:cs typeface="B Nazanin" pitchFamily="2" charset="-78"/>
              </a:rPr>
            </a:br>
            <a:r>
              <a:rPr lang="fa-IR" sz="2400" dirty="0" smtClean="0">
                <a:solidFill>
                  <a:schemeClr val="tx1"/>
                </a:solidFill>
                <a:cs typeface="B Nazanin" pitchFamily="2" charset="-78"/>
              </a:rPr>
              <a:t>در صورت فعال بودن </a:t>
            </a:r>
            <a:r>
              <a:rPr lang="en-US" sz="2200" dirty="0" smtClean="0">
                <a:solidFill>
                  <a:schemeClr val="tx1"/>
                </a:solidFill>
                <a:latin typeface="Times New Roman" panose="02020603050405020304" pitchFamily="18" charset="0"/>
                <a:cs typeface="Times New Roman" panose="02020603050405020304" pitchFamily="18" charset="0"/>
              </a:rPr>
              <a:t>Dual control </a:t>
            </a:r>
            <a:r>
              <a:rPr lang="fa-IR" sz="2200" dirty="0" smtClean="0">
                <a:solidFill>
                  <a:schemeClr val="tx1"/>
                </a:solidFill>
                <a:latin typeface="Times New Roman" panose="02020603050405020304" pitchFamily="18" charset="0"/>
                <a:cs typeface="Times New Roman" panose="02020603050405020304" pitchFamily="18" charset="0"/>
              </a:rPr>
              <a:t> </a:t>
            </a:r>
            <a:r>
              <a:rPr lang="ar-SA" sz="2400" dirty="0" smtClean="0">
                <a:solidFill>
                  <a:schemeClr val="tx1"/>
                </a:solidFill>
                <a:cs typeface="B Nazanin" pitchFamily="2" charset="-78"/>
              </a:rPr>
              <a:t>حجمی</a:t>
            </a:r>
            <a:r>
              <a:rPr lang="fa-IR" sz="2400" dirty="0" smtClean="0">
                <a:solidFill>
                  <a:schemeClr val="tx1"/>
                </a:solidFill>
                <a:cs typeface="B Nazanin" pitchFamily="2" charset="-78"/>
              </a:rPr>
              <a:t> </a:t>
            </a:r>
            <a:r>
              <a:rPr lang="ar-SA" sz="2400" dirty="0" smtClean="0">
                <a:solidFill>
                  <a:schemeClr val="tx1"/>
                </a:solidFill>
                <a:cs typeface="B Nazanin" pitchFamily="2" charset="-78"/>
              </a:rPr>
              <a:t>در حدود 1450 میلی لیتر به بیمار منتقل میشود</a:t>
            </a:r>
            <a:r>
              <a:rPr lang="fa-IR" sz="2400" dirty="0" smtClean="0">
                <a:solidFill>
                  <a:schemeClr val="tx1"/>
                </a:solidFill>
                <a:cs typeface="B Nazanin" pitchFamily="2" charset="-78"/>
              </a:rPr>
              <a:t>.</a:t>
            </a:r>
            <a:endParaRPr lang="en-US" sz="2400" dirty="0">
              <a:solidFill>
                <a:schemeClr val="tx1"/>
              </a:solidFill>
              <a:cs typeface="B Nazanin" pitchFamily="2" charset="-78"/>
            </a:endParaRPr>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1" y="2242004"/>
            <a:ext cx="7667492" cy="4427356"/>
          </a:xfrm>
          <a:prstGeom prst="rect">
            <a:avLst/>
          </a:prstGeom>
          <a:noFill/>
        </p:spPr>
      </p:pic>
      <p:cxnSp>
        <p:nvCxnSpPr>
          <p:cNvPr id="6" name="Straight Connector 5"/>
          <p:cNvCxnSpPr/>
          <p:nvPr/>
        </p:nvCxnSpPr>
        <p:spPr>
          <a:xfrm>
            <a:off x="2361063" y="836612"/>
            <a:ext cx="6400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6324600" y="152400"/>
            <a:ext cx="2427268" cy="707886"/>
          </a:xfrm>
          <a:prstGeom prst="rect">
            <a:avLst/>
          </a:prstGeom>
        </p:spPr>
        <p:txBody>
          <a:bodyPr wrap="none">
            <a:spAutoFit/>
          </a:bodyPr>
          <a:lstStyle/>
          <a:p>
            <a:r>
              <a:rPr lang="fa-IR" sz="4000" dirty="0" smtClean="0">
                <a:cs typeface="B Nazanin" pitchFamily="2" charset="-78"/>
              </a:rPr>
              <a:t>مدهای تنفسی</a:t>
            </a:r>
            <a:endParaRPr lang="en-US" sz="40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p:cNvCxnSpPr/>
          <p:nvPr/>
        </p:nvCxnSpPr>
        <p:spPr>
          <a:xfrm>
            <a:off x="428596" y="5486400"/>
            <a:ext cx="8143932" cy="1588"/>
          </a:xfrm>
          <a:prstGeom prst="straightConnector1">
            <a:avLst/>
          </a:prstGeom>
          <a:ln w="38100">
            <a:solidFill>
              <a:schemeClr val="tx1"/>
            </a:solidFill>
            <a:prstDash val="lgDashDot"/>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rot="5400000" flipH="1" flipV="1">
            <a:off x="-628678" y="4467223"/>
            <a:ext cx="3248054" cy="9499"/>
          </a:xfrm>
          <a:prstGeom prst="straightConnector1">
            <a:avLst/>
          </a:prstGeom>
          <a:ln w="28575">
            <a:solidFill>
              <a:schemeClr val="tx1"/>
            </a:solidFill>
            <a:prstDash val="lgDashDot"/>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077200" y="5638800"/>
            <a:ext cx="534121" cy="338554"/>
          </a:xfrm>
          <a:prstGeom prst="rect">
            <a:avLst/>
          </a:prstGeom>
          <a:noFill/>
        </p:spPr>
        <p:txBody>
          <a:bodyPr wrap="none" rtlCol="0">
            <a:spAutoFit/>
          </a:bodyPr>
          <a:lstStyle/>
          <a:p>
            <a:r>
              <a:rPr lang="fa-IR" sz="1600" dirty="0" smtClean="0">
                <a:cs typeface="B Yagut" pitchFamily="2" charset="-78"/>
              </a:rPr>
              <a:t>زمان</a:t>
            </a:r>
            <a:endParaRPr lang="en-US" dirty="0">
              <a:cs typeface="B Yagut" pitchFamily="2" charset="-78"/>
            </a:endParaRPr>
          </a:p>
        </p:txBody>
      </p:sp>
      <p:sp>
        <p:nvSpPr>
          <p:cNvPr id="9" name="Arc 32"/>
          <p:cNvSpPr>
            <a:spLocks/>
          </p:cNvSpPr>
          <p:nvPr/>
        </p:nvSpPr>
        <p:spPr bwMode="auto">
          <a:xfrm>
            <a:off x="5181600" y="3657600"/>
            <a:ext cx="374650" cy="1957398"/>
          </a:xfrm>
          <a:custGeom>
            <a:avLst/>
            <a:gdLst>
              <a:gd name="T0" fmla="*/ 0 w 21558"/>
              <a:gd name="T1" fmla="*/ 401 h 21600"/>
              <a:gd name="T2" fmla="*/ 235 w 21558"/>
              <a:gd name="T3" fmla="*/ 0 h 21600"/>
              <a:gd name="T4" fmla="*/ 236 w 21558"/>
              <a:gd name="T5" fmla="*/ 428 h 21600"/>
              <a:gd name="T6" fmla="*/ 0 60000 65536"/>
              <a:gd name="T7" fmla="*/ 0 60000 65536"/>
              <a:gd name="T8" fmla="*/ 0 60000 65536"/>
              <a:gd name="T9" fmla="*/ 0 w 21558"/>
              <a:gd name="T10" fmla="*/ 0 h 21600"/>
              <a:gd name="T11" fmla="*/ 21558 w 21558"/>
              <a:gd name="T12" fmla="*/ 21600 h 21600"/>
            </a:gdLst>
            <a:ahLst/>
            <a:cxnLst>
              <a:cxn ang="T6">
                <a:pos x="T0" y="T1"/>
              </a:cxn>
              <a:cxn ang="T7">
                <a:pos x="T2" y="T3"/>
              </a:cxn>
              <a:cxn ang="T8">
                <a:pos x="T4" y="T5"/>
              </a:cxn>
            </a:cxnLst>
            <a:rect l="T9" t="T10" r="T11" b="T12"/>
            <a:pathLst>
              <a:path w="21558" h="21600" fill="none" extrusionOk="0">
                <a:moveTo>
                  <a:pt x="-1" y="20260"/>
                </a:moveTo>
                <a:cubicBezTo>
                  <a:pt x="704" y="8908"/>
                  <a:pt x="10092" y="48"/>
                  <a:pt x="21466" y="0"/>
                </a:cubicBezTo>
              </a:path>
              <a:path w="21558" h="21600" stroke="0" extrusionOk="0">
                <a:moveTo>
                  <a:pt x="-1" y="20260"/>
                </a:moveTo>
                <a:cubicBezTo>
                  <a:pt x="704" y="8908"/>
                  <a:pt x="10092" y="48"/>
                  <a:pt x="21466" y="0"/>
                </a:cubicBezTo>
                <a:lnTo>
                  <a:pt x="21558" y="21600"/>
                </a:lnTo>
                <a:close/>
              </a:path>
            </a:pathLst>
          </a:custGeom>
          <a:noFill/>
          <a:ln w="38100">
            <a:solidFill>
              <a:srgbClr val="FF0000"/>
            </a:solidFill>
            <a:prstDash val="dash"/>
            <a:round/>
            <a:headEnd type="none" w="sm" len="sm"/>
            <a:tailEnd type="none" w="sm" len="sm"/>
          </a:ln>
        </p:spPr>
        <p:txBody>
          <a:bodyPr wrap="none" anchor="ctr"/>
          <a:lstStyle/>
          <a:p>
            <a:endParaRPr lang="en-US"/>
          </a:p>
        </p:txBody>
      </p:sp>
      <p:sp>
        <p:nvSpPr>
          <p:cNvPr id="10" name="Line 36"/>
          <p:cNvSpPr>
            <a:spLocks noChangeShapeType="1"/>
          </p:cNvSpPr>
          <p:nvPr/>
        </p:nvSpPr>
        <p:spPr bwMode="auto">
          <a:xfrm>
            <a:off x="6553200" y="5502834"/>
            <a:ext cx="1600200" cy="0"/>
          </a:xfrm>
          <a:prstGeom prst="line">
            <a:avLst/>
          </a:prstGeom>
          <a:noFill/>
          <a:ln w="38100">
            <a:solidFill>
              <a:srgbClr val="0000FF"/>
            </a:solidFill>
            <a:round/>
            <a:headEnd/>
            <a:tailEnd/>
          </a:ln>
        </p:spPr>
        <p:txBody>
          <a:bodyPr/>
          <a:lstStyle/>
          <a:p>
            <a:endParaRPr lang="en-US"/>
          </a:p>
        </p:txBody>
      </p:sp>
      <p:sp>
        <p:nvSpPr>
          <p:cNvPr id="11" name="Arc 32"/>
          <p:cNvSpPr>
            <a:spLocks/>
          </p:cNvSpPr>
          <p:nvPr/>
        </p:nvSpPr>
        <p:spPr bwMode="auto">
          <a:xfrm>
            <a:off x="1000100" y="4267200"/>
            <a:ext cx="374650" cy="1347798"/>
          </a:xfrm>
          <a:custGeom>
            <a:avLst/>
            <a:gdLst>
              <a:gd name="T0" fmla="*/ 0 w 21558"/>
              <a:gd name="T1" fmla="*/ 401 h 21600"/>
              <a:gd name="T2" fmla="*/ 235 w 21558"/>
              <a:gd name="T3" fmla="*/ 0 h 21600"/>
              <a:gd name="T4" fmla="*/ 236 w 21558"/>
              <a:gd name="T5" fmla="*/ 428 h 21600"/>
              <a:gd name="T6" fmla="*/ 0 60000 65536"/>
              <a:gd name="T7" fmla="*/ 0 60000 65536"/>
              <a:gd name="T8" fmla="*/ 0 60000 65536"/>
              <a:gd name="T9" fmla="*/ 0 w 21558"/>
              <a:gd name="T10" fmla="*/ 0 h 21600"/>
              <a:gd name="T11" fmla="*/ 21558 w 21558"/>
              <a:gd name="T12" fmla="*/ 21600 h 21600"/>
            </a:gdLst>
            <a:ahLst/>
            <a:cxnLst>
              <a:cxn ang="T6">
                <a:pos x="T0" y="T1"/>
              </a:cxn>
              <a:cxn ang="T7">
                <a:pos x="T2" y="T3"/>
              </a:cxn>
              <a:cxn ang="T8">
                <a:pos x="T4" y="T5"/>
              </a:cxn>
            </a:cxnLst>
            <a:rect l="T9" t="T10" r="T11" b="T12"/>
            <a:pathLst>
              <a:path w="21558" h="21600" fill="none" extrusionOk="0">
                <a:moveTo>
                  <a:pt x="-1" y="20260"/>
                </a:moveTo>
                <a:cubicBezTo>
                  <a:pt x="704" y="8908"/>
                  <a:pt x="10092" y="48"/>
                  <a:pt x="21466" y="0"/>
                </a:cubicBezTo>
              </a:path>
              <a:path w="21558" h="21600" stroke="0" extrusionOk="0">
                <a:moveTo>
                  <a:pt x="-1" y="20260"/>
                </a:moveTo>
                <a:cubicBezTo>
                  <a:pt x="704" y="8908"/>
                  <a:pt x="10092" y="48"/>
                  <a:pt x="21466" y="0"/>
                </a:cubicBezTo>
                <a:lnTo>
                  <a:pt x="21558" y="21600"/>
                </a:lnTo>
                <a:close/>
              </a:path>
            </a:pathLst>
          </a:custGeom>
          <a:noFill/>
          <a:ln w="38100">
            <a:solidFill>
              <a:srgbClr val="FF0000"/>
            </a:solidFill>
            <a:round/>
            <a:headEnd type="none" w="sm" len="sm"/>
            <a:tailEnd type="none" w="sm" len="sm"/>
          </a:ln>
        </p:spPr>
        <p:txBody>
          <a:bodyPr wrap="none" anchor="ctr"/>
          <a:lstStyle/>
          <a:p>
            <a:endParaRPr lang="en-US"/>
          </a:p>
        </p:txBody>
      </p:sp>
      <p:sp>
        <p:nvSpPr>
          <p:cNvPr id="12" name="Line 33"/>
          <p:cNvSpPr>
            <a:spLocks noChangeShapeType="1"/>
          </p:cNvSpPr>
          <p:nvPr/>
        </p:nvSpPr>
        <p:spPr bwMode="auto">
          <a:xfrm>
            <a:off x="1374751" y="4267200"/>
            <a:ext cx="301650" cy="0"/>
          </a:xfrm>
          <a:prstGeom prst="line">
            <a:avLst/>
          </a:prstGeom>
          <a:noFill/>
          <a:ln w="38100">
            <a:solidFill>
              <a:srgbClr val="FF0000"/>
            </a:solidFill>
            <a:round/>
            <a:headEnd type="none" w="sm" len="sm"/>
            <a:tailEnd type="none" w="sm" len="sm"/>
          </a:ln>
        </p:spPr>
        <p:txBody>
          <a:bodyPr wrap="none" anchor="ctr"/>
          <a:lstStyle/>
          <a:p>
            <a:endParaRPr lang="en-US"/>
          </a:p>
        </p:txBody>
      </p:sp>
      <p:sp>
        <p:nvSpPr>
          <p:cNvPr id="13" name="Arc 34"/>
          <p:cNvSpPr>
            <a:spLocks/>
          </p:cNvSpPr>
          <p:nvPr/>
        </p:nvSpPr>
        <p:spPr bwMode="auto">
          <a:xfrm>
            <a:off x="1676400" y="4267199"/>
            <a:ext cx="685800" cy="1219201"/>
          </a:xfrm>
          <a:custGeom>
            <a:avLst/>
            <a:gdLst>
              <a:gd name="T0" fmla="*/ 71 w 21600"/>
              <a:gd name="T1" fmla="*/ 397 h 21600"/>
              <a:gd name="T2" fmla="*/ 0 w 21600"/>
              <a:gd name="T3" fmla="*/ 0 h 21600"/>
              <a:gd name="T4" fmla="*/ 71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38100">
            <a:solidFill>
              <a:srgbClr val="0000FF"/>
            </a:solidFill>
            <a:round/>
            <a:headEnd type="none" w="sm" len="sm"/>
            <a:tailEnd type="none" w="sm" len="sm"/>
          </a:ln>
        </p:spPr>
        <p:txBody>
          <a:bodyPr wrap="none" anchor="ctr"/>
          <a:lstStyle/>
          <a:p>
            <a:endParaRPr lang="en-US"/>
          </a:p>
        </p:txBody>
      </p:sp>
      <p:sp>
        <p:nvSpPr>
          <p:cNvPr id="14" name="Line 36"/>
          <p:cNvSpPr>
            <a:spLocks noChangeShapeType="1"/>
          </p:cNvSpPr>
          <p:nvPr/>
        </p:nvSpPr>
        <p:spPr bwMode="auto">
          <a:xfrm>
            <a:off x="2286000" y="5486400"/>
            <a:ext cx="1206475" cy="16434"/>
          </a:xfrm>
          <a:prstGeom prst="line">
            <a:avLst/>
          </a:prstGeom>
          <a:noFill/>
          <a:ln w="38100">
            <a:solidFill>
              <a:srgbClr val="0000FF"/>
            </a:solidFill>
            <a:round/>
            <a:headEnd/>
            <a:tailEnd/>
          </a:ln>
        </p:spPr>
        <p:txBody>
          <a:bodyPr/>
          <a:lstStyle/>
          <a:p>
            <a:endParaRPr lang="en-US"/>
          </a:p>
        </p:txBody>
      </p:sp>
      <p:sp>
        <p:nvSpPr>
          <p:cNvPr id="15" name="Arc 32"/>
          <p:cNvSpPr>
            <a:spLocks/>
          </p:cNvSpPr>
          <p:nvPr/>
        </p:nvSpPr>
        <p:spPr bwMode="auto">
          <a:xfrm>
            <a:off x="3511550" y="3962400"/>
            <a:ext cx="374650" cy="1652598"/>
          </a:xfrm>
          <a:custGeom>
            <a:avLst/>
            <a:gdLst>
              <a:gd name="T0" fmla="*/ 0 w 21558"/>
              <a:gd name="T1" fmla="*/ 401 h 21600"/>
              <a:gd name="T2" fmla="*/ 235 w 21558"/>
              <a:gd name="T3" fmla="*/ 0 h 21600"/>
              <a:gd name="T4" fmla="*/ 236 w 21558"/>
              <a:gd name="T5" fmla="*/ 428 h 21600"/>
              <a:gd name="T6" fmla="*/ 0 60000 65536"/>
              <a:gd name="T7" fmla="*/ 0 60000 65536"/>
              <a:gd name="T8" fmla="*/ 0 60000 65536"/>
              <a:gd name="T9" fmla="*/ 0 w 21558"/>
              <a:gd name="T10" fmla="*/ 0 h 21600"/>
              <a:gd name="T11" fmla="*/ 21558 w 21558"/>
              <a:gd name="T12" fmla="*/ 21600 h 21600"/>
            </a:gdLst>
            <a:ahLst/>
            <a:cxnLst>
              <a:cxn ang="T6">
                <a:pos x="T0" y="T1"/>
              </a:cxn>
              <a:cxn ang="T7">
                <a:pos x="T2" y="T3"/>
              </a:cxn>
              <a:cxn ang="T8">
                <a:pos x="T4" y="T5"/>
              </a:cxn>
            </a:cxnLst>
            <a:rect l="T9" t="T10" r="T11" b="T12"/>
            <a:pathLst>
              <a:path w="21558" h="21600" fill="none" extrusionOk="0">
                <a:moveTo>
                  <a:pt x="-1" y="20260"/>
                </a:moveTo>
                <a:cubicBezTo>
                  <a:pt x="704" y="8908"/>
                  <a:pt x="10092" y="48"/>
                  <a:pt x="21466" y="0"/>
                </a:cubicBezTo>
              </a:path>
              <a:path w="21558" h="21600" stroke="0" extrusionOk="0">
                <a:moveTo>
                  <a:pt x="-1" y="20260"/>
                </a:moveTo>
                <a:cubicBezTo>
                  <a:pt x="704" y="8908"/>
                  <a:pt x="10092" y="48"/>
                  <a:pt x="21466" y="0"/>
                </a:cubicBezTo>
                <a:lnTo>
                  <a:pt x="21558" y="21600"/>
                </a:lnTo>
                <a:close/>
              </a:path>
            </a:pathLst>
          </a:custGeom>
          <a:noFill/>
          <a:ln w="38100">
            <a:solidFill>
              <a:srgbClr val="FF0000"/>
            </a:solidFill>
            <a:round/>
            <a:headEnd type="none" w="sm" len="sm"/>
            <a:tailEnd type="none" w="sm" len="sm"/>
          </a:ln>
        </p:spPr>
        <p:txBody>
          <a:bodyPr wrap="none" anchor="ctr"/>
          <a:lstStyle/>
          <a:p>
            <a:endParaRPr lang="en-US"/>
          </a:p>
        </p:txBody>
      </p:sp>
      <p:sp>
        <p:nvSpPr>
          <p:cNvPr id="16" name="Line 36"/>
          <p:cNvSpPr>
            <a:spLocks noChangeShapeType="1"/>
          </p:cNvSpPr>
          <p:nvPr/>
        </p:nvSpPr>
        <p:spPr bwMode="auto">
          <a:xfrm flipV="1">
            <a:off x="4800600" y="5486400"/>
            <a:ext cx="228600" cy="0"/>
          </a:xfrm>
          <a:prstGeom prst="line">
            <a:avLst/>
          </a:prstGeom>
          <a:noFill/>
          <a:ln w="38100">
            <a:solidFill>
              <a:srgbClr val="0000FF"/>
            </a:solidFill>
            <a:round/>
            <a:headEnd/>
            <a:tailEnd/>
          </a:ln>
        </p:spPr>
        <p:txBody>
          <a:bodyPr/>
          <a:lstStyle/>
          <a:p>
            <a:endParaRPr lang="en-US"/>
          </a:p>
        </p:txBody>
      </p:sp>
      <p:sp>
        <p:nvSpPr>
          <p:cNvPr id="17" name="Arc 34"/>
          <p:cNvSpPr>
            <a:spLocks/>
          </p:cNvSpPr>
          <p:nvPr/>
        </p:nvSpPr>
        <p:spPr bwMode="auto">
          <a:xfrm>
            <a:off x="5029200" y="5486400"/>
            <a:ext cx="152400" cy="228600"/>
          </a:xfrm>
          <a:custGeom>
            <a:avLst/>
            <a:gdLst>
              <a:gd name="T0" fmla="*/ 71 w 21600"/>
              <a:gd name="T1" fmla="*/ 397 h 21600"/>
              <a:gd name="T2" fmla="*/ 0 w 21600"/>
              <a:gd name="T3" fmla="*/ 0 h 21600"/>
              <a:gd name="T4" fmla="*/ 71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38100">
            <a:solidFill>
              <a:srgbClr val="0000FF"/>
            </a:solidFill>
            <a:round/>
            <a:headEnd type="none" w="sm" len="sm"/>
            <a:tailEnd type="none" w="sm" len="sm"/>
          </a:ln>
        </p:spPr>
        <p:txBody>
          <a:bodyPr wrap="none" anchor="ctr"/>
          <a:lstStyle/>
          <a:p>
            <a:endParaRPr lang="en-US"/>
          </a:p>
        </p:txBody>
      </p:sp>
      <p:sp>
        <p:nvSpPr>
          <p:cNvPr id="18" name="Line 36"/>
          <p:cNvSpPr>
            <a:spLocks noChangeShapeType="1"/>
          </p:cNvSpPr>
          <p:nvPr/>
        </p:nvSpPr>
        <p:spPr bwMode="auto">
          <a:xfrm flipH="1" flipV="1">
            <a:off x="5181600" y="5486400"/>
            <a:ext cx="1" cy="228600"/>
          </a:xfrm>
          <a:prstGeom prst="line">
            <a:avLst/>
          </a:prstGeom>
          <a:noFill/>
          <a:ln w="38100">
            <a:solidFill>
              <a:srgbClr val="0000FF"/>
            </a:solidFill>
            <a:round/>
            <a:headEnd/>
            <a:tailEnd/>
          </a:ln>
        </p:spPr>
        <p:txBody>
          <a:bodyPr/>
          <a:lstStyle/>
          <a:p>
            <a:endParaRPr lang="en-US"/>
          </a:p>
        </p:txBody>
      </p:sp>
      <p:sp>
        <p:nvSpPr>
          <p:cNvPr id="19" name="Line 33"/>
          <p:cNvSpPr>
            <a:spLocks noChangeShapeType="1"/>
          </p:cNvSpPr>
          <p:nvPr/>
        </p:nvSpPr>
        <p:spPr bwMode="auto">
          <a:xfrm>
            <a:off x="5486400" y="3657600"/>
            <a:ext cx="301650" cy="0"/>
          </a:xfrm>
          <a:prstGeom prst="line">
            <a:avLst/>
          </a:prstGeom>
          <a:noFill/>
          <a:ln w="38100">
            <a:solidFill>
              <a:srgbClr val="FF0000"/>
            </a:solidFill>
            <a:prstDash val="dash"/>
            <a:round/>
            <a:headEnd type="none" w="sm" len="sm"/>
            <a:tailEnd type="none" w="sm" len="sm"/>
          </a:ln>
        </p:spPr>
        <p:txBody>
          <a:bodyPr wrap="none" anchor="ctr"/>
          <a:lstStyle/>
          <a:p>
            <a:endParaRPr lang="en-US"/>
          </a:p>
        </p:txBody>
      </p:sp>
      <p:sp>
        <p:nvSpPr>
          <p:cNvPr id="20" name="Line 33"/>
          <p:cNvSpPr>
            <a:spLocks noChangeShapeType="1"/>
          </p:cNvSpPr>
          <p:nvPr/>
        </p:nvSpPr>
        <p:spPr bwMode="auto">
          <a:xfrm>
            <a:off x="3886200" y="3962400"/>
            <a:ext cx="225450" cy="0"/>
          </a:xfrm>
          <a:prstGeom prst="line">
            <a:avLst/>
          </a:prstGeom>
          <a:noFill/>
          <a:ln w="38100">
            <a:solidFill>
              <a:srgbClr val="FF0000"/>
            </a:solidFill>
            <a:round/>
            <a:headEnd type="none" w="sm" len="sm"/>
            <a:tailEnd type="none" w="sm" len="sm"/>
          </a:ln>
        </p:spPr>
        <p:txBody>
          <a:bodyPr wrap="none" anchor="ctr"/>
          <a:lstStyle/>
          <a:p>
            <a:endParaRPr lang="en-US"/>
          </a:p>
        </p:txBody>
      </p:sp>
      <p:cxnSp>
        <p:nvCxnSpPr>
          <p:cNvPr id="21" name="Straight Connector 20"/>
          <p:cNvCxnSpPr/>
          <p:nvPr/>
        </p:nvCxnSpPr>
        <p:spPr>
          <a:xfrm rot="16200000" flipH="1">
            <a:off x="1181101" y="5067300"/>
            <a:ext cx="1600198" cy="1"/>
          </a:xfrm>
          <a:prstGeom prst="line">
            <a:avLst/>
          </a:prstGeom>
          <a:ln/>
        </p:spPr>
        <p:style>
          <a:lnRef idx="2">
            <a:schemeClr val="dk1"/>
          </a:lnRef>
          <a:fillRef idx="0">
            <a:schemeClr val="dk1"/>
          </a:fillRef>
          <a:effectRef idx="1">
            <a:schemeClr val="dk1"/>
          </a:effectRef>
          <a:fontRef idx="minor">
            <a:schemeClr val="tx1"/>
          </a:fontRef>
        </p:style>
      </p:cxnSp>
      <p:cxnSp>
        <p:nvCxnSpPr>
          <p:cNvPr id="22" name="Straight Connector 21"/>
          <p:cNvCxnSpPr/>
          <p:nvPr/>
        </p:nvCxnSpPr>
        <p:spPr>
          <a:xfrm rot="16200000" flipH="1">
            <a:off x="2705100" y="5067299"/>
            <a:ext cx="1600201" cy="1"/>
          </a:xfrm>
          <a:prstGeom prst="line">
            <a:avLst/>
          </a:prstGeom>
          <a:ln/>
        </p:spPr>
        <p:style>
          <a:lnRef idx="2">
            <a:schemeClr val="dk1"/>
          </a:lnRef>
          <a:fillRef idx="0">
            <a:schemeClr val="dk1"/>
          </a:fillRef>
          <a:effectRef idx="1">
            <a:schemeClr val="dk1"/>
          </a:effectRef>
          <a:fontRef idx="minor">
            <a:schemeClr val="tx1"/>
          </a:fontRef>
        </p:style>
      </p:cxnSp>
      <p:cxnSp>
        <p:nvCxnSpPr>
          <p:cNvPr id="23" name="Straight Arrow Connector 22"/>
          <p:cNvCxnSpPr/>
          <p:nvPr/>
        </p:nvCxnSpPr>
        <p:spPr>
          <a:xfrm>
            <a:off x="1981200" y="5715000"/>
            <a:ext cx="1524000" cy="1588"/>
          </a:xfrm>
          <a:prstGeom prst="straightConnector1">
            <a:avLst/>
          </a:prstGeom>
          <a:ln>
            <a:solidFill>
              <a:srgbClr val="002060"/>
            </a:solidFill>
            <a:headEnd type="arrow"/>
            <a:tailEnd type="arrow"/>
          </a:ln>
        </p:spPr>
        <p:style>
          <a:lnRef idx="2">
            <a:schemeClr val="accent3"/>
          </a:lnRef>
          <a:fillRef idx="0">
            <a:schemeClr val="accent3"/>
          </a:fillRef>
          <a:effectRef idx="1">
            <a:schemeClr val="accent3"/>
          </a:effectRef>
          <a:fontRef idx="minor">
            <a:schemeClr val="tx1"/>
          </a:fontRef>
        </p:style>
      </p:cxnSp>
      <p:cxnSp>
        <p:nvCxnSpPr>
          <p:cNvPr id="24" name="Straight Connector 23"/>
          <p:cNvCxnSpPr>
            <a:stCxn id="13" idx="0"/>
          </p:cNvCxnSpPr>
          <p:nvPr/>
        </p:nvCxnSpPr>
        <p:spPr>
          <a:xfrm flipH="1">
            <a:off x="1676402" y="4289607"/>
            <a:ext cx="2252" cy="1577793"/>
          </a:xfrm>
          <a:prstGeom prst="line">
            <a:avLst/>
          </a:prstGeom>
          <a:ln/>
        </p:spPr>
        <p:style>
          <a:lnRef idx="2">
            <a:schemeClr val="dk1"/>
          </a:lnRef>
          <a:fillRef idx="0">
            <a:schemeClr val="dk1"/>
          </a:fillRef>
          <a:effectRef idx="1">
            <a:schemeClr val="dk1"/>
          </a:effectRef>
          <a:fontRef idx="minor">
            <a:schemeClr val="tx1"/>
          </a:fontRef>
        </p:style>
      </p:cxnSp>
      <p:cxnSp>
        <p:nvCxnSpPr>
          <p:cNvPr id="25" name="Straight Arrow Connector 24"/>
          <p:cNvCxnSpPr/>
          <p:nvPr/>
        </p:nvCxnSpPr>
        <p:spPr>
          <a:xfrm>
            <a:off x="1676400" y="5713412"/>
            <a:ext cx="304800" cy="1588"/>
          </a:xfrm>
          <a:prstGeom prst="straightConnector1">
            <a:avLst/>
          </a:prstGeom>
          <a:ln>
            <a:solidFill>
              <a:srgbClr val="002060"/>
            </a:solidFill>
            <a:headEnd type="arrow"/>
            <a:tailEnd type="arrow"/>
          </a:ln>
        </p:spPr>
        <p:style>
          <a:lnRef idx="2">
            <a:schemeClr val="accent3"/>
          </a:lnRef>
          <a:fillRef idx="0">
            <a:schemeClr val="accent3"/>
          </a:fillRef>
          <a:effectRef idx="1">
            <a:schemeClr val="accent3"/>
          </a:effectRef>
          <a:fontRef idx="minor">
            <a:schemeClr val="tx1"/>
          </a:fontRef>
        </p:style>
      </p:cxnSp>
      <p:sp>
        <p:nvSpPr>
          <p:cNvPr id="26" name="Arc 34"/>
          <p:cNvSpPr>
            <a:spLocks/>
          </p:cNvSpPr>
          <p:nvPr/>
        </p:nvSpPr>
        <p:spPr bwMode="auto">
          <a:xfrm>
            <a:off x="4114800" y="3962400"/>
            <a:ext cx="685800" cy="1524000"/>
          </a:xfrm>
          <a:custGeom>
            <a:avLst/>
            <a:gdLst>
              <a:gd name="T0" fmla="*/ 71 w 21600"/>
              <a:gd name="T1" fmla="*/ 397 h 21600"/>
              <a:gd name="T2" fmla="*/ 0 w 21600"/>
              <a:gd name="T3" fmla="*/ 0 h 21600"/>
              <a:gd name="T4" fmla="*/ 71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38100">
            <a:solidFill>
              <a:srgbClr val="0000FF"/>
            </a:solidFill>
            <a:round/>
            <a:headEnd type="none" w="sm" len="sm"/>
            <a:tailEnd type="none" w="sm" len="sm"/>
          </a:ln>
        </p:spPr>
        <p:txBody>
          <a:bodyPr wrap="none" anchor="ctr"/>
          <a:lstStyle/>
          <a:p>
            <a:endParaRPr lang="en-US"/>
          </a:p>
        </p:txBody>
      </p:sp>
      <p:sp>
        <p:nvSpPr>
          <p:cNvPr id="27" name="Arc 34"/>
          <p:cNvSpPr>
            <a:spLocks/>
          </p:cNvSpPr>
          <p:nvPr/>
        </p:nvSpPr>
        <p:spPr bwMode="auto">
          <a:xfrm>
            <a:off x="5867400" y="3657600"/>
            <a:ext cx="685800" cy="1828800"/>
          </a:xfrm>
          <a:custGeom>
            <a:avLst/>
            <a:gdLst>
              <a:gd name="T0" fmla="*/ 71 w 21600"/>
              <a:gd name="T1" fmla="*/ 397 h 21600"/>
              <a:gd name="T2" fmla="*/ 0 w 21600"/>
              <a:gd name="T3" fmla="*/ 0 h 21600"/>
              <a:gd name="T4" fmla="*/ 71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38100">
            <a:solidFill>
              <a:srgbClr val="0000FF"/>
            </a:solidFill>
            <a:prstDash val="dash"/>
            <a:round/>
            <a:headEnd type="none" w="sm" len="sm"/>
            <a:tailEnd type="none" w="sm" len="sm"/>
          </a:ln>
        </p:spPr>
        <p:txBody>
          <a:bodyPr wrap="none" anchor="ctr"/>
          <a:lstStyle/>
          <a:p>
            <a:endParaRPr lang="en-US"/>
          </a:p>
        </p:txBody>
      </p:sp>
      <p:sp>
        <p:nvSpPr>
          <p:cNvPr id="28" name="TextBox 27"/>
          <p:cNvSpPr txBox="1"/>
          <p:nvPr/>
        </p:nvSpPr>
        <p:spPr>
          <a:xfrm>
            <a:off x="1981200" y="5757446"/>
            <a:ext cx="1600200" cy="338554"/>
          </a:xfrm>
          <a:prstGeom prst="rect">
            <a:avLst/>
          </a:prstGeom>
          <a:noFill/>
        </p:spPr>
        <p:txBody>
          <a:bodyPr wrap="square" rtlCol="0">
            <a:spAutoFit/>
          </a:bodyPr>
          <a:lstStyle/>
          <a:p>
            <a:pPr algn="ctr"/>
            <a:r>
              <a:rPr lang="en-US" sz="1600" dirty="0" smtClean="0">
                <a:latin typeface="Times New Roman" pitchFamily="18" charset="0"/>
                <a:cs typeface="Times New Roman" pitchFamily="18" charset="0"/>
              </a:rPr>
              <a:t>Sync Window</a:t>
            </a:r>
            <a:endParaRPr lang="en-US" sz="1600" dirty="0">
              <a:latin typeface="Times New Roman" pitchFamily="18" charset="0"/>
              <a:cs typeface="Times New Roman" pitchFamily="18" charset="0"/>
            </a:endParaRPr>
          </a:p>
        </p:txBody>
      </p:sp>
      <p:sp>
        <p:nvSpPr>
          <p:cNvPr id="29" name="Arc 32"/>
          <p:cNvSpPr>
            <a:spLocks/>
          </p:cNvSpPr>
          <p:nvPr/>
        </p:nvSpPr>
        <p:spPr bwMode="auto">
          <a:xfrm>
            <a:off x="5638800" y="3657600"/>
            <a:ext cx="374650" cy="1957398"/>
          </a:xfrm>
          <a:custGeom>
            <a:avLst/>
            <a:gdLst>
              <a:gd name="T0" fmla="*/ 0 w 21558"/>
              <a:gd name="T1" fmla="*/ 401 h 21600"/>
              <a:gd name="T2" fmla="*/ 235 w 21558"/>
              <a:gd name="T3" fmla="*/ 0 h 21600"/>
              <a:gd name="T4" fmla="*/ 236 w 21558"/>
              <a:gd name="T5" fmla="*/ 428 h 21600"/>
              <a:gd name="T6" fmla="*/ 0 60000 65536"/>
              <a:gd name="T7" fmla="*/ 0 60000 65536"/>
              <a:gd name="T8" fmla="*/ 0 60000 65536"/>
              <a:gd name="T9" fmla="*/ 0 w 21558"/>
              <a:gd name="T10" fmla="*/ 0 h 21600"/>
              <a:gd name="T11" fmla="*/ 21558 w 21558"/>
              <a:gd name="T12" fmla="*/ 21600 h 21600"/>
            </a:gdLst>
            <a:ahLst/>
            <a:cxnLst>
              <a:cxn ang="T6">
                <a:pos x="T0" y="T1"/>
              </a:cxn>
              <a:cxn ang="T7">
                <a:pos x="T2" y="T3"/>
              </a:cxn>
              <a:cxn ang="T8">
                <a:pos x="T4" y="T5"/>
              </a:cxn>
            </a:cxnLst>
            <a:rect l="T9" t="T10" r="T11" b="T12"/>
            <a:pathLst>
              <a:path w="21558" h="21600" fill="none" extrusionOk="0">
                <a:moveTo>
                  <a:pt x="-1" y="20260"/>
                </a:moveTo>
                <a:cubicBezTo>
                  <a:pt x="704" y="8908"/>
                  <a:pt x="10092" y="48"/>
                  <a:pt x="21466" y="0"/>
                </a:cubicBezTo>
              </a:path>
              <a:path w="21558" h="21600" stroke="0" extrusionOk="0">
                <a:moveTo>
                  <a:pt x="-1" y="20260"/>
                </a:moveTo>
                <a:cubicBezTo>
                  <a:pt x="704" y="8908"/>
                  <a:pt x="10092" y="48"/>
                  <a:pt x="21466" y="0"/>
                </a:cubicBezTo>
                <a:lnTo>
                  <a:pt x="21558" y="21600"/>
                </a:lnTo>
                <a:close/>
              </a:path>
            </a:pathLst>
          </a:custGeom>
          <a:noFill/>
          <a:ln w="38100">
            <a:solidFill>
              <a:srgbClr val="FF0000"/>
            </a:solidFill>
            <a:prstDash val="solid"/>
            <a:round/>
            <a:headEnd type="none" w="sm" len="sm"/>
            <a:tailEnd type="none" w="sm" len="sm"/>
          </a:ln>
        </p:spPr>
        <p:txBody>
          <a:bodyPr wrap="none" anchor="ctr"/>
          <a:lstStyle/>
          <a:p>
            <a:endParaRPr lang="en-US" dirty="0">
              <a:noFill/>
            </a:endParaRPr>
          </a:p>
        </p:txBody>
      </p:sp>
      <p:sp>
        <p:nvSpPr>
          <p:cNvPr id="30" name="Arc 34"/>
          <p:cNvSpPr>
            <a:spLocks/>
          </p:cNvSpPr>
          <p:nvPr/>
        </p:nvSpPr>
        <p:spPr bwMode="auto">
          <a:xfrm>
            <a:off x="6324600" y="3657600"/>
            <a:ext cx="685800" cy="1828800"/>
          </a:xfrm>
          <a:custGeom>
            <a:avLst/>
            <a:gdLst>
              <a:gd name="T0" fmla="*/ 71 w 21600"/>
              <a:gd name="T1" fmla="*/ 397 h 21600"/>
              <a:gd name="T2" fmla="*/ 0 w 21600"/>
              <a:gd name="T3" fmla="*/ 0 h 21600"/>
              <a:gd name="T4" fmla="*/ 71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38100">
            <a:solidFill>
              <a:srgbClr val="0000FF"/>
            </a:solidFill>
            <a:prstDash val="solid"/>
            <a:round/>
            <a:headEnd type="none" w="sm" len="sm"/>
            <a:tailEnd type="none" w="sm" len="sm"/>
          </a:ln>
        </p:spPr>
        <p:txBody>
          <a:bodyPr wrap="none" anchor="ctr"/>
          <a:lstStyle/>
          <a:p>
            <a:endParaRPr lang="en-US"/>
          </a:p>
        </p:txBody>
      </p:sp>
      <p:sp>
        <p:nvSpPr>
          <p:cNvPr id="31" name="Line 33"/>
          <p:cNvSpPr>
            <a:spLocks noChangeShapeType="1"/>
          </p:cNvSpPr>
          <p:nvPr/>
        </p:nvSpPr>
        <p:spPr bwMode="auto">
          <a:xfrm>
            <a:off x="6019800" y="3657600"/>
            <a:ext cx="301650" cy="0"/>
          </a:xfrm>
          <a:prstGeom prst="line">
            <a:avLst/>
          </a:prstGeom>
          <a:noFill/>
          <a:ln w="38100">
            <a:solidFill>
              <a:srgbClr val="FF0000"/>
            </a:solidFill>
            <a:prstDash val="solid"/>
            <a:round/>
            <a:headEnd type="none" w="sm" len="sm"/>
            <a:tailEnd type="none" w="sm" len="sm"/>
          </a:ln>
        </p:spPr>
        <p:txBody>
          <a:bodyPr wrap="none" anchor="ctr"/>
          <a:lstStyle/>
          <a:p>
            <a:endParaRPr lang="en-US"/>
          </a:p>
        </p:txBody>
      </p:sp>
      <p:sp>
        <p:nvSpPr>
          <p:cNvPr id="34" name="TextBox 33"/>
          <p:cNvSpPr txBox="1"/>
          <p:nvPr/>
        </p:nvSpPr>
        <p:spPr>
          <a:xfrm>
            <a:off x="1066800" y="5943600"/>
            <a:ext cx="1600200" cy="584775"/>
          </a:xfrm>
          <a:prstGeom prst="rect">
            <a:avLst/>
          </a:prstGeom>
          <a:noFill/>
        </p:spPr>
        <p:txBody>
          <a:bodyPr wrap="square" rtlCol="0">
            <a:spAutoFit/>
          </a:bodyPr>
          <a:lstStyle/>
          <a:p>
            <a:pPr algn="ctr"/>
            <a:r>
              <a:rPr lang="en-US" sz="1600" dirty="0" smtClean="0">
                <a:latin typeface="Times New Roman" pitchFamily="18" charset="0"/>
                <a:cs typeface="Times New Roman" pitchFamily="18" charset="0"/>
              </a:rPr>
              <a:t>Min </a:t>
            </a:r>
          </a:p>
          <a:p>
            <a:pPr algn="ctr"/>
            <a:r>
              <a:rPr lang="en-US" sz="1600" dirty="0" smtClean="0">
                <a:latin typeface="Times New Roman" pitchFamily="18" charset="0"/>
                <a:cs typeface="Times New Roman" pitchFamily="18" charset="0"/>
              </a:rPr>
              <a:t>Exhalation Time</a:t>
            </a:r>
            <a:endParaRPr lang="en-US" sz="1600" dirty="0">
              <a:latin typeface="Times New Roman" pitchFamily="18" charset="0"/>
              <a:cs typeface="Times New Roman" pitchFamily="18" charset="0"/>
            </a:endParaRPr>
          </a:p>
        </p:txBody>
      </p:sp>
      <p:sp>
        <p:nvSpPr>
          <p:cNvPr id="35" name="Line 36"/>
          <p:cNvSpPr>
            <a:spLocks noChangeShapeType="1"/>
          </p:cNvSpPr>
          <p:nvPr/>
        </p:nvSpPr>
        <p:spPr bwMode="auto">
          <a:xfrm flipV="1">
            <a:off x="5029200" y="5486400"/>
            <a:ext cx="609600" cy="0"/>
          </a:xfrm>
          <a:prstGeom prst="line">
            <a:avLst/>
          </a:prstGeom>
          <a:noFill/>
          <a:ln w="38100">
            <a:solidFill>
              <a:srgbClr val="0000FF"/>
            </a:solidFill>
            <a:round/>
            <a:headEnd/>
            <a:tailEnd/>
          </a:ln>
        </p:spPr>
        <p:txBody>
          <a:bodyPr/>
          <a:lstStyle/>
          <a:p>
            <a:endParaRPr lang="en-US"/>
          </a:p>
        </p:txBody>
      </p:sp>
      <p:sp>
        <p:nvSpPr>
          <p:cNvPr id="36" name="Rectangle 35"/>
          <p:cNvSpPr/>
          <p:nvPr/>
        </p:nvSpPr>
        <p:spPr>
          <a:xfrm>
            <a:off x="457200" y="1047690"/>
            <a:ext cx="3276600" cy="461665"/>
          </a:xfrm>
          <a:prstGeom prst="rect">
            <a:avLst/>
          </a:prstGeom>
        </p:spPr>
        <p:txBody>
          <a:bodyPr wrap="square">
            <a:spAutoFit/>
          </a:bodyPr>
          <a:lstStyle/>
          <a:p>
            <a:r>
              <a:rPr lang="en-US" sz="2400" dirty="0" smtClean="0">
                <a:latin typeface="Times New Roman" pitchFamily="18" charset="0"/>
                <a:cs typeface="Times New Roman" pitchFamily="18" charset="0"/>
              </a:rPr>
              <a:t>3)  PRVC-CMV  Mode</a:t>
            </a:r>
            <a:endParaRPr lang="en-US" sz="2400" dirty="0">
              <a:latin typeface="Times New Roman" pitchFamily="18" charset="0"/>
              <a:cs typeface="Times New Roman" pitchFamily="18" charset="0"/>
            </a:endParaRPr>
          </a:p>
        </p:txBody>
      </p:sp>
      <p:graphicFrame>
        <p:nvGraphicFramePr>
          <p:cNvPr id="37" name="Table 36"/>
          <p:cNvGraphicFramePr>
            <a:graphicFrameLocks noGrp="1"/>
          </p:cNvGraphicFramePr>
          <p:nvPr>
            <p:extLst>
              <p:ext uri="{D42A27DB-BD31-4B8C-83A1-F6EECF244321}">
                <p14:modId xmlns:p14="http://schemas.microsoft.com/office/powerpoint/2010/main" val="1088660751"/>
              </p:ext>
            </p:extLst>
          </p:nvPr>
        </p:nvGraphicFramePr>
        <p:xfrm>
          <a:off x="3819729" y="1047690"/>
          <a:ext cx="4800600" cy="2377440"/>
        </p:xfrm>
        <a:graphic>
          <a:graphicData uri="http://schemas.openxmlformats.org/drawingml/2006/table">
            <a:tbl>
              <a:tblPr firstRow="1" bandRow="1">
                <a:tableStyleId>{5C22544A-7EE6-4342-B048-85BDC9FD1C3A}</a:tableStyleId>
              </a:tblPr>
              <a:tblGrid>
                <a:gridCol w="1333501">
                  <a:extLst>
                    <a:ext uri="{9D8B030D-6E8A-4147-A177-3AD203B41FA5}">
                      <a16:colId xmlns:a16="http://schemas.microsoft.com/office/drawing/2014/main" val="20000"/>
                    </a:ext>
                  </a:extLst>
                </a:gridCol>
                <a:gridCol w="2266950">
                  <a:extLst>
                    <a:ext uri="{9D8B030D-6E8A-4147-A177-3AD203B41FA5}">
                      <a16:colId xmlns:a16="http://schemas.microsoft.com/office/drawing/2014/main" val="20001"/>
                    </a:ext>
                  </a:extLst>
                </a:gridCol>
                <a:gridCol w="1200149">
                  <a:extLst>
                    <a:ext uri="{9D8B030D-6E8A-4147-A177-3AD203B41FA5}">
                      <a16:colId xmlns:a16="http://schemas.microsoft.com/office/drawing/2014/main" val="20002"/>
                    </a:ext>
                  </a:extLst>
                </a:gridCol>
              </a:tblGrid>
              <a:tr h="366777">
                <a:tc>
                  <a:txBody>
                    <a:bodyPr/>
                    <a:lstStyle/>
                    <a:p>
                      <a:pPr algn="ctr"/>
                      <a:r>
                        <a:rPr lang="en-US" sz="2000" dirty="0" smtClean="0"/>
                        <a:t>Setting</a:t>
                      </a:r>
                      <a:endParaRPr lang="en-US" sz="2000" dirty="0"/>
                    </a:p>
                  </a:txBody>
                  <a:tcPr/>
                </a:tc>
                <a:tc>
                  <a:txBody>
                    <a:bodyPr/>
                    <a:lstStyle/>
                    <a:p>
                      <a:pPr algn="ctr"/>
                      <a:r>
                        <a:rPr lang="en-US" sz="2000" dirty="0" smtClean="0"/>
                        <a:t>Description</a:t>
                      </a:r>
                      <a:endParaRPr lang="en-US" sz="2000" dirty="0"/>
                    </a:p>
                  </a:txBody>
                  <a:tcPr/>
                </a:tc>
                <a:tc>
                  <a:txBody>
                    <a:bodyPr/>
                    <a:lstStyle/>
                    <a:p>
                      <a:pPr algn="ctr"/>
                      <a:r>
                        <a:rPr lang="en-US" sz="2000" dirty="0" smtClean="0"/>
                        <a:t>Unit</a:t>
                      </a:r>
                      <a:endParaRPr lang="en-US" sz="2000" dirty="0"/>
                    </a:p>
                  </a:txBody>
                  <a:tcPr/>
                </a:tc>
                <a:extLst>
                  <a:ext uri="{0D108BD9-81ED-4DB2-BD59-A6C34878D82A}">
                    <a16:rowId xmlns:a16="http://schemas.microsoft.com/office/drawing/2014/main" val="10000"/>
                  </a:ext>
                </a:extLst>
              </a:tr>
              <a:tr h="311911">
                <a:tc>
                  <a:txBody>
                    <a:bodyPr/>
                    <a:lstStyle/>
                    <a:p>
                      <a:pPr algn="ctr"/>
                      <a:r>
                        <a:rPr lang="en-US" sz="2000" b="1" dirty="0" smtClean="0">
                          <a:latin typeface="Times New Roman" pitchFamily="18" charset="0"/>
                          <a:cs typeface="Times New Roman" pitchFamily="18" charset="0"/>
                        </a:rPr>
                        <a:t>O2</a:t>
                      </a:r>
                      <a:endParaRPr lang="en-US" sz="2000" b="1" dirty="0">
                        <a:latin typeface="Times New Roman" pitchFamily="18" charset="0"/>
                        <a:cs typeface="Times New Roman" pitchFamily="18" charset="0"/>
                      </a:endParaRPr>
                    </a:p>
                  </a:txBody>
                  <a:tcPr/>
                </a:tc>
                <a:tc>
                  <a:txBody>
                    <a:bodyPr/>
                    <a:lstStyle/>
                    <a:p>
                      <a:pPr algn="ctr"/>
                      <a:r>
                        <a:rPr lang="fa-IR" sz="2000" dirty="0" smtClean="0">
                          <a:cs typeface="B Nazanin" pitchFamily="2" charset="-78"/>
                        </a:rPr>
                        <a:t>درصد</a:t>
                      </a:r>
                      <a:r>
                        <a:rPr lang="fa-IR" sz="2000" baseline="0" dirty="0" smtClean="0">
                          <a:cs typeface="B Nazanin" pitchFamily="2" charset="-78"/>
                        </a:rPr>
                        <a:t> اشباع اکسیژن</a:t>
                      </a:r>
                      <a:endParaRPr lang="en-US" sz="2000" dirty="0">
                        <a:cs typeface="B Nazanin" pitchFamily="2" charset="-78"/>
                      </a:endParaRPr>
                    </a:p>
                  </a:txBody>
                  <a:tcPr/>
                </a:tc>
                <a:tc>
                  <a:txBody>
                    <a:bodyPr/>
                    <a:lstStyle/>
                    <a:p>
                      <a:pPr algn="ctr"/>
                      <a:r>
                        <a:rPr kumimoji="0" lang="en-US" sz="2000" b="1" kern="1200" dirty="0" smtClean="0">
                          <a:solidFill>
                            <a:schemeClr val="dk1"/>
                          </a:solidFill>
                          <a:latin typeface="Times New Roman" pitchFamily="18" charset="0"/>
                          <a:ea typeface="+mn-ea"/>
                          <a:cs typeface="Times New Roman" pitchFamily="18" charset="0"/>
                        </a:rPr>
                        <a:t>%</a:t>
                      </a:r>
                    </a:p>
                  </a:txBody>
                  <a:tcPr/>
                </a:tc>
                <a:extLst>
                  <a:ext uri="{0D108BD9-81ED-4DB2-BD59-A6C34878D82A}">
                    <a16:rowId xmlns:a16="http://schemas.microsoft.com/office/drawing/2014/main" val="10001"/>
                  </a:ext>
                </a:extLst>
              </a:tr>
              <a:tr h="311911">
                <a:tc>
                  <a:txBody>
                    <a:bodyPr/>
                    <a:lstStyle/>
                    <a:p>
                      <a:pPr algn="ctr"/>
                      <a:r>
                        <a:rPr lang="en-US" sz="2000" b="1" dirty="0" smtClean="0">
                          <a:latin typeface="Times New Roman" pitchFamily="18" charset="0"/>
                          <a:cs typeface="Times New Roman" pitchFamily="18" charset="0"/>
                        </a:rPr>
                        <a:t>Rate</a:t>
                      </a:r>
                      <a:endParaRPr lang="en-US" sz="2000" b="1" dirty="0">
                        <a:latin typeface="Times New Roman" pitchFamily="18" charset="0"/>
                        <a:cs typeface="Times New Roman" pitchFamily="18" charset="0"/>
                      </a:endParaRPr>
                    </a:p>
                  </a:txBody>
                  <a:tcPr/>
                </a:tc>
                <a:tc>
                  <a:txBody>
                    <a:bodyPr/>
                    <a:lstStyle/>
                    <a:p>
                      <a:pPr algn="ctr"/>
                      <a:r>
                        <a:rPr lang="fa-IR" sz="2000" dirty="0" smtClean="0">
                          <a:cs typeface="B Nazanin" pitchFamily="2" charset="-78"/>
                        </a:rPr>
                        <a:t>نرخ تنفسی</a:t>
                      </a:r>
                      <a:endParaRPr lang="en-US" sz="2000" dirty="0">
                        <a:cs typeface="B Nazanin" pitchFamily="2" charset="-78"/>
                      </a:endParaRPr>
                    </a:p>
                  </a:txBody>
                  <a:tcPr/>
                </a:tc>
                <a:tc>
                  <a:txBody>
                    <a:bodyPr/>
                    <a:lstStyle/>
                    <a:p>
                      <a:pPr algn="ctr"/>
                      <a:r>
                        <a:rPr kumimoji="0" lang="en-US" sz="2000" b="1" kern="1200" dirty="0" smtClean="0">
                          <a:solidFill>
                            <a:schemeClr val="dk1"/>
                          </a:solidFill>
                          <a:latin typeface="Times New Roman" pitchFamily="18" charset="0"/>
                          <a:ea typeface="+mn-ea"/>
                          <a:cs typeface="Times New Roman" pitchFamily="18" charset="0"/>
                        </a:rPr>
                        <a:t>b/min</a:t>
                      </a:r>
                    </a:p>
                  </a:txBody>
                  <a:tcPr/>
                </a:tc>
                <a:extLst>
                  <a:ext uri="{0D108BD9-81ED-4DB2-BD59-A6C34878D82A}">
                    <a16:rowId xmlns:a16="http://schemas.microsoft.com/office/drawing/2014/main" val="10002"/>
                  </a:ext>
                </a:extLst>
              </a:tr>
              <a:tr h="311911">
                <a:tc>
                  <a:txBody>
                    <a:bodyPr/>
                    <a:lstStyle/>
                    <a:p>
                      <a:pPr algn="ctr"/>
                      <a:r>
                        <a:rPr lang="en-US" sz="2000" b="1" dirty="0" smtClean="0">
                          <a:latin typeface="Times New Roman" pitchFamily="18" charset="0"/>
                          <a:cs typeface="Times New Roman" pitchFamily="18" charset="0"/>
                        </a:rPr>
                        <a:t>Ti</a:t>
                      </a:r>
                      <a:endParaRPr lang="en-US" sz="2000" b="1" dirty="0">
                        <a:latin typeface="Times New Roman" pitchFamily="18" charset="0"/>
                        <a:cs typeface="Times New Roman" pitchFamily="18" charset="0"/>
                      </a:endParaRPr>
                    </a:p>
                  </a:txBody>
                  <a:tcPr/>
                </a:tc>
                <a:tc>
                  <a:txBody>
                    <a:bodyPr/>
                    <a:lstStyle/>
                    <a:p>
                      <a:pPr algn="ctr"/>
                      <a:r>
                        <a:rPr lang="fa-IR" sz="2000" dirty="0" smtClean="0">
                          <a:cs typeface="B Nazanin" pitchFamily="2" charset="-78"/>
                        </a:rPr>
                        <a:t>زمان دم</a:t>
                      </a:r>
                      <a:endParaRPr lang="en-US" sz="2000" dirty="0">
                        <a:cs typeface="B Nazanin" pitchFamily="2" charset="-78"/>
                      </a:endParaRPr>
                    </a:p>
                  </a:txBody>
                  <a:tcPr/>
                </a:tc>
                <a:tc>
                  <a:txBody>
                    <a:bodyPr/>
                    <a:lstStyle/>
                    <a:p>
                      <a:pPr algn="ctr"/>
                      <a:r>
                        <a:rPr kumimoji="0" lang="en-US" sz="2000" b="1" kern="1200" dirty="0" smtClean="0">
                          <a:solidFill>
                            <a:schemeClr val="dk1"/>
                          </a:solidFill>
                          <a:latin typeface="Times New Roman" pitchFamily="18" charset="0"/>
                          <a:ea typeface="+mn-ea"/>
                          <a:cs typeface="Times New Roman" pitchFamily="18" charset="0"/>
                        </a:rPr>
                        <a:t>Sec</a:t>
                      </a:r>
                    </a:p>
                  </a:txBody>
                  <a:tcPr/>
                </a:tc>
                <a:extLst>
                  <a:ext uri="{0D108BD9-81ED-4DB2-BD59-A6C34878D82A}">
                    <a16:rowId xmlns:a16="http://schemas.microsoft.com/office/drawing/2014/main" val="10003"/>
                  </a:ext>
                </a:extLst>
              </a:tr>
              <a:tr h="311911">
                <a:tc>
                  <a:txBody>
                    <a:bodyPr/>
                    <a:lstStyle/>
                    <a:p>
                      <a:pPr algn="ctr"/>
                      <a:r>
                        <a:rPr lang="en-US" sz="2000" b="1" dirty="0" err="1" smtClean="0">
                          <a:latin typeface="Times New Roman" pitchFamily="18" charset="0"/>
                          <a:cs typeface="Times New Roman" pitchFamily="18" charset="0"/>
                        </a:rPr>
                        <a:t>Vt</a:t>
                      </a:r>
                      <a:endParaRPr lang="en-US" sz="2000" b="1" dirty="0">
                        <a:latin typeface="Times New Roman" pitchFamily="18" charset="0"/>
                        <a:cs typeface="Times New Roman" pitchFamily="18" charset="0"/>
                      </a:endParaRPr>
                    </a:p>
                  </a:txBody>
                  <a:tcPr/>
                </a:tc>
                <a:tc>
                  <a:txBody>
                    <a:bodyPr/>
                    <a:lstStyle/>
                    <a:p>
                      <a:pPr algn="ctr"/>
                      <a:r>
                        <a:rPr lang="fa-IR" sz="2000" dirty="0" smtClean="0">
                          <a:cs typeface="B Nazanin" pitchFamily="2" charset="-78"/>
                        </a:rPr>
                        <a:t>حجم جاری</a:t>
                      </a:r>
                      <a:endParaRPr lang="en-US" sz="2000" dirty="0">
                        <a:cs typeface="B Nazanin" pitchFamily="2" charset="-78"/>
                      </a:endParaRPr>
                    </a:p>
                  </a:txBody>
                  <a:tcPr/>
                </a:tc>
                <a:tc>
                  <a:txBody>
                    <a:bodyPr/>
                    <a:lstStyle/>
                    <a:p>
                      <a:pPr algn="ctr"/>
                      <a:r>
                        <a:rPr kumimoji="0" lang="en-US" sz="2000" b="1" kern="1200" dirty="0" smtClean="0">
                          <a:solidFill>
                            <a:schemeClr val="dk1"/>
                          </a:solidFill>
                          <a:latin typeface="Times New Roman" pitchFamily="18" charset="0"/>
                          <a:ea typeface="+mn-ea"/>
                          <a:cs typeface="Times New Roman" pitchFamily="18" charset="0"/>
                        </a:rPr>
                        <a:t>ml</a:t>
                      </a:r>
                    </a:p>
                  </a:txBody>
                  <a:tcPr/>
                </a:tc>
                <a:extLst>
                  <a:ext uri="{0D108BD9-81ED-4DB2-BD59-A6C34878D82A}">
                    <a16:rowId xmlns:a16="http://schemas.microsoft.com/office/drawing/2014/main" val="10004"/>
                  </a:ext>
                </a:extLst>
              </a:tr>
              <a:tr h="311911">
                <a:tc>
                  <a:txBody>
                    <a:bodyPr/>
                    <a:lstStyle/>
                    <a:p>
                      <a:pPr algn="ctr"/>
                      <a:r>
                        <a:rPr lang="en-US" sz="2000" b="1" dirty="0" smtClean="0">
                          <a:latin typeface="Times New Roman" pitchFamily="18" charset="0"/>
                          <a:cs typeface="Times New Roman" pitchFamily="18" charset="0"/>
                        </a:rPr>
                        <a:t>PEEP</a:t>
                      </a:r>
                      <a:endParaRPr lang="en-US" sz="2000" b="1" dirty="0">
                        <a:latin typeface="Times New Roman" pitchFamily="18" charset="0"/>
                        <a:cs typeface="Times New Roman" pitchFamily="18" charset="0"/>
                      </a:endParaRPr>
                    </a:p>
                  </a:txBody>
                  <a:tcPr/>
                </a:tc>
                <a:tc>
                  <a:txBody>
                    <a:bodyPr/>
                    <a:lstStyle/>
                    <a:p>
                      <a:pPr algn="ctr"/>
                      <a:r>
                        <a:rPr lang="fa-IR" sz="2000" dirty="0" smtClean="0">
                          <a:cs typeface="B Nazanin" pitchFamily="2" charset="-78"/>
                        </a:rPr>
                        <a:t>فشار انتهای بازدم</a:t>
                      </a:r>
                      <a:endParaRPr lang="en-US" sz="2000" dirty="0">
                        <a:cs typeface="B Nazanin" pitchFamily="2" charset="-78"/>
                      </a:endParaRPr>
                    </a:p>
                  </a:txBody>
                  <a:tcPr/>
                </a:tc>
                <a:tc>
                  <a:txBody>
                    <a:bodyPr/>
                    <a:lstStyle/>
                    <a:p>
                      <a:pPr algn="ctr"/>
                      <a:r>
                        <a:rPr kumimoji="0" lang="en-US" sz="2000" b="1" kern="1200" dirty="0" smtClean="0">
                          <a:solidFill>
                            <a:schemeClr val="dk1"/>
                          </a:solidFill>
                          <a:latin typeface="Times New Roman" pitchFamily="18" charset="0"/>
                          <a:ea typeface="+mn-ea"/>
                          <a:cs typeface="Times New Roman" pitchFamily="18" charset="0"/>
                        </a:rPr>
                        <a:t>cmH2O</a:t>
                      </a:r>
                    </a:p>
                  </a:txBody>
                  <a:tcPr/>
                </a:tc>
                <a:extLst>
                  <a:ext uri="{0D108BD9-81ED-4DB2-BD59-A6C34878D82A}">
                    <a16:rowId xmlns:a16="http://schemas.microsoft.com/office/drawing/2014/main" val="10005"/>
                  </a:ext>
                </a:extLst>
              </a:tr>
            </a:tbl>
          </a:graphicData>
        </a:graphic>
      </p:graphicFrame>
      <p:cxnSp>
        <p:nvCxnSpPr>
          <p:cNvPr id="41" name="Straight Connector 40"/>
          <p:cNvCxnSpPr/>
          <p:nvPr/>
        </p:nvCxnSpPr>
        <p:spPr>
          <a:xfrm rot="10800000">
            <a:off x="990601" y="4267197"/>
            <a:ext cx="6248401" cy="2"/>
          </a:xfrm>
          <a:prstGeom prst="line">
            <a:avLst/>
          </a:prstGeom>
          <a:ln>
            <a:prstDash val="dash"/>
          </a:ln>
        </p:spPr>
        <p:style>
          <a:lnRef idx="1">
            <a:schemeClr val="accent3"/>
          </a:lnRef>
          <a:fillRef idx="0">
            <a:schemeClr val="accent3"/>
          </a:fillRef>
          <a:effectRef idx="0">
            <a:schemeClr val="accent3"/>
          </a:effectRef>
          <a:fontRef idx="minor">
            <a:schemeClr val="tx1"/>
          </a:fontRef>
        </p:style>
      </p:cxnSp>
      <p:cxnSp>
        <p:nvCxnSpPr>
          <p:cNvPr id="42" name="Straight Connector 41"/>
          <p:cNvCxnSpPr/>
          <p:nvPr/>
        </p:nvCxnSpPr>
        <p:spPr>
          <a:xfrm rot="10800000">
            <a:off x="990600" y="3657597"/>
            <a:ext cx="6248401" cy="2"/>
          </a:xfrm>
          <a:prstGeom prst="line">
            <a:avLst/>
          </a:prstGeom>
          <a:ln>
            <a:prstDash val="dash"/>
          </a:ln>
        </p:spPr>
        <p:style>
          <a:lnRef idx="1">
            <a:schemeClr val="accent3"/>
          </a:lnRef>
          <a:fillRef idx="0">
            <a:schemeClr val="accent3"/>
          </a:fillRef>
          <a:effectRef idx="0">
            <a:schemeClr val="accent3"/>
          </a:effectRef>
          <a:fontRef idx="minor">
            <a:schemeClr val="tx1"/>
          </a:fontRef>
        </p:style>
      </p:cxnSp>
      <p:cxnSp>
        <p:nvCxnSpPr>
          <p:cNvPr id="43" name="Straight Connector 42"/>
          <p:cNvCxnSpPr/>
          <p:nvPr/>
        </p:nvCxnSpPr>
        <p:spPr>
          <a:xfrm rot="10800000">
            <a:off x="990601" y="3962397"/>
            <a:ext cx="6248401" cy="2"/>
          </a:xfrm>
          <a:prstGeom prst="line">
            <a:avLst/>
          </a:prstGeom>
          <a:ln>
            <a:prstDash val="dash"/>
          </a:ln>
        </p:spPr>
        <p:style>
          <a:lnRef idx="1">
            <a:schemeClr val="accent3"/>
          </a:lnRef>
          <a:fillRef idx="0">
            <a:schemeClr val="accent3"/>
          </a:fillRef>
          <a:effectRef idx="0">
            <a:schemeClr val="accent3"/>
          </a:effectRef>
          <a:fontRef idx="minor">
            <a:schemeClr val="tx1"/>
          </a:fontRef>
        </p:style>
      </p:cxnSp>
      <p:sp>
        <p:nvSpPr>
          <p:cNvPr id="40" name="TextBox 39"/>
          <p:cNvSpPr txBox="1"/>
          <p:nvPr/>
        </p:nvSpPr>
        <p:spPr>
          <a:xfrm>
            <a:off x="381000" y="2895600"/>
            <a:ext cx="538930" cy="338554"/>
          </a:xfrm>
          <a:prstGeom prst="rect">
            <a:avLst/>
          </a:prstGeom>
          <a:noFill/>
        </p:spPr>
        <p:txBody>
          <a:bodyPr wrap="none" rtlCol="0">
            <a:spAutoFit/>
          </a:bodyPr>
          <a:lstStyle/>
          <a:p>
            <a:r>
              <a:rPr lang="fa-IR" sz="1600" dirty="0" smtClean="0">
                <a:cs typeface="B Yagut" pitchFamily="2" charset="-78"/>
              </a:rPr>
              <a:t>فشار</a:t>
            </a:r>
            <a:endParaRPr lang="en-US" sz="1600" dirty="0">
              <a:cs typeface="B Yagut" pitchFamily="2" charset="-78"/>
            </a:endParaRPr>
          </a:p>
        </p:txBody>
      </p:sp>
      <p:cxnSp>
        <p:nvCxnSpPr>
          <p:cNvPr id="44" name="Straight Connector 43"/>
          <p:cNvCxnSpPr/>
          <p:nvPr/>
        </p:nvCxnSpPr>
        <p:spPr>
          <a:xfrm>
            <a:off x="2361063" y="902732"/>
            <a:ext cx="6400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6324600" y="152400"/>
            <a:ext cx="2427268" cy="707886"/>
          </a:xfrm>
          <a:prstGeom prst="rect">
            <a:avLst/>
          </a:prstGeom>
        </p:spPr>
        <p:txBody>
          <a:bodyPr wrap="none">
            <a:spAutoFit/>
          </a:bodyPr>
          <a:lstStyle/>
          <a:p>
            <a:r>
              <a:rPr lang="fa-IR" sz="4000" dirty="0" smtClean="0">
                <a:cs typeface="B Nazanin" pitchFamily="2" charset="-78"/>
              </a:rPr>
              <a:t>مدهای تنفسی</a:t>
            </a:r>
            <a:endParaRPr lang="en-US" sz="4000" dirty="0"/>
          </a:p>
        </p:txBody>
      </p:sp>
    </p:spTree>
    <p:extLst>
      <p:ext uri="{BB962C8B-B14F-4D97-AF65-F5344CB8AC3E}">
        <p14:creationId xmlns:p14="http://schemas.microsoft.com/office/powerpoint/2010/main" val="2156543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blinds(horizontal)">
                                      <p:cBhvr>
                                        <p:cTn id="13" dur="500"/>
                                        <p:tgtEl>
                                          <p:spTgt spid="27"/>
                                        </p:tgtEl>
                                      </p:cBhvr>
                                    </p:animEffect>
                                  </p:childTnLst>
                                </p:cTn>
                              </p:par>
                              <p:par>
                                <p:cTn id="14" presetID="3" presetClass="exit" presetSubtype="10" fill="hold" grpId="0" nodeType="withEffect">
                                  <p:stCondLst>
                                    <p:cond delay="0"/>
                                  </p:stCondLst>
                                  <p:childTnLst>
                                    <p:animEffect transition="out" filter="blinds(horizontal)">
                                      <p:cBhvr>
                                        <p:cTn id="15" dur="500"/>
                                        <p:tgtEl>
                                          <p:spTgt spid="35"/>
                                        </p:tgtEl>
                                      </p:cBhvr>
                                    </p:animEffect>
                                    <p:set>
                                      <p:cBhvr>
                                        <p:cTn id="16" dur="1" fill="hold">
                                          <p:stCondLst>
                                            <p:cond delay="499"/>
                                          </p:stCondLst>
                                        </p:cTn>
                                        <p:tgtEl>
                                          <p:spTgt spid="35"/>
                                        </p:tgtEl>
                                        <p:attrNameLst>
                                          <p:attrName>style.visibility</p:attrName>
                                        </p:attrNameLst>
                                      </p:cBhvr>
                                      <p:to>
                                        <p:strVal val="hidden"/>
                                      </p:to>
                                    </p:set>
                                  </p:childTnLst>
                                </p:cTn>
                              </p:par>
                              <p:par>
                                <p:cTn id="17" presetID="3" presetClass="entr" presetSubtype="1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linds(horizontal)">
                                      <p:cBhvr>
                                        <p:cTn id="19" dur="500"/>
                                        <p:tgtEl>
                                          <p:spTgt spid="18"/>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linds(horizontal)">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7" grpId="0" animBg="1"/>
      <p:bldP spid="18" grpId="0" animBg="1"/>
      <p:bldP spid="19" grpId="0" animBg="1"/>
      <p:bldP spid="27" grpId="0" animBg="1"/>
      <p:bldP spid="3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002268"/>
            <a:ext cx="2133600" cy="461665"/>
          </a:xfrm>
          <a:prstGeom prst="rect">
            <a:avLst/>
          </a:prstGeom>
        </p:spPr>
        <p:txBody>
          <a:bodyPr wrap="square">
            <a:spAutoFit/>
          </a:bodyPr>
          <a:lstStyle/>
          <a:p>
            <a:r>
              <a:rPr lang="en-US" sz="2400" dirty="0" smtClean="0">
                <a:latin typeface="Times New Roman" pitchFamily="18" charset="0"/>
                <a:cs typeface="Times New Roman" pitchFamily="18" charset="0"/>
              </a:rPr>
              <a:t>4)  P-SIMV</a:t>
            </a:r>
            <a:endParaRPr lang="en-US" sz="2400" dirty="0">
              <a:latin typeface="Times New Roman" pitchFamily="18" charset="0"/>
              <a:cs typeface="Times New Roman" pitchFamily="18" charset="0"/>
            </a:endParaRPr>
          </a:p>
        </p:txBody>
      </p:sp>
      <p:cxnSp>
        <p:nvCxnSpPr>
          <p:cNvPr id="5" name="Straight Arrow Connector 4"/>
          <p:cNvCxnSpPr/>
          <p:nvPr/>
        </p:nvCxnSpPr>
        <p:spPr>
          <a:xfrm>
            <a:off x="428596" y="5486400"/>
            <a:ext cx="8143932" cy="1588"/>
          </a:xfrm>
          <a:prstGeom prst="straightConnector1">
            <a:avLst/>
          </a:prstGeom>
          <a:ln w="38100">
            <a:solidFill>
              <a:schemeClr val="tx1"/>
            </a:solidFill>
            <a:prstDash val="lgDashDot"/>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rot="5400000" flipH="1" flipV="1">
            <a:off x="-628678" y="4467223"/>
            <a:ext cx="3248054" cy="9499"/>
          </a:xfrm>
          <a:prstGeom prst="straightConnector1">
            <a:avLst/>
          </a:prstGeom>
          <a:ln w="28575">
            <a:solidFill>
              <a:schemeClr val="tx1"/>
            </a:solidFill>
            <a:prstDash val="lgDashDot"/>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077200" y="5638800"/>
            <a:ext cx="534121" cy="338554"/>
          </a:xfrm>
          <a:prstGeom prst="rect">
            <a:avLst/>
          </a:prstGeom>
          <a:noFill/>
        </p:spPr>
        <p:txBody>
          <a:bodyPr wrap="none" rtlCol="0">
            <a:spAutoFit/>
          </a:bodyPr>
          <a:lstStyle/>
          <a:p>
            <a:r>
              <a:rPr lang="fa-IR" sz="1600" dirty="0" smtClean="0">
                <a:cs typeface="B Yagut" pitchFamily="2" charset="-78"/>
              </a:rPr>
              <a:t>زمان</a:t>
            </a:r>
            <a:endParaRPr lang="en-US" dirty="0">
              <a:cs typeface="B Yagut" pitchFamily="2" charset="-78"/>
            </a:endParaRPr>
          </a:p>
        </p:txBody>
      </p:sp>
      <p:sp>
        <p:nvSpPr>
          <p:cNvPr id="10" name="Line 36"/>
          <p:cNvSpPr>
            <a:spLocks noChangeShapeType="1"/>
          </p:cNvSpPr>
          <p:nvPr/>
        </p:nvSpPr>
        <p:spPr bwMode="auto">
          <a:xfrm>
            <a:off x="6553200" y="5502834"/>
            <a:ext cx="1600200" cy="0"/>
          </a:xfrm>
          <a:prstGeom prst="line">
            <a:avLst/>
          </a:prstGeom>
          <a:noFill/>
          <a:ln w="38100">
            <a:solidFill>
              <a:srgbClr val="0000FF"/>
            </a:solidFill>
            <a:round/>
            <a:headEnd/>
            <a:tailEnd/>
          </a:ln>
        </p:spPr>
        <p:txBody>
          <a:bodyPr/>
          <a:lstStyle/>
          <a:p>
            <a:endParaRPr lang="en-US"/>
          </a:p>
        </p:txBody>
      </p:sp>
      <p:sp>
        <p:nvSpPr>
          <p:cNvPr id="11" name="Arc 32"/>
          <p:cNvSpPr>
            <a:spLocks/>
          </p:cNvSpPr>
          <p:nvPr/>
        </p:nvSpPr>
        <p:spPr bwMode="auto">
          <a:xfrm>
            <a:off x="1000100" y="4114800"/>
            <a:ext cx="374650" cy="1500198"/>
          </a:xfrm>
          <a:custGeom>
            <a:avLst/>
            <a:gdLst>
              <a:gd name="T0" fmla="*/ 0 w 21558"/>
              <a:gd name="T1" fmla="*/ 401 h 21600"/>
              <a:gd name="T2" fmla="*/ 235 w 21558"/>
              <a:gd name="T3" fmla="*/ 0 h 21600"/>
              <a:gd name="T4" fmla="*/ 236 w 21558"/>
              <a:gd name="T5" fmla="*/ 428 h 21600"/>
              <a:gd name="T6" fmla="*/ 0 60000 65536"/>
              <a:gd name="T7" fmla="*/ 0 60000 65536"/>
              <a:gd name="T8" fmla="*/ 0 60000 65536"/>
              <a:gd name="T9" fmla="*/ 0 w 21558"/>
              <a:gd name="T10" fmla="*/ 0 h 21600"/>
              <a:gd name="T11" fmla="*/ 21558 w 21558"/>
              <a:gd name="T12" fmla="*/ 21600 h 21600"/>
            </a:gdLst>
            <a:ahLst/>
            <a:cxnLst>
              <a:cxn ang="T6">
                <a:pos x="T0" y="T1"/>
              </a:cxn>
              <a:cxn ang="T7">
                <a:pos x="T2" y="T3"/>
              </a:cxn>
              <a:cxn ang="T8">
                <a:pos x="T4" y="T5"/>
              </a:cxn>
            </a:cxnLst>
            <a:rect l="T9" t="T10" r="T11" b="T12"/>
            <a:pathLst>
              <a:path w="21558" h="21600" fill="none" extrusionOk="0">
                <a:moveTo>
                  <a:pt x="-1" y="20260"/>
                </a:moveTo>
                <a:cubicBezTo>
                  <a:pt x="704" y="8908"/>
                  <a:pt x="10092" y="48"/>
                  <a:pt x="21466" y="0"/>
                </a:cubicBezTo>
              </a:path>
              <a:path w="21558" h="21600" stroke="0" extrusionOk="0">
                <a:moveTo>
                  <a:pt x="-1" y="20260"/>
                </a:moveTo>
                <a:cubicBezTo>
                  <a:pt x="704" y="8908"/>
                  <a:pt x="10092" y="48"/>
                  <a:pt x="21466" y="0"/>
                </a:cubicBezTo>
                <a:lnTo>
                  <a:pt x="21558" y="21600"/>
                </a:lnTo>
                <a:close/>
              </a:path>
            </a:pathLst>
          </a:custGeom>
          <a:noFill/>
          <a:ln w="38100">
            <a:solidFill>
              <a:srgbClr val="FF0000"/>
            </a:solidFill>
            <a:round/>
            <a:headEnd type="none" w="sm" len="sm"/>
            <a:tailEnd type="none" w="sm" len="sm"/>
          </a:ln>
        </p:spPr>
        <p:txBody>
          <a:bodyPr wrap="none" anchor="ctr"/>
          <a:lstStyle/>
          <a:p>
            <a:endParaRPr lang="en-US"/>
          </a:p>
        </p:txBody>
      </p:sp>
      <p:sp>
        <p:nvSpPr>
          <p:cNvPr id="12" name="Line 33"/>
          <p:cNvSpPr>
            <a:spLocks noChangeShapeType="1"/>
          </p:cNvSpPr>
          <p:nvPr/>
        </p:nvSpPr>
        <p:spPr bwMode="auto">
          <a:xfrm>
            <a:off x="1374751" y="4114800"/>
            <a:ext cx="301650" cy="0"/>
          </a:xfrm>
          <a:prstGeom prst="line">
            <a:avLst/>
          </a:prstGeom>
          <a:noFill/>
          <a:ln w="38100">
            <a:solidFill>
              <a:srgbClr val="FF0000"/>
            </a:solidFill>
            <a:round/>
            <a:headEnd type="none" w="sm" len="sm"/>
            <a:tailEnd type="none" w="sm" len="sm"/>
          </a:ln>
        </p:spPr>
        <p:txBody>
          <a:bodyPr wrap="none" anchor="ctr"/>
          <a:lstStyle/>
          <a:p>
            <a:endParaRPr lang="en-US"/>
          </a:p>
        </p:txBody>
      </p:sp>
      <p:sp>
        <p:nvSpPr>
          <p:cNvPr id="13" name="Arc 34"/>
          <p:cNvSpPr>
            <a:spLocks/>
          </p:cNvSpPr>
          <p:nvPr/>
        </p:nvSpPr>
        <p:spPr bwMode="auto">
          <a:xfrm>
            <a:off x="1676400" y="4114801"/>
            <a:ext cx="685800" cy="1371600"/>
          </a:xfrm>
          <a:custGeom>
            <a:avLst/>
            <a:gdLst>
              <a:gd name="T0" fmla="*/ 71 w 21600"/>
              <a:gd name="T1" fmla="*/ 397 h 21600"/>
              <a:gd name="T2" fmla="*/ 0 w 21600"/>
              <a:gd name="T3" fmla="*/ 0 h 21600"/>
              <a:gd name="T4" fmla="*/ 71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38100">
            <a:solidFill>
              <a:srgbClr val="0000FF"/>
            </a:solidFill>
            <a:round/>
            <a:headEnd type="none" w="sm" len="sm"/>
            <a:tailEnd type="none" w="sm" len="sm"/>
          </a:ln>
        </p:spPr>
        <p:txBody>
          <a:bodyPr wrap="none" anchor="ctr"/>
          <a:lstStyle/>
          <a:p>
            <a:endParaRPr lang="en-US"/>
          </a:p>
        </p:txBody>
      </p:sp>
      <p:sp>
        <p:nvSpPr>
          <p:cNvPr id="14" name="Line 36"/>
          <p:cNvSpPr>
            <a:spLocks noChangeShapeType="1"/>
          </p:cNvSpPr>
          <p:nvPr/>
        </p:nvSpPr>
        <p:spPr bwMode="auto">
          <a:xfrm>
            <a:off x="2286000" y="5486400"/>
            <a:ext cx="381000" cy="0"/>
          </a:xfrm>
          <a:prstGeom prst="line">
            <a:avLst/>
          </a:prstGeom>
          <a:noFill/>
          <a:ln w="38100">
            <a:solidFill>
              <a:srgbClr val="0000FF"/>
            </a:solidFill>
            <a:round/>
            <a:headEnd/>
            <a:tailEnd/>
          </a:ln>
        </p:spPr>
        <p:txBody>
          <a:bodyPr/>
          <a:lstStyle/>
          <a:p>
            <a:endParaRPr lang="en-US"/>
          </a:p>
        </p:txBody>
      </p:sp>
      <p:sp>
        <p:nvSpPr>
          <p:cNvPr id="15" name="Arc 32"/>
          <p:cNvSpPr>
            <a:spLocks/>
          </p:cNvSpPr>
          <p:nvPr/>
        </p:nvSpPr>
        <p:spPr bwMode="auto">
          <a:xfrm>
            <a:off x="4044950" y="4114800"/>
            <a:ext cx="374650" cy="1500198"/>
          </a:xfrm>
          <a:custGeom>
            <a:avLst/>
            <a:gdLst>
              <a:gd name="T0" fmla="*/ 0 w 21558"/>
              <a:gd name="T1" fmla="*/ 401 h 21600"/>
              <a:gd name="T2" fmla="*/ 235 w 21558"/>
              <a:gd name="T3" fmla="*/ 0 h 21600"/>
              <a:gd name="T4" fmla="*/ 236 w 21558"/>
              <a:gd name="T5" fmla="*/ 428 h 21600"/>
              <a:gd name="T6" fmla="*/ 0 60000 65536"/>
              <a:gd name="T7" fmla="*/ 0 60000 65536"/>
              <a:gd name="T8" fmla="*/ 0 60000 65536"/>
              <a:gd name="T9" fmla="*/ 0 w 21558"/>
              <a:gd name="T10" fmla="*/ 0 h 21600"/>
              <a:gd name="T11" fmla="*/ 21558 w 21558"/>
              <a:gd name="T12" fmla="*/ 21600 h 21600"/>
            </a:gdLst>
            <a:ahLst/>
            <a:cxnLst>
              <a:cxn ang="T6">
                <a:pos x="T0" y="T1"/>
              </a:cxn>
              <a:cxn ang="T7">
                <a:pos x="T2" y="T3"/>
              </a:cxn>
              <a:cxn ang="T8">
                <a:pos x="T4" y="T5"/>
              </a:cxn>
            </a:cxnLst>
            <a:rect l="T9" t="T10" r="T11" b="T12"/>
            <a:pathLst>
              <a:path w="21558" h="21600" fill="none" extrusionOk="0">
                <a:moveTo>
                  <a:pt x="-1" y="20260"/>
                </a:moveTo>
                <a:cubicBezTo>
                  <a:pt x="704" y="8908"/>
                  <a:pt x="10092" y="48"/>
                  <a:pt x="21466" y="0"/>
                </a:cubicBezTo>
              </a:path>
              <a:path w="21558" h="21600" stroke="0" extrusionOk="0">
                <a:moveTo>
                  <a:pt x="-1" y="20260"/>
                </a:moveTo>
                <a:cubicBezTo>
                  <a:pt x="704" y="8908"/>
                  <a:pt x="10092" y="48"/>
                  <a:pt x="21466" y="0"/>
                </a:cubicBezTo>
                <a:lnTo>
                  <a:pt x="21558" y="21600"/>
                </a:lnTo>
                <a:close/>
              </a:path>
            </a:pathLst>
          </a:custGeom>
          <a:noFill/>
          <a:ln w="38100">
            <a:solidFill>
              <a:srgbClr val="FF0000"/>
            </a:solidFill>
            <a:prstDash val="dash"/>
            <a:round/>
            <a:headEnd type="none" w="sm" len="sm"/>
            <a:tailEnd type="none" w="sm" len="sm"/>
          </a:ln>
        </p:spPr>
        <p:txBody>
          <a:bodyPr wrap="none" anchor="ctr"/>
          <a:lstStyle/>
          <a:p>
            <a:endParaRPr lang="en-US"/>
          </a:p>
        </p:txBody>
      </p:sp>
      <p:sp>
        <p:nvSpPr>
          <p:cNvPr id="20" name="Line 33"/>
          <p:cNvSpPr>
            <a:spLocks noChangeShapeType="1"/>
          </p:cNvSpPr>
          <p:nvPr/>
        </p:nvSpPr>
        <p:spPr bwMode="auto">
          <a:xfrm>
            <a:off x="4422750" y="4114800"/>
            <a:ext cx="225450" cy="0"/>
          </a:xfrm>
          <a:prstGeom prst="line">
            <a:avLst/>
          </a:prstGeom>
          <a:noFill/>
          <a:ln w="38100">
            <a:solidFill>
              <a:srgbClr val="FF0000"/>
            </a:solidFill>
            <a:prstDash val="dash"/>
            <a:round/>
            <a:headEnd type="none" w="sm" len="sm"/>
            <a:tailEnd type="none" w="sm" len="sm"/>
          </a:ln>
        </p:spPr>
        <p:txBody>
          <a:bodyPr wrap="none" anchor="ctr"/>
          <a:lstStyle/>
          <a:p>
            <a:endParaRPr lang="en-US"/>
          </a:p>
        </p:txBody>
      </p:sp>
      <p:cxnSp>
        <p:nvCxnSpPr>
          <p:cNvPr id="21" name="Straight Connector 20"/>
          <p:cNvCxnSpPr/>
          <p:nvPr/>
        </p:nvCxnSpPr>
        <p:spPr>
          <a:xfrm rot="5400000">
            <a:off x="2781300" y="4991100"/>
            <a:ext cx="1752601" cy="1"/>
          </a:xfrm>
          <a:prstGeom prst="line">
            <a:avLst/>
          </a:prstGeom>
          <a:ln/>
        </p:spPr>
        <p:style>
          <a:lnRef idx="2">
            <a:schemeClr val="dk1"/>
          </a:lnRef>
          <a:fillRef idx="0">
            <a:schemeClr val="dk1"/>
          </a:fillRef>
          <a:effectRef idx="1">
            <a:schemeClr val="dk1"/>
          </a:effectRef>
          <a:fontRef idx="minor">
            <a:schemeClr val="tx1"/>
          </a:fontRef>
        </p:style>
      </p:cxnSp>
      <p:cxnSp>
        <p:nvCxnSpPr>
          <p:cNvPr id="22" name="Straight Connector 21"/>
          <p:cNvCxnSpPr/>
          <p:nvPr/>
        </p:nvCxnSpPr>
        <p:spPr>
          <a:xfrm rot="5400000">
            <a:off x="3848099" y="4991100"/>
            <a:ext cx="1752601" cy="1"/>
          </a:xfrm>
          <a:prstGeom prst="line">
            <a:avLst/>
          </a:prstGeom>
          <a:ln/>
        </p:spPr>
        <p:style>
          <a:lnRef idx="2">
            <a:schemeClr val="dk1"/>
          </a:lnRef>
          <a:fillRef idx="0">
            <a:schemeClr val="dk1"/>
          </a:fillRef>
          <a:effectRef idx="1">
            <a:schemeClr val="dk1"/>
          </a:effectRef>
          <a:fontRef idx="minor">
            <a:schemeClr val="tx1"/>
          </a:fontRef>
        </p:style>
      </p:cxnSp>
      <p:cxnSp>
        <p:nvCxnSpPr>
          <p:cNvPr id="23" name="Straight Arrow Connector 22"/>
          <p:cNvCxnSpPr/>
          <p:nvPr/>
        </p:nvCxnSpPr>
        <p:spPr>
          <a:xfrm>
            <a:off x="1981200" y="5715000"/>
            <a:ext cx="1600200" cy="1588"/>
          </a:xfrm>
          <a:prstGeom prst="straightConnector1">
            <a:avLst/>
          </a:prstGeom>
          <a:ln>
            <a:solidFill>
              <a:srgbClr val="002060"/>
            </a:solidFill>
            <a:headEnd type="arrow"/>
            <a:tailEnd type="arrow"/>
          </a:ln>
        </p:spPr>
        <p:style>
          <a:lnRef idx="2">
            <a:schemeClr val="accent3"/>
          </a:lnRef>
          <a:fillRef idx="0">
            <a:schemeClr val="accent3"/>
          </a:fillRef>
          <a:effectRef idx="1">
            <a:schemeClr val="accent3"/>
          </a:effectRef>
          <a:fontRef idx="minor">
            <a:schemeClr val="tx1"/>
          </a:fontRef>
        </p:style>
      </p:cxnSp>
      <p:cxnSp>
        <p:nvCxnSpPr>
          <p:cNvPr id="24" name="Straight Connector 23"/>
          <p:cNvCxnSpPr/>
          <p:nvPr/>
        </p:nvCxnSpPr>
        <p:spPr>
          <a:xfrm rot="5400000">
            <a:off x="838201" y="5029199"/>
            <a:ext cx="1676401" cy="1"/>
          </a:xfrm>
          <a:prstGeom prst="line">
            <a:avLst/>
          </a:prstGeom>
          <a:ln/>
        </p:spPr>
        <p:style>
          <a:lnRef idx="2">
            <a:schemeClr val="dk1"/>
          </a:lnRef>
          <a:fillRef idx="0">
            <a:schemeClr val="dk1"/>
          </a:fillRef>
          <a:effectRef idx="1">
            <a:schemeClr val="dk1"/>
          </a:effectRef>
          <a:fontRef idx="minor">
            <a:schemeClr val="tx1"/>
          </a:fontRef>
        </p:style>
      </p:cxnSp>
      <p:cxnSp>
        <p:nvCxnSpPr>
          <p:cNvPr id="25" name="Straight Arrow Connector 24"/>
          <p:cNvCxnSpPr/>
          <p:nvPr/>
        </p:nvCxnSpPr>
        <p:spPr>
          <a:xfrm>
            <a:off x="1676400" y="5713412"/>
            <a:ext cx="304800" cy="1588"/>
          </a:xfrm>
          <a:prstGeom prst="straightConnector1">
            <a:avLst/>
          </a:prstGeom>
          <a:ln>
            <a:solidFill>
              <a:srgbClr val="002060"/>
            </a:solidFill>
            <a:headEnd type="arrow"/>
            <a:tailEnd type="arrow"/>
          </a:ln>
        </p:spPr>
        <p:style>
          <a:lnRef idx="2">
            <a:schemeClr val="accent3"/>
          </a:lnRef>
          <a:fillRef idx="0">
            <a:schemeClr val="accent3"/>
          </a:fillRef>
          <a:effectRef idx="1">
            <a:schemeClr val="accent3"/>
          </a:effectRef>
          <a:fontRef idx="minor">
            <a:schemeClr val="tx1"/>
          </a:fontRef>
        </p:style>
      </p:cxnSp>
      <p:sp>
        <p:nvSpPr>
          <p:cNvPr id="26" name="Arc 34"/>
          <p:cNvSpPr>
            <a:spLocks/>
          </p:cNvSpPr>
          <p:nvPr/>
        </p:nvSpPr>
        <p:spPr bwMode="auto">
          <a:xfrm>
            <a:off x="4648200" y="4114800"/>
            <a:ext cx="685800" cy="1371600"/>
          </a:xfrm>
          <a:custGeom>
            <a:avLst/>
            <a:gdLst>
              <a:gd name="T0" fmla="*/ 71 w 21600"/>
              <a:gd name="T1" fmla="*/ 397 h 21600"/>
              <a:gd name="T2" fmla="*/ 0 w 21600"/>
              <a:gd name="T3" fmla="*/ 0 h 21600"/>
              <a:gd name="T4" fmla="*/ 71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38100">
            <a:solidFill>
              <a:srgbClr val="0000FF"/>
            </a:solidFill>
            <a:prstDash val="dash"/>
            <a:round/>
            <a:headEnd type="none" w="sm" len="sm"/>
            <a:tailEnd type="none" w="sm" len="sm"/>
          </a:ln>
        </p:spPr>
        <p:txBody>
          <a:bodyPr wrap="none" anchor="ctr"/>
          <a:lstStyle/>
          <a:p>
            <a:endParaRPr lang="en-US"/>
          </a:p>
        </p:txBody>
      </p:sp>
      <p:sp>
        <p:nvSpPr>
          <p:cNvPr id="28" name="TextBox 27"/>
          <p:cNvSpPr txBox="1"/>
          <p:nvPr/>
        </p:nvSpPr>
        <p:spPr>
          <a:xfrm>
            <a:off x="3429000" y="5819001"/>
            <a:ext cx="1600200" cy="338554"/>
          </a:xfrm>
          <a:prstGeom prst="rect">
            <a:avLst/>
          </a:prstGeom>
          <a:noFill/>
        </p:spPr>
        <p:txBody>
          <a:bodyPr wrap="square" rtlCol="0">
            <a:spAutoFit/>
          </a:bodyPr>
          <a:lstStyle/>
          <a:p>
            <a:pPr algn="ctr"/>
            <a:r>
              <a:rPr lang="en-US" sz="1600" dirty="0" smtClean="0">
                <a:latin typeface="Times New Roman" pitchFamily="18" charset="0"/>
                <a:cs typeface="Times New Roman" pitchFamily="18" charset="0"/>
              </a:rPr>
              <a:t>Sync Window</a:t>
            </a:r>
            <a:endParaRPr lang="en-US" sz="1600" dirty="0">
              <a:latin typeface="Times New Roman" pitchFamily="18" charset="0"/>
              <a:cs typeface="Times New Roman" pitchFamily="18" charset="0"/>
            </a:endParaRPr>
          </a:p>
        </p:txBody>
      </p:sp>
      <p:graphicFrame>
        <p:nvGraphicFramePr>
          <p:cNvPr id="32" name="Table 31"/>
          <p:cNvGraphicFramePr>
            <a:graphicFrameLocks noGrp="1"/>
          </p:cNvGraphicFramePr>
          <p:nvPr>
            <p:extLst>
              <p:ext uri="{D42A27DB-BD31-4B8C-83A1-F6EECF244321}">
                <p14:modId xmlns:p14="http://schemas.microsoft.com/office/powerpoint/2010/main" val="1731714926"/>
              </p:ext>
            </p:extLst>
          </p:nvPr>
        </p:nvGraphicFramePr>
        <p:xfrm>
          <a:off x="2590800" y="1002268"/>
          <a:ext cx="6171063" cy="2773680"/>
        </p:xfrm>
        <a:graphic>
          <a:graphicData uri="http://schemas.openxmlformats.org/drawingml/2006/table">
            <a:tbl>
              <a:tblPr firstRow="1" bandRow="1">
                <a:tableStyleId>{5C22544A-7EE6-4342-B048-85BDC9FD1C3A}</a:tableStyleId>
              </a:tblPr>
              <a:tblGrid>
                <a:gridCol w="1714184">
                  <a:extLst>
                    <a:ext uri="{9D8B030D-6E8A-4147-A177-3AD203B41FA5}">
                      <a16:colId xmlns:a16="http://schemas.microsoft.com/office/drawing/2014/main" val="20000"/>
                    </a:ext>
                  </a:extLst>
                </a:gridCol>
                <a:gridCol w="2803915">
                  <a:extLst>
                    <a:ext uri="{9D8B030D-6E8A-4147-A177-3AD203B41FA5}">
                      <a16:colId xmlns:a16="http://schemas.microsoft.com/office/drawing/2014/main" val="20001"/>
                    </a:ext>
                  </a:extLst>
                </a:gridCol>
                <a:gridCol w="1652964">
                  <a:extLst>
                    <a:ext uri="{9D8B030D-6E8A-4147-A177-3AD203B41FA5}">
                      <a16:colId xmlns:a16="http://schemas.microsoft.com/office/drawing/2014/main" val="20002"/>
                    </a:ext>
                  </a:extLst>
                </a:gridCol>
              </a:tblGrid>
              <a:tr h="358415">
                <a:tc>
                  <a:txBody>
                    <a:bodyPr/>
                    <a:lstStyle/>
                    <a:p>
                      <a:pPr algn="ctr"/>
                      <a:r>
                        <a:rPr lang="en-US" sz="2000" dirty="0" smtClean="0"/>
                        <a:t>Setting</a:t>
                      </a:r>
                      <a:endParaRPr lang="en-US" sz="2000" dirty="0"/>
                    </a:p>
                  </a:txBody>
                  <a:tcPr/>
                </a:tc>
                <a:tc>
                  <a:txBody>
                    <a:bodyPr/>
                    <a:lstStyle/>
                    <a:p>
                      <a:pPr algn="ctr"/>
                      <a:r>
                        <a:rPr lang="en-US" sz="2000" dirty="0" smtClean="0"/>
                        <a:t>Description</a:t>
                      </a:r>
                      <a:endParaRPr lang="en-US" sz="2000" dirty="0"/>
                    </a:p>
                  </a:txBody>
                  <a:tcPr/>
                </a:tc>
                <a:tc>
                  <a:txBody>
                    <a:bodyPr/>
                    <a:lstStyle/>
                    <a:p>
                      <a:pPr algn="ctr"/>
                      <a:r>
                        <a:rPr lang="en-US" sz="2000" dirty="0" smtClean="0"/>
                        <a:t>Unit</a:t>
                      </a:r>
                      <a:endParaRPr lang="en-US" sz="2000" dirty="0"/>
                    </a:p>
                  </a:txBody>
                  <a:tcPr/>
                </a:tc>
                <a:extLst>
                  <a:ext uri="{0D108BD9-81ED-4DB2-BD59-A6C34878D82A}">
                    <a16:rowId xmlns:a16="http://schemas.microsoft.com/office/drawing/2014/main" val="10000"/>
                  </a:ext>
                </a:extLst>
              </a:tr>
              <a:tr h="304407">
                <a:tc>
                  <a:txBody>
                    <a:bodyPr/>
                    <a:lstStyle/>
                    <a:p>
                      <a:pPr algn="ctr"/>
                      <a:r>
                        <a:rPr lang="en-US" sz="1800" b="1" dirty="0" smtClean="0">
                          <a:latin typeface="Times New Roman" pitchFamily="18" charset="0"/>
                          <a:cs typeface="Times New Roman" pitchFamily="18" charset="0"/>
                        </a:rPr>
                        <a:t>O2</a:t>
                      </a:r>
                      <a:endParaRPr lang="en-US" sz="1800" b="1" dirty="0">
                        <a:latin typeface="Times New Roman" pitchFamily="18" charset="0"/>
                        <a:cs typeface="Times New Roman" pitchFamily="18" charset="0"/>
                      </a:endParaRPr>
                    </a:p>
                  </a:txBody>
                  <a:tcPr/>
                </a:tc>
                <a:tc>
                  <a:txBody>
                    <a:bodyPr/>
                    <a:lstStyle/>
                    <a:p>
                      <a:pPr algn="ctr"/>
                      <a:r>
                        <a:rPr lang="fa-IR" sz="2000" dirty="0" smtClean="0">
                          <a:cs typeface="B Nazanin" pitchFamily="2" charset="-78"/>
                        </a:rPr>
                        <a:t>درصد</a:t>
                      </a:r>
                      <a:r>
                        <a:rPr lang="fa-IR" sz="2000" baseline="0" dirty="0" smtClean="0">
                          <a:cs typeface="B Nazanin" pitchFamily="2" charset="-78"/>
                        </a:rPr>
                        <a:t> اشباع اکسیژن</a:t>
                      </a:r>
                      <a:endParaRPr lang="en-US" sz="2000" dirty="0">
                        <a:cs typeface="B Nazanin" pitchFamily="2" charset="-78"/>
                      </a:endParaRPr>
                    </a:p>
                  </a:txBody>
                  <a:tcPr/>
                </a:tc>
                <a:tc>
                  <a:txBody>
                    <a:bodyPr/>
                    <a:lstStyle/>
                    <a:p>
                      <a:pPr algn="ctr"/>
                      <a:r>
                        <a:rPr kumimoji="0" lang="en-US" sz="1800" b="1" kern="1200" dirty="0" smtClean="0">
                          <a:solidFill>
                            <a:schemeClr val="dk1"/>
                          </a:solidFill>
                          <a:latin typeface="Times New Roman" pitchFamily="18" charset="0"/>
                          <a:ea typeface="+mn-ea"/>
                          <a:cs typeface="Times New Roman" pitchFamily="18" charset="0"/>
                        </a:rPr>
                        <a:t>%</a:t>
                      </a:r>
                    </a:p>
                  </a:txBody>
                  <a:tcPr/>
                </a:tc>
                <a:extLst>
                  <a:ext uri="{0D108BD9-81ED-4DB2-BD59-A6C34878D82A}">
                    <a16:rowId xmlns:a16="http://schemas.microsoft.com/office/drawing/2014/main" val="10001"/>
                  </a:ext>
                </a:extLst>
              </a:tr>
              <a:tr h="294588">
                <a:tc>
                  <a:txBody>
                    <a:bodyPr/>
                    <a:lstStyle/>
                    <a:p>
                      <a:pPr algn="ctr"/>
                      <a:r>
                        <a:rPr lang="en-US" sz="1800" b="1" dirty="0" smtClean="0">
                          <a:latin typeface="Times New Roman" pitchFamily="18" charset="0"/>
                          <a:cs typeface="Times New Roman" pitchFamily="18" charset="0"/>
                        </a:rPr>
                        <a:t>Rate</a:t>
                      </a:r>
                      <a:endParaRPr lang="en-US" sz="1800" b="1" dirty="0">
                        <a:latin typeface="Times New Roman" pitchFamily="18" charset="0"/>
                        <a:cs typeface="Times New Roman" pitchFamily="18" charset="0"/>
                      </a:endParaRPr>
                    </a:p>
                  </a:txBody>
                  <a:tcPr/>
                </a:tc>
                <a:tc>
                  <a:txBody>
                    <a:bodyPr/>
                    <a:lstStyle/>
                    <a:p>
                      <a:pPr algn="ctr"/>
                      <a:r>
                        <a:rPr lang="fa-IR" sz="2000" dirty="0" smtClean="0">
                          <a:cs typeface="B Nazanin" pitchFamily="2" charset="-78"/>
                        </a:rPr>
                        <a:t>نرخ تنفسی</a:t>
                      </a:r>
                      <a:endParaRPr lang="en-US" sz="2000" dirty="0">
                        <a:cs typeface="B Nazanin" pitchFamily="2" charset="-78"/>
                      </a:endParaRPr>
                    </a:p>
                  </a:txBody>
                  <a:tcPr/>
                </a:tc>
                <a:tc>
                  <a:txBody>
                    <a:bodyPr/>
                    <a:lstStyle/>
                    <a:p>
                      <a:pPr algn="ctr"/>
                      <a:r>
                        <a:rPr kumimoji="0" lang="en-US" sz="1800" b="1" kern="1200" dirty="0" smtClean="0">
                          <a:solidFill>
                            <a:schemeClr val="dk1"/>
                          </a:solidFill>
                          <a:latin typeface="Times New Roman" pitchFamily="18" charset="0"/>
                          <a:ea typeface="+mn-ea"/>
                          <a:cs typeface="Times New Roman" pitchFamily="18" charset="0"/>
                        </a:rPr>
                        <a:t>b/min</a:t>
                      </a:r>
                    </a:p>
                  </a:txBody>
                  <a:tcPr/>
                </a:tc>
                <a:extLst>
                  <a:ext uri="{0D108BD9-81ED-4DB2-BD59-A6C34878D82A}">
                    <a16:rowId xmlns:a16="http://schemas.microsoft.com/office/drawing/2014/main" val="10002"/>
                  </a:ext>
                </a:extLst>
              </a:tr>
              <a:tr h="294588">
                <a:tc>
                  <a:txBody>
                    <a:bodyPr/>
                    <a:lstStyle/>
                    <a:p>
                      <a:pPr algn="ctr"/>
                      <a:r>
                        <a:rPr lang="en-US" sz="1800" b="1" dirty="0" smtClean="0">
                          <a:latin typeface="Times New Roman" pitchFamily="18" charset="0"/>
                          <a:cs typeface="Times New Roman" pitchFamily="18" charset="0"/>
                        </a:rPr>
                        <a:t>Ti</a:t>
                      </a:r>
                      <a:endParaRPr lang="en-US" sz="1800" b="1" dirty="0">
                        <a:latin typeface="Times New Roman" pitchFamily="18" charset="0"/>
                        <a:cs typeface="Times New Roman" pitchFamily="18" charset="0"/>
                      </a:endParaRPr>
                    </a:p>
                  </a:txBody>
                  <a:tcPr/>
                </a:tc>
                <a:tc>
                  <a:txBody>
                    <a:bodyPr/>
                    <a:lstStyle/>
                    <a:p>
                      <a:pPr algn="ctr"/>
                      <a:r>
                        <a:rPr lang="fa-IR" sz="2000" dirty="0" smtClean="0">
                          <a:cs typeface="B Nazanin" pitchFamily="2" charset="-78"/>
                        </a:rPr>
                        <a:t>زمان دم</a:t>
                      </a:r>
                      <a:endParaRPr lang="en-US" sz="2000" dirty="0">
                        <a:cs typeface="B Nazanin" pitchFamily="2" charset="-78"/>
                      </a:endParaRPr>
                    </a:p>
                  </a:txBody>
                  <a:tcPr/>
                </a:tc>
                <a:tc>
                  <a:txBody>
                    <a:bodyPr/>
                    <a:lstStyle/>
                    <a:p>
                      <a:pPr algn="ctr"/>
                      <a:r>
                        <a:rPr kumimoji="0" lang="en-US" sz="1800" b="1" kern="1200" dirty="0" smtClean="0">
                          <a:solidFill>
                            <a:schemeClr val="dk1"/>
                          </a:solidFill>
                          <a:latin typeface="Times New Roman" pitchFamily="18" charset="0"/>
                          <a:ea typeface="+mn-ea"/>
                          <a:cs typeface="Times New Roman" pitchFamily="18" charset="0"/>
                        </a:rPr>
                        <a:t>Sec</a:t>
                      </a:r>
                    </a:p>
                  </a:txBody>
                  <a:tcPr/>
                </a:tc>
                <a:extLst>
                  <a:ext uri="{0D108BD9-81ED-4DB2-BD59-A6C34878D82A}">
                    <a16:rowId xmlns:a16="http://schemas.microsoft.com/office/drawing/2014/main" val="10003"/>
                  </a:ext>
                </a:extLst>
              </a:tr>
              <a:tr h="294588">
                <a:tc>
                  <a:txBody>
                    <a:bodyPr/>
                    <a:lstStyle/>
                    <a:p>
                      <a:pPr algn="ctr"/>
                      <a:r>
                        <a:rPr lang="en-US" sz="1800" b="1" dirty="0" smtClean="0">
                          <a:latin typeface="Times New Roman" pitchFamily="18" charset="0"/>
                          <a:cs typeface="Times New Roman" pitchFamily="18" charset="0"/>
                        </a:rPr>
                        <a:t>PEEP</a:t>
                      </a:r>
                      <a:endParaRPr lang="en-US" sz="1800" b="1" dirty="0">
                        <a:latin typeface="Times New Roman" pitchFamily="18" charset="0"/>
                        <a:cs typeface="Times New Roman" pitchFamily="18" charset="0"/>
                      </a:endParaRPr>
                    </a:p>
                  </a:txBody>
                  <a:tcPr/>
                </a:tc>
                <a:tc>
                  <a:txBody>
                    <a:bodyPr/>
                    <a:lstStyle/>
                    <a:p>
                      <a:pPr algn="ctr"/>
                      <a:r>
                        <a:rPr lang="fa-IR" sz="2000" dirty="0" smtClean="0">
                          <a:cs typeface="B Nazanin" pitchFamily="2" charset="-78"/>
                        </a:rPr>
                        <a:t>فشار انتهای بازدم</a:t>
                      </a:r>
                      <a:endParaRPr lang="en-US" sz="2000" dirty="0">
                        <a:cs typeface="B Nazanin" pitchFamily="2" charset="-78"/>
                      </a:endParaRPr>
                    </a:p>
                  </a:txBody>
                  <a:tcPr/>
                </a:tc>
                <a:tc>
                  <a:txBody>
                    <a:bodyPr/>
                    <a:lstStyle/>
                    <a:p>
                      <a:pPr algn="ctr"/>
                      <a:r>
                        <a:rPr kumimoji="0" lang="en-US" sz="1800" b="1" kern="1200" dirty="0" smtClean="0">
                          <a:solidFill>
                            <a:schemeClr val="dk1"/>
                          </a:solidFill>
                          <a:latin typeface="Times New Roman" pitchFamily="18" charset="0"/>
                          <a:ea typeface="+mn-ea"/>
                          <a:cs typeface="Times New Roman" pitchFamily="18" charset="0"/>
                        </a:rPr>
                        <a:t>cmH2O</a:t>
                      </a:r>
                    </a:p>
                  </a:txBody>
                  <a:tcPr/>
                </a:tc>
                <a:extLst>
                  <a:ext uri="{0D108BD9-81ED-4DB2-BD59-A6C34878D82A}">
                    <a16:rowId xmlns:a16="http://schemas.microsoft.com/office/drawing/2014/main" val="10004"/>
                  </a:ext>
                </a:extLst>
              </a:tr>
              <a:tr h="358415">
                <a:tc>
                  <a:txBody>
                    <a:bodyPr/>
                    <a:lstStyle/>
                    <a:p>
                      <a:pPr algn="ctr"/>
                      <a:r>
                        <a:rPr lang="en-US" sz="1800" b="1" dirty="0" err="1" smtClean="0">
                          <a:latin typeface="Times New Roman" pitchFamily="18" charset="0"/>
                          <a:cs typeface="Times New Roman" pitchFamily="18" charset="0"/>
                        </a:rPr>
                        <a:t>Pcontrol</a:t>
                      </a:r>
                      <a:endParaRPr lang="en-US" sz="1800" b="1" dirty="0">
                        <a:latin typeface="Times New Roman" pitchFamily="18" charset="0"/>
                        <a:cs typeface="Times New Roman" pitchFamily="18" charset="0"/>
                      </a:endParaRPr>
                    </a:p>
                  </a:txBody>
                  <a:tcPr/>
                </a:tc>
                <a:tc>
                  <a:txBody>
                    <a:bodyPr/>
                    <a:lstStyle/>
                    <a:p>
                      <a:pPr algn="ctr"/>
                      <a:r>
                        <a:rPr lang="fa-IR" sz="2000" dirty="0" smtClean="0">
                          <a:cs typeface="B Nazanin" pitchFamily="2" charset="-78"/>
                        </a:rPr>
                        <a:t>فشار اعمالی در حین دم</a:t>
                      </a:r>
                      <a:r>
                        <a:rPr lang="fa-IR" sz="2000" baseline="0" dirty="0" smtClean="0">
                          <a:cs typeface="B Nazanin" pitchFamily="2" charset="-78"/>
                        </a:rPr>
                        <a:t> اجباری</a:t>
                      </a:r>
                      <a:endParaRPr lang="en-US" sz="2000" dirty="0">
                        <a:cs typeface="B Nazanin" pitchFamily="2" charset="-78"/>
                      </a:endParaRPr>
                    </a:p>
                  </a:txBody>
                  <a:tcPr/>
                </a:tc>
                <a:tc>
                  <a:txBody>
                    <a:bodyPr/>
                    <a:lstStyle/>
                    <a:p>
                      <a:pPr algn="ctr"/>
                      <a:r>
                        <a:rPr kumimoji="0" lang="en-US" sz="1800" b="1" kern="1200" dirty="0" smtClean="0">
                          <a:solidFill>
                            <a:schemeClr val="dk1"/>
                          </a:solidFill>
                          <a:latin typeface="Times New Roman" pitchFamily="18" charset="0"/>
                          <a:ea typeface="+mn-ea"/>
                          <a:cs typeface="Times New Roman" pitchFamily="18" charset="0"/>
                        </a:rPr>
                        <a:t>cmH2O</a:t>
                      </a:r>
                    </a:p>
                  </a:txBody>
                  <a:tcPr/>
                </a:tc>
                <a:extLst>
                  <a:ext uri="{0D108BD9-81ED-4DB2-BD59-A6C34878D82A}">
                    <a16:rowId xmlns:a16="http://schemas.microsoft.com/office/drawing/2014/main" val="10005"/>
                  </a:ext>
                </a:extLst>
              </a:tr>
              <a:tr h="358415">
                <a:tc>
                  <a:txBody>
                    <a:bodyPr/>
                    <a:lstStyle/>
                    <a:p>
                      <a:pPr algn="ctr"/>
                      <a:r>
                        <a:rPr lang="en-US" sz="1800" b="1" dirty="0" err="1" smtClean="0">
                          <a:latin typeface="Times New Roman" pitchFamily="18" charset="0"/>
                          <a:cs typeface="Times New Roman" pitchFamily="18" charset="0"/>
                        </a:rPr>
                        <a:t>Psupport</a:t>
                      </a:r>
                      <a:endParaRPr lang="en-US" sz="1800" b="1"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2000" dirty="0" smtClean="0">
                          <a:cs typeface="B Nazanin" pitchFamily="2" charset="-78"/>
                        </a:rPr>
                        <a:t>فشار اعمالی در حین دم</a:t>
                      </a:r>
                      <a:r>
                        <a:rPr lang="fa-IR" sz="2000" baseline="0" dirty="0" smtClean="0">
                          <a:cs typeface="B Nazanin" pitchFamily="2" charset="-78"/>
                        </a:rPr>
                        <a:t> کمکی</a:t>
                      </a:r>
                      <a:endParaRPr lang="en-US" sz="2000" dirty="0" smtClean="0">
                        <a:cs typeface="B Nazanin" pitchFamily="2" charset="-78"/>
                      </a:endParaRPr>
                    </a:p>
                  </a:txBody>
                  <a:tcPr/>
                </a:tc>
                <a:tc>
                  <a:txBody>
                    <a:bodyPr/>
                    <a:lstStyle/>
                    <a:p>
                      <a:pPr algn="ctr"/>
                      <a:r>
                        <a:rPr kumimoji="0" lang="en-US" sz="1800" b="1" kern="1200" dirty="0" smtClean="0">
                          <a:solidFill>
                            <a:schemeClr val="dk1"/>
                          </a:solidFill>
                          <a:latin typeface="Times New Roman" pitchFamily="18" charset="0"/>
                          <a:ea typeface="+mn-ea"/>
                          <a:cs typeface="Times New Roman" pitchFamily="18" charset="0"/>
                        </a:rPr>
                        <a:t>cmH2O</a:t>
                      </a:r>
                    </a:p>
                  </a:txBody>
                  <a:tcPr/>
                </a:tc>
                <a:extLst>
                  <a:ext uri="{0D108BD9-81ED-4DB2-BD59-A6C34878D82A}">
                    <a16:rowId xmlns:a16="http://schemas.microsoft.com/office/drawing/2014/main" val="10006"/>
                  </a:ext>
                </a:extLst>
              </a:tr>
            </a:tbl>
          </a:graphicData>
        </a:graphic>
      </p:graphicFrame>
      <p:sp>
        <p:nvSpPr>
          <p:cNvPr id="34" name="TextBox 33"/>
          <p:cNvSpPr txBox="1"/>
          <p:nvPr/>
        </p:nvSpPr>
        <p:spPr>
          <a:xfrm>
            <a:off x="990600" y="5867400"/>
            <a:ext cx="1600200" cy="584775"/>
          </a:xfrm>
          <a:prstGeom prst="rect">
            <a:avLst/>
          </a:prstGeom>
          <a:noFill/>
        </p:spPr>
        <p:txBody>
          <a:bodyPr wrap="square" rtlCol="0">
            <a:spAutoFit/>
          </a:bodyPr>
          <a:lstStyle/>
          <a:p>
            <a:pPr algn="ctr"/>
            <a:r>
              <a:rPr lang="en-US" sz="1600" dirty="0" smtClean="0">
                <a:latin typeface="Times New Roman" pitchFamily="18" charset="0"/>
                <a:cs typeface="Times New Roman" pitchFamily="18" charset="0"/>
              </a:rPr>
              <a:t>Min </a:t>
            </a:r>
          </a:p>
          <a:p>
            <a:pPr algn="ctr"/>
            <a:r>
              <a:rPr lang="en-US" sz="1600" dirty="0" smtClean="0">
                <a:latin typeface="Times New Roman" pitchFamily="18" charset="0"/>
                <a:cs typeface="Times New Roman" pitchFamily="18" charset="0"/>
              </a:rPr>
              <a:t>Exhalation Time</a:t>
            </a:r>
            <a:endParaRPr lang="en-US" sz="1600" dirty="0">
              <a:latin typeface="Times New Roman" pitchFamily="18" charset="0"/>
              <a:cs typeface="Times New Roman" pitchFamily="18" charset="0"/>
            </a:endParaRPr>
          </a:p>
        </p:txBody>
      </p:sp>
      <p:sp>
        <p:nvSpPr>
          <p:cNvPr id="36" name="TextBox 35"/>
          <p:cNvSpPr txBox="1"/>
          <p:nvPr/>
        </p:nvSpPr>
        <p:spPr>
          <a:xfrm>
            <a:off x="2057400" y="5819001"/>
            <a:ext cx="1600200" cy="338554"/>
          </a:xfrm>
          <a:prstGeom prst="rect">
            <a:avLst/>
          </a:prstGeom>
          <a:noFill/>
        </p:spPr>
        <p:txBody>
          <a:bodyPr wrap="square" rtlCol="0">
            <a:spAutoFit/>
          </a:bodyPr>
          <a:lstStyle/>
          <a:p>
            <a:pPr algn="ctr"/>
            <a:r>
              <a:rPr lang="en-US" sz="1600" dirty="0" err="1" smtClean="0">
                <a:latin typeface="Times New Roman" pitchFamily="18" charset="0"/>
                <a:cs typeface="Times New Roman" pitchFamily="18" charset="0"/>
              </a:rPr>
              <a:t>Spont</a:t>
            </a:r>
            <a:r>
              <a:rPr lang="en-US" sz="1600" dirty="0" smtClean="0">
                <a:latin typeface="Times New Roman" pitchFamily="18" charset="0"/>
                <a:cs typeface="Times New Roman" pitchFamily="18" charset="0"/>
              </a:rPr>
              <a:t> Window</a:t>
            </a:r>
            <a:endParaRPr lang="en-US" sz="1600" dirty="0">
              <a:latin typeface="Times New Roman" pitchFamily="18" charset="0"/>
              <a:cs typeface="Times New Roman" pitchFamily="18" charset="0"/>
            </a:endParaRPr>
          </a:p>
        </p:txBody>
      </p:sp>
      <p:cxnSp>
        <p:nvCxnSpPr>
          <p:cNvPr id="37" name="Straight Arrow Connector 36"/>
          <p:cNvCxnSpPr/>
          <p:nvPr/>
        </p:nvCxnSpPr>
        <p:spPr>
          <a:xfrm>
            <a:off x="3657600" y="5715000"/>
            <a:ext cx="1066800" cy="1588"/>
          </a:xfrm>
          <a:prstGeom prst="straightConnector1">
            <a:avLst/>
          </a:prstGeom>
          <a:ln>
            <a:solidFill>
              <a:srgbClr val="002060"/>
            </a:solidFill>
            <a:headEnd type="arrow"/>
            <a:tailEnd type="arrow"/>
          </a:ln>
        </p:spPr>
        <p:style>
          <a:lnRef idx="2">
            <a:schemeClr val="accent3"/>
          </a:lnRef>
          <a:fillRef idx="0">
            <a:schemeClr val="accent3"/>
          </a:fillRef>
          <a:effectRef idx="1">
            <a:schemeClr val="accent3"/>
          </a:effectRef>
          <a:fontRef idx="minor">
            <a:schemeClr val="tx1"/>
          </a:fontRef>
        </p:style>
      </p:cxnSp>
      <p:sp>
        <p:nvSpPr>
          <p:cNvPr id="40" name="Arc 32"/>
          <p:cNvSpPr>
            <a:spLocks/>
          </p:cNvSpPr>
          <p:nvPr/>
        </p:nvSpPr>
        <p:spPr bwMode="auto">
          <a:xfrm>
            <a:off x="2667000" y="4800600"/>
            <a:ext cx="152400" cy="738198"/>
          </a:xfrm>
          <a:custGeom>
            <a:avLst/>
            <a:gdLst>
              <a:gd name="T0" fmla="*/ 0 w 21558"/>
              <a:gd name="T1" fmla="*/ 401 h 21600"/>
              <a:gd name="T2" fmla="*/ 235 w 21558"/>
              <a:gd name="T3" fmla="*/ 0 h 21600"/>
              <a:gd name="T4" fmla="*/ 236 w 21558"/>
              <a:gd name="T5" fmla="*/ 428 h 21600"/>
              <a:gd name="T6" fmla="*/ 0 60000 65536"/>
              <a:gd name="T7" fmla="*/ 0 60000 65536"/>
              <a:gd name="T8" fmla="*/ 0 60000 65536"/>
              <a:gd name="T9" fmla="*/ 0 w 21558"/>
              <a:gd name="T10" fmla="*/ 0 h 21600"/>
              <a:gd name="T11" fmla="*/ 21558 w 21558"/>
              <a:gd name="T12" fmla="*/ 21600 h 21600"/>
            </a:gdLst>
            <a:ahLst/>
            <a:cxnLst>
              <a:cxn ang="T6">
                <a:pos x="T0" y="T1"/>
              </a:cxn>
              <a:cxn ang="T7">
                <a:pos x="T2" y="T3"/>
              </a:cxn>
              <a:cxn ang="T8">
                <a:pos x="T4" y="T5"/>
              </a:cxn>
            </a:cxnLst>
            <a:rect l="T9" t="T10" r="T11" b="T12"/>
            <a:pathLst>
              <a:path w="21558" h="21600" fill="none" extrusionOk="0">
                <a:moveTo>
                  <a:pt x="-1" y="20260"/>
                </a:moveTo>
                <a:cubicBezTo>
                  <a:pt x="704" y="8908"/>
                  <a:pt x="10092" y="48"/>
                  <a:pt x="21466" y="0"/>
                </a:cubicBezTo>
              </a:path>
              <a:path w="21558" h="21600" stroke="0" extrusionOk="0">
                <a:moveTo>
                  <a:pt x="-1" y="20260"/>
                </a:moveTo>
                <a:cubicBezTo>
                  <a:pt x="704" y="8908"/>
                  <a:pt x="10092" y="48"/>
                  <a:pt x="21466" y="0"/>
                </a:cubicBezTo>
                <a:lnTo>
                  <a:pt x="21558" y="21600"/>
                </a:lnTo>
                <a:close/>
              </a:path>
            </a:pathLst>
          </a:custGeom>
          <a:noFill/>
          <a:ln w="38100">
            <a:solidFill>
              <a:srgbClr val="00B050"/>
            </a:solidFill>
            <a:prstDash val="dash"/>
            <a:round/>
            <a:headEnd type="none" w="sm" len="sm"/>
            <a:tailEnd type="none" w="sm" len="sm"/>
          </a:ln>
        </p:spPr>
        <p:txBody>
          <a:bodyPr wrap="none" anchor="ctr"/>
          <a:lstStyle/>
          <a:p>
            <a:endParaRPr lang="en-US"/>
          </a:p>
        </p:txBody>
      </p:sp>
      <p:sp>
        <p:nvSpPr>
          <p:cNvPr id="41" name="Line 33"/>
          <p:cNvSpPr>
            <a:spLocks noChangeShapeType="1"/>
          </p:cNvSpPr>
          <p:nvPr/>
        </p:nvSpPr>
        <p:spPr bwMode="auto">
          <a:xfrm>
            <a:off x="2819400" y="4800600"/>
            <a:ext cx="225450" cy="0"/>
          </a:xfrm>
          <a:prstGeom prst="line">
            <a:avLst/>
          </a:prstGeom>
          <a:noFill/>
          <a:ln w="38100">
            <a:solidFill>
              <a:srgbClr val="00B050"/>
            </a:solidFill>
            <a:round/>
            <a:headEnd type="none" w="sm" len="sm"/>
            <a:tailEnd type="none" w="sm" len="sm"/>
          </a:ln>
        </p:spPr>
        <p:txBody>
          <a:bodyPr wrap="none" anchor="ctr"/>
          <a:lstStyle/>
          <a:p>
            <a:endParaRPr lang="en-US"/>
          </a:p>
        </p:txBody>
      </p:sp>
      <p:sp>
        <p:nvSpPr>
          <p:cNvPr id="42" name="Arc 34"/>
          <p:cNvSpPr>
            <a:spLocks/>
          </p:cNvSpPr>
          <p:nvPr/>
        </p:nvSpPr>
        <p:spPr bwMode="auto">
          <a:xfrm>
            <a:off x="3041650" y="4800600"/>
            <a:ext cx="685800" cy="685800"/>
          </a:xfrm>
          <a:custGeom>
            <a:avLst/>
            <a:gdLst>
              <a:gd name="T0" fmla="*/ 71 w 21600"/>
              <a:gd name="T1" fmla="*/ 397 h 21600"/>
              <a:gd name="T2" fmla="*/ 0 w 21600"/>
              <a:gd name="T3" fmla="*/ 0 h 21600"/>
              <a:gd name="T4" fmla="*/ 71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38100">
            <a:solidFill>
              <a:srgbClr val="0000FF"/>
            </a:solidFill>
            <a:prstDash val="dash"/>
            <a:round/>
            <a:headEnd type="none" w="sm" len="sm"/>
            <a:tailEnd type="none" w="sm" len="sm"/>
          </a:ln>
        </p:spPr>
        <p:txBody>
          <a:bodyPr wrap="none" anchor="ctr"/>
          <a:lstStyle/>
          <a:p>
            <a:endParaRPr lang="en-US"/>
          </a:p>
        </p:txBody>
      </p:sp>
      <p:sp>
        <p:nvSpPr>
          <p:cNvPr id="43" name="Line 36"/>
          <p:cNvSpPr>
            <a:spLocks noChangeShapeType="1"/>
          </p:cNvSpPr>
          <p:nvPr/>
        </p:nvSpPr>
        <p:spPr bwMode="auto">
          <a:xfrm>
            <a:off x="3962400" y="5486400"/>
            <a:ext cx="1295400" cy="0"/>
          </a:xfrm>
          <a:prstGeom prst="line">
            <a:avLst/>
          </a:prstGeom>
          <a:noFill/>
          <a:ln w="38100">
            <a:solidFill>
              <a:srgbClr val="0000FF"/>
            </a:solidFill>
            <a:round/>
            <a:headEnd/>
            <a:tailEnd/>
          </a:ln>
        </p:spPr>
        <p:txBody>
          <a:bodyPr/>
          <a:lstStyle/>
          <a:p>
            <a:endParaRPr lang="en-US"/>
          </a:p>
        </p:txBody>
      </p:sp>
      <p:cxnSp>
        <p:nvCxnSpPr>
          <p:cNvPr id="44" name="Straight Connector 43"/>
          <p:cNvCxnSpPr/>
          <p:nvPr/>
        </p:nvCxnSpPr>
        <p:spPr>
          <a:xfrm rot="5400000">
            <a:off x="1104900" y="4991100"/>
            <a:ext cx="1752601" cy="1"/>
          </a:xfrm>
          <a:prstGeom prst="line">
            <a:avLst/>
          </a:prstGeom>
          <a:ln/>
        </p:spPr>
        <p:style>
          <a:lnRef idx="2">
            <a:schemeClr val="dk1"/>
          </a:lnRef>
          <a:fillRef idx="0">
            <a:schemeClr val="dk1"/>
          </a:fillRef>
          <a:effectRef idx="1">
            <a:schemeClr val="dk1"/>
          </a:effectRef>
          <a:fontRef idx="minor">
            <a:schemeClr val="tx1"/>
          </a:fontRef>
        </p:style>
      </p:cxnSp>
      <p:sp>
        <p:nvSpPr>
          <p:cNvPr id="47" name="Arc 32"/>
          <p:cNvSpPr>
            <a:spLocks/>
          </p:cNvSpPr>
          <p:nvPr/>
        </p:nvSpPr>
        <p:spPr bwMode="auto">
          <a:xfrm>
            <a:off x="4724400" y="4114800"/>
            <a:ext cx="374650" cy="1500198"/>
          </a:xfrm>
          <a:custGeom>
            <a:avLst/>
            <a:gdLst>
              <a:gd name="T0" fmla="*/ 0 w 21558"/>
              <a:gd name="T1" fmla="*/ 401 h 21600"/>
              <a:gd name="T2" fmla="*/ 235 w 21558"/>
              <a:gd name="T3" fmla="*/ 0 h 21600"/>
              <a:gd name="T4" fmla="*/ 236 w 21558"/>
              <a:gd name="T5" fmla="*/ 428 h 21600"/>
              <a:gd name="T6" fmla="*/ 0 60000 65536"/>
              <a:gd name="T7" fmla="*/ 0 60000 65536"/>
              <a:gd name="T8" fmla="*/ 0 60000 65536"/>
              <a:gd name="T9" fmla="*/ 0 w 21558"/>
              <a:gd name="T10" fmla="*/ 0 h 21600"/>
              <a:gd name="T11" fmla="*/ 21558 w 21558"/>
              <a:gd name="T12" fmla="*/ 21600 h 21600"/>
            </a:gdLst>
            <a:ahLst/>
            <a:cxnLst>
              <a:cxn ang="T6">
                <a:pos x="T0" y="T1"/>
              </a:cxn>
              <a:cxn ang="T7">
                <a:pos x="T2" y="T3"/>
              </a:cxn>
              <a:cxn ang="T8">
                <a:pos x="T4" y="T5"/>
              </a:cxn>
            </a:cxnLst>
            <a:rect l="T9" t="T10" r="T11" b="T12"/>
            <a:pathLst>
              <a:path w="21558" h="21600" fill="none" extrusionOk="0">
                <a:moveTo>
                  <a:pt x="-1" y="20260"/>
                </a:moveTo>
                <a:cubicBezTo>
                  <a:pt x="704" y="8908"/>
                  <a:pt x="10092" y="48"/>
                  <a:pt x="21466" y="0"/>
                </a:cubicBezTo>
              </a:path>
              <a:path w="21558" h="21600" stroke="0" extrusionOk="0">
                <a:moveTo>
                  <a:pt x="-1" y="20260"/>
                </a:moveTo>
                <a:cubicBezTo>
                  <a:pt x="704" y="8908"/>
                  <a:pt x="10092" y="48"/>
                  <a:pt x="21466" y="0"/>
                </a:cubicBezTo>
                <a:lnTo>
                  <a:pt x="21558" y="21600"/>
                </a:lnTo>
                <a:close/>
              </a:path>
            </a:pathLst>
          </a:custGeom>
          <a:noFill/>
          <a:ln w="38100">
            <a:solidFill>
              <a:srgbClr val="FF0000"/>
            </a:solidFill>
            <a:prstDash val="solid"/>
            <a:round/>
            <a:headEnd type="none" w="sm" len="sm"/>
            <a:tailEnd type="none" w="sm" len="sm"/>
          </a:ln>
        </p:spPr>
        <p:txBody>
          <a:bodyPr wrap="none" anchor="ctr"/>
          <a:lstStyle/>
          <a:p>
            <a:endParaRPr lang="en-US"/>
          </a:p>
        </p:txBody>
      </p:sp>
      <p:sp>
        <p:nvSpPr>
          <p:cNvPr id="48" name="Line 33"/>
          <p:cNvSpPr>
            <a:spLocks noChangeShapeType="1"/>
          </p:cNvSpPr>
          <p:nvPr/>
        </p:nvSpPr>
        <p:spPr bwMode="auto">
          <a:xfrm>
            <a:off x="5105400" y="4114800"/>
            <a:ext cx="225450" cy="0"/>
          </a:xfrm>
          <a:prstGeom prst="line">
            <a:avLst/>
          </a:prstGeom>
          <a:noFill/>
          <a:ln w="38100">
            <a:solidFill>
              <a:srgbClr val="FF0000"/>
            </a:solidFill>
            <a:prstDash val="solid"/>
            <a:round/>
            <a:headEnd type="none" w="sm" len="sm"/>
            <a:tailEnd type="none" w="sm" len="sm"/>
          </a:ln>
        </p:spPr>
        <p:txBody>
          <a:bodyPr wrap="none" anchor="ctr"/>
          <a:lstStyle/>
          <a:p>
            <a:endParaRPr lang="en-US"/>
          </a:p>
        </p:txBody>
      </p:sp>
      <p:sp>
        <p:nvSpPr>
          <p:cNvPr id="49" name="Arc 34"/>
          <p:cNvSpPr>
            <a:spLocks/>
          </p:cNvSpPr>
          <p:nvPr/>
        </p:nvSpPr>
        <p:spPr bwMode="auto">
          <a:xfrm>
            <a:off x="5334000" y="4114800"/>
            <a:ext cx="685800" cy="1371600"/>
          </a:xfrm>
          <a:custGeom>
            <a:avLst/>
            <a:gdLst>
              <a:gd name="T0" fmla="*/ 71 w 21600"/>
              <a:gd name="T1" fmla="*/ 397 h 21600"/>
              <a:gd name="T2" fmla="*/ 0 w 21600"/>
              <a:gd name="T3" fmla="*/ 0 h 21600"/>
              <a:gd name="T4" fmla="*/ 71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38100">
            <a:solidFill>
              <a:srgbClr val="0000FF"/>
            </a:solidFill>
            <a:prstDash val="solid"/>
            <a:round/>
            <a:headEnd type="none" w="sm" len="sm"/>
            <a:tailEnd type="none" w="sm" len="sm"/>
          </a:ln>
        </p:spPr>
        <p:txBody>
          <a:bodyPr wrap="none" anchor="ctr"/>
          <a:lstStyle/>
          <a:p>
            <a:endParaRPr lang="en-US"/>
          </a:p>
        </p:txBody>
      </p:sp>
      <p:sp>
        <p:nvSpPr>
          <p:cNvPr id="50" name="Line 36"/>
          <p:cNvSpPr>
            <a:spLocks noChangeShapeType="1"/>
          </p:cNvSpPr>
          <p:nvPr/>
        </p:nvSpPr>
        <p:spPr bwMode="auto">
          <a:xfrm>
            <a:off x="2667000" y="5486400"/>
            <a:ext cx="838200" cy="0"/>
          </a:xfrm>
          <a:prstGeom prst="line">
            <a:avLst/>
          </a:prstGeom>
          <a:noFill/>
          <a:ln w="38100">
            <a:solidFill>
              <a:srgbClr val="0000FF"/>
            </a:solidFill>
            <a:round/>
            <a:headEnd/>
            <a:tailEnd/>
          </a:ln>
        </p:spPr>
        <p:txBody>
          <a:bodyPr/>
          <a:lstStyle/>
          <a:p>
            <a:endParaRPr lang="en-US"/>
          </a:p>
        </p:txBody>
      </p:sp>
      <p:sp>
        <p:nvSpPr>
          <p:cNvPr id="51" name="Line 36"/>
          <p:cNvSpPr>
            <a:spLocks noChangeShapeType="1"/>
          </p:cNvSpPr>
          <p:nvPr/>
        </p:nvSpPr>
        <p:spPr bwMode="auto">
          <a:xfrm>
            <a:off x="3657600" y="5486400"/>
            <a:ext cx="228600" cy="0"/>
          </a:xfrm>
          <a:prstGeom prst="line">
            <a:avLst/>
          </a:prstGeom>
          <a:noFill/>
          <a:ln w="38100">
            <a:solidFill>
              <a:srgbClr val="0000FF"/>
            </a:solidFill>
            <a:round/>
            <a:headEnd/>
            <a:tailEnd/>
          </a:ln>
        </p:spPr>
        <p:txBody>
          <a:bodyPr/>
          <a:lstStyle/>
          <a:p>
            <a:endParaRPr lang="en-US"/>
          </a:p>
        </p:txBody>
      </p:sp>
      <p:sp>
        <p:nvSpPr>
          <p:cNvPr id="45" name="TextBox 44"/>
          <p:cNvSpPr txBox="1"/>
          <p:nvPr/>
        </p:nvSpPr>
        <p:spPr>
          <a:xfrm>
            <a:off x="304800" y="2895600"/>
            <a:ext cx="538930" cy="338554"/>
          </a:xfrm>
          <a:prstGeom prst="rect">
            <a:avLst/>
          </a:prstGeom>
          <a:noFill/>
        </p:spPr>
        <p:txBody>
          <a:bodyPr wrap="none" rtlCol="0">
            <a:spAutoFit/>
          </a:bodyPr>
          <a:lstStyle/>
          <a:p>
            <a:r>
              <a:rPr lang="fa-IR" sz="1600" dirty="0" smtClean="0">
                <a:cs typeface="B Yagut" pitchFamily="2" charset="-78"/>
              </a:rPr>
              <a:t>فشار</a:t>
            </a:r>
            <a:endParaRPr lang="en-US" sz="1600" dirty="0">
              <a:cs typeface="B Yagut" pitchFamily="2" charset="-78"/>
            </a:endParaRPr>
          </a:p>
        </p:txBody>
      </p:sp>
      <p:cxnSp>
        <p:nvCxnSpPr>
          <p:cNvPr id="46" name="Straight Connector 45"/>
          <p:cNvCxnSpPr/>
          <p:nvPr/>
        </p:nvCxnSpPr>
        <p:spPr>
          <a:xfrm>
            <a:off x="2361063" y="902732"/>
            <a:ext cx="6400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6324600" y="152400"/>
            <a:ext cx="2427268" cy="707886"/>
          </a:xfrm>
          <a:prstGeom prst="rect">
            <a:avLst/>
          </a:prstGeom>
        </p:spPr>
        <p:txBody>
          <a:bodyPr wrap="none">
            <a:spAutoFit/>
          </a:bodyPr>
          <a:lstStyle/>
          <a:p>
            <a:r>
              <a:rPr lang="fa-IR" sz="4000" dirty="0" smtClean="0">
                <a:cs typeface="B Nazanin" pitchFamily="2" charset="-78"/>
              </a:rPr>
              <a:t>مدهای تنفسی</a:t>
            </a:r>
            <a:endParaRPr lang="en-US" sz="4000" dirty="0"/>
          </a:p>
        </p:txBody>
      </p:sp>
    </p:spTree>
    <p:extLst>
      <p:ext uri="{BB962C8B-B14F-4D97-AF65-F5344CB8AC3E}">
        <p14:creationId xmlns:p14="http://schemas.microsoft.com/office/powerpoint/2010/main" val="3241617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blinds(horizontal)">
                                      <p:cBhvr>
                                        <p:cTn id="10" dur="500"/>
                                        <p:tgtEl>
                                          <p:spTgt spid="4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blinds(horizontal)">
                                      <p:cBhvr>
                                        <p:cTn id="13" dur="500"/>
                                        <p:tgtEl>
                                          <p:spTgt spid="42"/>
                                        </p:tgtEl>
                                      </p:cBhvr>
                                    </p:animEffect>
                                  </p:childTnLst>
                                </p:cTn>
                              </p:par>
                              <p:par>
                                <p:cTn id="14" presetID="3" presetClass="exit" presetSubtype="10" fill="hold" grpId="0" nodeType="withEffect">
                                  <p:stCondLst>
                                    <p:cond delay="0"/>
                                  </p:stCondLst>
                                  <p:childTnLst>
                                    <p:animEffect transition="out" filter="blinds(horizontal)">
                                      <p:cBhvr>
                                        <p:cTn id="15" dur="500"/>
                                        <p:tgtEl>
                                          <p:spTgt spid="50"/>
                                        </p:tgtEl>
                                      </p:cBhvr>
                                    </p:animEffect>
                                    <p:set>
                                      <p:cBhvr>
                                        <p:cTn id="16" dur="1" fill="hold">
                                          <p:stCondLst>
                                            <p:cond delay="499"/>
                                          </p:stCondLst>
                                        </p:cTn>
                                        <p:tgtEl>
                                          <p:spTgt spid="50"/>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blinds(horizontal)">
                                      <p:cBhvr>
                                        <p:cTn id="21" dur="500"/>
                                        <p:tgtEl>
                                          <p:spTgt spid="26"/>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blinds(horizontal)">
                                      <p:cBhvr>
                                        <p:cTn id="24" dur="500"/>
                                        <p:tgtEl>
                                          <p:spTgt spid="20"/>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linds(horizontal)">
                                      <p:cBhvr>
                                        <p:cTn id="27" dur="500"/>
                                        <p:tgtEl>
                                          <p:spTgt spid="15"/>
                                        </p:tgtEl>
                                      </p:cBhvr>
                                    </p:animEffect>
                                  </p:childTnLst>
                                </p:cTn>
                              </p:par>
                              <p:par>
                                <p:cTn id="28" presetID="3" presetClass="exit" presetSubtype="10" fill="hold" grpId="0" nodeType="withEffect">
                                  <p:stCondLst>
                                    <p:cond delay="0"/>
                                  </p:stCondLst>
                                  <p:childTnLst>
                                    <p:animEffect transition="out" filter="blinds(horizontal)">
                                      <p:cBhvr>
                                        <p:cTn id="29" dur="500"/>
                                        <p:tgtEl>
                                          <p:spTgt spid="43"/>
                                        </p:tgtEl>
                                      </p:cBhvr>
                                    </p:animEffect>
                                    <p:set>
                                      <p:cBhvr>
                                        <p:cTn id="30" dur="1" fill="hold">
                                          <p:stCondLst>
                                            <p:cond delay="499"/>
                                          </p:stCondLst>
                                        </p:cTn>
                                        <p:tgtEl>
                                          <p:spTgt spid="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0" grpId="0" animBg="1"/>
      <p:bldP spid="26" grpId="0" animBg="1"/>
      <p:bldP spid="40" grpId="0" animBg="1"/>
      <p:bldP spid="41" grpId="0" animBg="1"/>
      <p:bldP spid="42" grpId="0" animBg="1"/>
      <p:bldP spid="43" grpId="0" animBg="1"/>
      <p:bldP spid="5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Arrow Connector 5"/>
          <p:cNvCxnSpPr/>
          <p:nvPr/>
        </p:nvCxnSpPr>
        <p:spPr>
          <a:xfrm>
            <a:off x="428596" y="5105398"/>
            <a:ext cx="8143932" cy="1588"/>
          </a:xfrm>
          <a:prstGeom prst="straightConnector1">
            <a:avLst/>
          </a:prstGeom>
          <a:ln w="38100">
            <a:solidFill>
              <a:schemeClr val="tx1"/>
            </a:solidFill>
            <a:prstDash val="lgDashDot"/>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16200000" flipV="1">
            <a:off x="-800099" y="4686299"/>
            <a:ext cx="3581400" cy="2"/>
          </a:xfrm>
          <a:prstGeom prst="straightConnector1">
            <a:avLst/>
          </a:prstGeom>
          <a:ln w="28575">
            <a:solidFill>
              <a:schemeClr val="tx1"/>
            </a:solidFill>
            <a:prstDash val="lgDashDot"/>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57200" y="2895600"/>
            <a:ext cx="391454" cy="338554"/>
          </a:xfrm>
          <a:prstGeom prst="rect">
            <a:avLst/>
          </a:prstGeom>
          <a:noFill/>
        </p:spPr>
        <p:txBody>
          <a:bodyPr wrap="none" rtlCol="0">
            <a:spAutoFit/>
          </a:bodyPr>
          <a:lstStyle/>
          <a:p>
            <a:r>
              <a:rPr lang="fa-IR" sz="1600" dirty="0" smtClean="0">
                <a:cs typeface="B Yagut" pitchFamily="2" charset="-78"/>
              </a:rPr>
              <a:t>فلو</a:t>
            </a:r>
            <a:endParaRPr lang="en-US" sz="1600" dirty="0">
              <a:cs typeface="B Yagut" pitchFamily="2" charset="-78"/>
            </a:endParaRPr>
          </a:p>
        </p:txBody>
      </p:sp>
      <p:sp>
        <p:nvSpPr>
          <p:cNvPr id="9" name="TextBox 8"/>
          <p:cNvSpPr txBox="1"/>
          <p:nvPr/>
        </p:nvSpPr>
        <p:spPr>
          <a:xfrm>
            <a:off x="8077200" y="5257798"/>
            <a:ext cx="534121" cy="338554"/>
          </a:xfrm>
          <a:prstGeom prst="rect">
            <a:avLst/>
          </a:prstGeom>
          <a:noFill/>
        </p:spPr>
        <p:txBody>
          <a:bodyPr wrap="none" rtlCol="0">
            <a:spAutoFit/>
          </a:bodyPr>
          <a:lstStyle/>
          <a:p>
            <a:r>
              <a:rPr lang="fa-IR" sz="1600" dirty="0" smtClean="0">
                <a:cs typeface="B Yagut" pitchFamily="2" charset="-78"/>
              </a:rPr>
              <a:t>زمان</a:t>
            </a:r>
            <a:endParaRPr lang="en-US" dirty="0">
              <a:cs typeface="B Yagut" pitchFamily="2" charset="-78"/>
            </a:endParaRPr>
          </a:p>
        </p:txBody>
      </p:sp>
      <p:sp>
        <p:nvSpPr>
          <p:cNvPr id="10" name="Line 36"/>
          <p:cNvSpPr>
            <a:spLocks noChangeShapeType="1"/>
          </p:cNvSpPr>
          <p:nvPr/>
        </p:nvSpPr>
        <p:spPr bwMode="auto">
          <a:xfrm>
            <a:off x="5791200" y="5105400"/>
            <a:ext cx="2362200" cy="0"/>
          </a:xfrm>
          <a:prstGeom prst="line">
            <a:avLst/>
          </a:prstGeom>
          <a:noFill/>
          <a:ln w="38100">
            <a:solidFill>
              <a:srgbClr val="0000FF"/>
            </a:solidFill>
            <a:round/>
            <a:headEnd/>
            <a:tailEnd/>
          </a:ln>
        </p:spPr>
        <p:txBody>
          <a:bodyPr/>
          <a:lstStyle/>
          <a:p>
            <a:endParaRPr lang="en-US"/>
          </a:p>
        </p:txBody>
      </p:sp>
      <p:sp>
        <p:nvSpPr>
          <p:cNvPr id="11" name="Arc 32"/>
          <p:cNvSpPr>
            <a:spLocks/>
          </p:cNvSpPr>
          <p:nvPr/>
        </p:nvSpPr>
        <p:spPr bwMode="auto">
          <a:xfrm>
            <a:off x="990600" y="3733798"/>
            <a:ext cx="152400" cy="1500198"/>
          </a:xfrm>
          <a:custGeom>
            <a:avLst/>
            <a:gdLst>
              <a:gd name="T0" fmla="*/ 0 w 21558"/>
              <a:gd name="T1" fmla="*/ 401 h 21600"/>
              <a:gd name="T2" fmla="*/ 235 w 21558"/>
              <a:gd name="T3" fmla="*/ 0 h 21600"/>
              <a:gd name="T4" fmla="*/ 236 w 21558"/>
              <a:gd name="T5" fmla="*/ 428 h 21600"/>
              <a:gd name="T6" fmla="*/ 0 60000 65536"/>
              <a:gd name="T7" fmla="*/ 0 60000 65536"/>
              <a:gd name="T8" fmla="*/ 0 60000 65536"/>
              <a:gd name="T9" fmla="*/ 0 w 21558"/>
              <a:gd name="T10" fmla="*/ 0 h 21600"/>
              <a:gd name="T11" fmla="*/ 21558 w 21558"/>
              <a:gd name="T12" fmla="*/ 21600 h 21600"/>
            </a:gdLst>
            <a:ahLst/>
            <a:cxnLst>
              <a:cxn ang="T6">
                <a:pos x="T0" y="T1"/>
              </a:cxn>
              <a:cxn ang="T7">
                <a:pos x="T2" y="T3"/>
              </a:cxn>
              <a:cxn ang="T8">
                <a:pos x="T4" y="T5"/>
              </a:cxn>
            </a:cxnLst>
            <a:rect l="T9" t="T10" r="T11" b="T12"/>
            <a:pathLst>
              <a:path w="21558" h="21600" fill="none" extrusionOk="0">
                <a:moveTo>
                  <a:pt x="-1" y="20260"/>
                </a:moveTo>
                <a:cubicBezTo>
                  <a:pt x="704" y="8908"/>
                  <a:pt x="10092" y="48"/>
                  <a:pt x="21466" y="0"/>
                </a:cubicBezTo>
              </a:path>
              <a:path w="21558" h="21600" stroke="0" extrusionOk="0">
                <a:moveTo>
                  <a:pt x="-1" y="20260"/>
                </a:moveTo>
                <a:cubicBezTo>
                  <a:pt x="704" y="8908"/>
                  <a:pt x="10092" y="48"/>
                  <a:pt x="21466" y="0"/>
                </a:cubicBezTo>
                <a:lnTo>
                  <a:pt x="21558" y="21600"/>
                </a:lnTo>
                <a:close/>
              </a:path>
            </a:pathLst>
          </a:custGeom>
          <a:noFill/>
          <a:ln w="38100">
            <a:solidFill>
              <a:srgbClr val="FF0000"/>
            </a:solidFill>
            <a:round/>
            <a:headEnd type="none" w="sm" len="sm"/>
            <a:tailEnd type="none" w="sm" len="sm"/>
          </a:ln>
        </p:spPr>
        <p:txBody>
          <a:bodyPr wrap="none" anchor="ctr"/>
          <a:lstStyle/>
          <a:p>
            <a:endParaRPr lang="en-US"/>
          </a:p>
        </p:txBody>
      </p:sp>
      <p:sp>
        <p:nvSpPr>
          <p:cNvPr id="12" name="Line 33"/>
          <p:cNvSpPr>
            <a:spLocks noChangeShapeType="1"/>
          </p:cNvSpPr>
          <p:nvPr/>
        </p:nvSpPr>
        <p:spPr bwMode="auto">
          <a:xfrm>
            <a:off x="1143000" y="3733798"/>
            <a:ext cx="457199" cy="0"/>
          </a:xfrm>
          <a:prstGeom prst="line">
            <a:avLst/>
          </a:prstGeom>
          <a:noFill/>
          <a:ln w="38100">
            <a:solidFill>
              <a:srgbClr val="FF0000"/>
            </a:solidFill>
            <a:round/>
            <a:headEnd type="none" w="sm" len="sm"/>
            <a:tailEnd type="none" w="sm" len="sm"/>
          </a:ln>
        </p:spPr>
        <p:txBody>
          <a:bodyPr wrap="none" anchor="ctr"/>
          <a:lstStyle/>
          <a:p>
            <a:endParaRPr lang="en-US"/>
          </a:p>
        </p:txBody>
      </p:sp>
      <p:sp>
        <p:nvSpPr>
          <p:cNvPr id="13" name="Arc 34"/>
          <p:cNvSpPr>
            <a:spLocks/>
          </p:cNvSpPr>
          <p:nvPr/>
        </p:nvSpPr>
        <p:spPr bwMode="auto">
          <a:xfrm flipV="1">
            <a:off x="1676400" y="5105398"/>
            <a:ext cx="762000" cy="1371599"/>
          </a:xfrm>
          <a:custGeom>
            <a:avLst/>
            <a:gdLst>
              <a:gd name="T0" fmla="*/ 71 w 21600"/>
              <a:gd name="T1" fmla="*/ 397 h 21600"/>
              <a:gd name="T2" fmla="*/ 0 w 21600"/>
              <a:gd name="T3" fmla="*/ 0 h 21600"/>
              <a:gd name="T4" fmla="*/ 71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38100">
            <a:solidFill>
              <a:srgbClr val="0000FF"/>
            </a:solidFill>
            <a:round/>
            <a:headEnd type="none" w="sm" len="sm"/>
            <a:tailEnd type="none" w="sm" len="sm"/>
          </a:ln>
        </p:spPr>
        <p:txBody>
          <a:bodyPr wrap="none" anchor="ctr"/>
          <a:lstStyle/>
          <a:p>
            <a:endParaRPr lang="en-US"/>
          </a:p>
        </p:txBody>
      </p:sp>
      <p:sp>
        <p:nvSpPr>
          <p:cNvPr id="14" name="Line 36"/>
          <p:cNvSpPr>
            <a:spLocks noChangeShapeType="1"/>
          </p:cNvSpPr>
          <p:nvPr/>
        </p:nvSpPr>
        <p:spPr bwMode="auto">
          <a:xfrm>
            <a:off x="3657600" y="5105400"/>
            <a:ext cx="457200" cy="0"/>
          </a:xfrm>
          <a:prstGeom prst="line">
            <a:avLst/>
          </a:prstGeom>
          <a:noFill/>
          <a:ln w="38100">
            <a:solidFill>
              <a:srgbClr val="0000FF"/>
            </a:solidFill>
            <a:round/>
            <a:headEnd/>
            <a:tailEnd/>
          </a:ln>
        </p:spPr>
        <p:txBody>
          <a:bodyPr/>
          <a:lstStyle/>
          <a:p>
            <a:endParaRPr lang="en-US"/>
          </a:p>
        </p:txBody>
      </p:sp>
      <p:sp>
        <p:nvSpPr>
          <p:cNvPr id="16" name="Arc 34"/>
          <p:cNvSpPr>
            <a:spLocks/>
          </p:cNvSpPr>
          <p:nvPr/>
        </p:nvSpPr>
        <p:spPr bwMode="auto">
          <a:xfrm>
            <a:off x="4221481" y="5105400"/>
            <a:ext cx="152400" cy="228600"/>
          </a:xfrm>
          <a:custGeom>
            <a:avLst/>
            <a:gdLst>
              <a:gd name="T0" fmla="*/ 71 w 21600"/>
              <a:gd name="T1" fmla="*/ 397 h 21600"/>
              <a:gd name="T2" fmla="*/ 0 w 21600"/>
              <a:gd name="T3" fmla="*/ 0 h 21600"/>
              <a:gd name="T4" fmla="*/ 71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38100">
            <a:solidFill>
              <a:srgbClr val="0000FF"/>
            </a:solidFill>
            <a:round/>
            <a:headEnd type="none" w="sm" len="sm"/>
            <a:tailEnd type="none" w="sm" len="sm"/>
          </a:ln>
        </p:spPr>
        <p:txBody>
          <a:bodyPr wrap="none" anchor="ctr"/>
          <a:lstStyle/>
          <a:p>
            <a:endParaRPr lang="en-US"/>
          </a:p>
        </p:txBody>
      </p:sp>
      <p:sp>
        <p:nvSpPr>
          <p:cNvPr id="17" name="Line 36"/>
          <p:cNvSpPr>
            <a:spLocks noChangeShapeType="1"/>
          </p:cNvSpPr>
          <p:nvPr/>
        </p:nvSpPr>
        <p:spPr bwMode="auto">
          <a:xfrm flipH="1" flipV="1">
            <a:off x="4373881" y="5105400"/>
            <a:ext cx="1" cy="228600"/>
          </a:xfrm>
          <a:prstGeom prst="line">
            <a:avLst/>
          </a:prstGeom>
          <a:noFill/>
          <a:ln w="38100">
            <a:solidFill>
              <a:srgbClr val="0000FF"/>
            </a:solidFill>
            <a:round/>
            <a:headEnd/>
            <a:tailEnd/>
          </a:ln>
        </p:spPr>
        <p:txBody>
          <a:bodyPr/>
          <a:lstStyle/>
          <a:p>
            <a:endParaRPr lang="en-US"/>
          </a:p>
        </p:txBody>
      </p:sp>
      <p:cxnSp>
        <p:nvCxnSpPr>
          <p:cNvPr id="18" name="Straight Connector 17"/>
          <p:cNvCxnSpPr/>
          <p:nvPr/>
        </p:nvCxnSpPr>
        <p:spPr>
          <a:xfrm rot="5400000">
            <a:off x="685799" y="5105398"/>
            <a:ext cx="2743200" cy="1"/>
          </a:xfrm>
          <a:prstGeom prst="line">
            <a:avLst/>
          </a:prstGeom>
          <a:ln/>
        </p:spPr>
        <p:style>
          <a:lnRef idx="2">
            <a:schemeClr val="dk1"/>
          </a:lnRef>
          <a:fillRef idx="0">
            <a:schemeClr val="dk1"/>
          </a:fillRef>
          <a:effectRef idx="1">
            <a:schemeClr val="dk1"/>
          </a:effectRef>
          <a:fontRef idx="minor">
            <a:schemeClr val="tx1"/>
          </a:fontRef>
        </p:style>
      </p:cxnSp>
      <p:cxnSp>
        <p:nvCxnSpPr>
          <p:cNvPr id="19" name="Straight Connector 18"/>
          <p:cNvCxnSpPr/>
          <p:nvPr/>
        </p:nvCxnSpPr>
        <p:spPr>
          <a:xfrm rot="5400000">
            <a:off x="2209801" y="5105397"/>
            <a:ext cx="2743200" cy="2"/>
          </a:xfrm>
          <a:prstGeom prst="line">
            <a:avLst/>
          </a:prstGeom>
          <a:ln/>
        </p:spPr>
        <p:style>
          <a:lnRef idx="2">
            <a:schemeClr val="dk1"/>
          </a:lnRef>
          <a:fillRef idx="0">
            <a:schemeClr val="dk1"/>
          </a:fillRef>
          <a:effectRef idx="1">
            <a:schemeClr val="dk1"/>
          </a:effectRef>
          <a:fontRef idx="minor">
            <a:schemeClr val="tx1"/>
          </a:fontRef>
        </p:style>
      </p:cxnSp>
      <p:cxnSp>
        <p:nvCxnSpPr>
          <p:cNvPr id="20" name="Straight Arrow Connector 19"/>
          <p:cNvCxnSpPr/>
          <p:nvPr/>
        </p:nvCxnSpPr>
        <p:spPr>
          <a:xfrm>
            <a:off x="2133600" y="6172200"/>
            <a:ext cx="1371600" cy="1588"/>
          </a:xfrm>
          <a:prstGeom prst="straightConnector1">
            <a:avLst/>
          </a:prstGeom>
          <a:ln>
            <a:solidFill>
              <a:srgbClr val="002060"/>
            </a:solidFill>
            <a:headEnd type="arrow"/>
            <a:tailEnd type="arrow"/>
          </a:ln>
        </p:spPr>
        <p:style>
          <a:lnRef idx="2">
            <a:schemeClr val="accent3"/>
          </a:lnRef>
          <a:fillRef idx="0">
            <a:schemeClr val="accent3"/>
          </a:fillRef>
          <a:effectRef idx="1">
            <a:schemeClr val="accent3"/>
          </a:effectRef>
          <a:fontRef idx="minor">
            <a:schemeClr val="tx1"/>
          </a:fontRef>
        </p:style>
      </p:cxnSp>
      <p:cxnSp>
        <p:nvCxnSpPr>
          <p:cNvPr id="21" name="Straight Arrow Connector 20"/>
          <p:cNvCxnSpPr/>
          <p:nvPr/>
        </p:nvCxnSpPr>
        <p:spPr>
          <a:xfrm>
            <a:off x="1600200" y="4038598"/>
            <a:ext cx="457200" cy="1588"/>
          </a:xfrm>
          <a:prstGeom prst="straightConnector1">
            <a:avLst/>
          </a:prstGeom>
          <a:ln>
            <a:solidFill>
              <a:srgbClr val="002060"/>
            </a:solidFill>
            <a:headEnd type="arrow"/>
            <a:tailEnd type="arrow"/>
          </a:ln>
        </p:spPr>
        <p:style>
          <a:lnRef idx="2">
            <a:schemeClr val="accent3"/>
          </a:lnRef>
          <a:fillRef idx="0">
            <a:schemeClr val="accent3"/>
          </a:fillRef>
          <a:effectRef idx="1">
            <a:schemeClr val="accent3"/>
          </a:effectRef>
          <a:fontRef idx="minor">
            <a:schemeClr val="tx1"/>
          </a:fontRef>
        </p:style>
      </p:cxnSp>
      <p:sp>
        <p:nvSpPr>
          <p:cNvPr id="22" name="TextBox 21"/>
          <p:cNvSpPr txBox="1"/>
          <p:nvPr/>
        </p:nvSpPr>
        <p:spPr>
          <a:xfrm>
            <a:off x="2209800" y="3987225"/>
            <a:ext cx="1219200" cy="584775"/>
          </a:xfrm>
          <a:prstGeom prst="rect">
            <a:avLst/>
          </a:prstGeom>
          <a:noFill/>
        </p:spPr>
        <p:txBody>
          <a:bodyPr wrap="square" rtlCol="0">
            <a:spAutoFit/>
          </a:bodyPr>
          <a:lstStyle/>
          <a:p>
            <a:pPr algn="ctr"/>
            <a:r>
              <a:rPr lang="en-US" sz="1600" dirty="0" smtClean="0">
                <a:latin typeface="Times New Roman" pitchFamily="18" charset="0"/>
                <a:cs typeface="Times New Roman" pitchFamily="18" charset="0"/>
              </a:rPr>
              <a:t>Sync Window</a:t>
            </a:r>
            <a:endParaRPr lang="en-US" sz="1600" dirty="0">
              <a:latin typeface="Times New Roman" pitchFamily="18" charset="0"/>
              <a:cs typeface="Times New Roman" pitchFamily="18" charset="0"/>
            </a:endParaRPr>
          </a:p>
        </p:txBody>
      </p:sp>
      <p:graphicFrame>
        <p:nvGraphicFramePr>
          <p:cNvPr id="23" name="Table 22"/>
          <p:cNvGraphicFramePr>
            <a:graphicFrameLocks noGrp="1"/>
          </p:cNvGraphicFramePr>
          <p:nvPr>
            <p:extLst>
              <p:ext uri="{D42A27DB-BD31-4B8C-83A1-F6EECF244321}">
                <p14:modId xmlns:p14="http://schemas.microsoft.com/office/powerpoint/2010/main" val="2077140614"/>
              </p:ext>
            </p:extLst>
          </p:nvPr>
        </p:nvGraphicFramePr>
        <p:xfrm>
          <a:off x="3428999" y="685800"/>
          <a:ext cx="5486401" cy="2918735"/>
        </p:xfrm>
        <a:graphic>
          <a:graphicData uri="http://schemas.openxmlformats.org/drawingml/2006/table">
            <a:tbl>
              <a:tblPr firstRow="1" bandRow="1">
                <a:tableStyleId>{5C22544A-7EE6-4342-B048-85BDC9FD1C3A}</a:tableStyleId>
              </a:tblPr>
              <a:tblGrid>
                <a:gridCol w="1524002">
                  <a:extLst>
                    <a:ext uri="{9D8B030D-6E8A-4147-A177-3AD203B41FA5}">
                      <a16:colId xmlns:a16="http://schemas.microsoft.com/office/drawing/2014/main" val="20000"/>
                    </a:ext>
                  </a:extLst>
                </a:gridCol>
                <a:gridCol w="2730758">
                  <a:extLst>
                    <a:ext uri="{9D8B030D-6E8A-4147-A177-3AD203B41FA5}">
                      <a16:colId xmlns:a16="http://schemas.microsoft.com/office/drawing/2014/main" val="20001"/>
                    </a:ext>
                  </a:extLst>
                </a:gridCol>
                <a:gridCol w="1231641">
                  <a:extLst>
                    <a:ext uri="{9D8B030D-6E8A-4147-A177-3AD203B41FA5}">
                      <a16:colId xmlns:a16="http://schemas.microsoft.com/office/drawing/2014/main" val="20002"/>
                    </a:ext>
                  </a:extLst>
                </a:gridCol>
              </a:tblGrid>
              <a:tr h="358415">
                <a:tc>
                  <a:txBody>
                    <a:bodyPr/>
                    <a:lstStyle/>
                    <a:p>
                      <a:pPr algn="ctr"/>
                      <a:r>
                        <a:rPr lang="en-US" sz="1600" dirty="0" smtClean="0"/>
                        <a:t>Setting</a:t>
                      </a:r>
                      <a:endParaRPr lang="en-US" sz="1600" dirty="0"/>
                    </a:p>
                  </a:txBody>
                  <a:tcPr/>
                </a:tc>
                <a:tc>
                  <a:txBody>
                    <a:bodyPr/>
                    <a:lstStyle/>
                    <a:p>
                      <a:pPr algn="ctr"/>
                      <a:r>
                        <a:rPr lang="en-US" sz="1600" dirty="0" smtClean="0"/>
                        <a:t>Description</a:t>
                      </a:r>
                      <a:endParaRPr lang="en-US" sz="1600" dirty="0"/>
                    </a:p>
                  </a:txBody>
                  <a:tcPr/>
                </a:tc>
                <a:tc>
                  <a:txBody>
                    <a:bodyPr/>
                    <a:lstStyle/>
                    <a:p>
                      <a:pPr algn="ctr"/>
                      <a:r>
                        <a:rPr lang="en-US" sz="1600" dirty="0" smtClean="0"/>
                        <a:t>Unit</a:t>
                      </a:r>
                      <a:endParaRPr lang="en-US" sz="1600" dirty="0"/>
                    </a:p>
                  </a:txBody>
                  <a:tcPr/>
                </a:tc>
                <a:extLst>
                  <a:ext uri="{0D108BD9-81ED-4DB2-BD59-A6C34878D82A}">
                    <a16:rowId xmlns:a16="http://schemas.microsoft.com/office/drawing/2014/main" val="10000"/>
                  </a:ext>
                </a:extLst>
              </a:tr>
              <a:tr h="304407">
                <a:tc>
                  <a:txBody>
                    <a:bodyPr/>
                    <a:lstStyle/>
                    <a:p>
                      <a:pPr algn="ctr"/>
                      <a:r>
                        <a:rPr lang="en-US" sz="1600" b="1" dirty="0" smtClean="0">
                          <a:latin typeface="Times New Roman" pitchFamily="18" charset="0"/>
                          <a:cs typeface="Times New Roman" pitchFamily="18" charset="0"/>
                        </a:rPr>
                        <a:t>O2</a:t>
                      </a:r>
                      <a:endParaRPr lang="en-US" sz="1600" b="1" dirty="0">
                        <a:latin typeface="Times New Roman" pitchFamily="18" charset="0"/>
                        <a:cs typeface="Times New Roman" pitchFamily="18" charset="0"/>
                      </a:endParaRPr>
                    </a:p>
                  </a:txBody>
                  <a:tcPr/>
                </a:tc>
                <a:tc>
                  <a:txBody>
                    <a:bodyPr/>
                    <a:lstStyle/>
                    <a:p>
                      <a:pPr algn="ctr"/>
                      <a:r>
                        <a:rPr lang="fa-IR" sz="1800" dirty="0" smtClean="0">
                          <a:cs typeface="B Nazanin" pitchFamily="2" charset="-78"/>
                        </a:rPr>
                        <a:t>درصد</a:t>
                      </a:r>
                      <a:r>
                        <a:rPr lang="fa-IR" sz="1800" baseline="0" dirty="0" smtClean="0">
                          <a:cs typeface="B Nazanin" pitchFamily="2" charset="-78"/>
                        </a:rPr>
                        <a:t> اشباع اکسیژن</a:t>
                      </a:r>
                      <a:endParaRPr lang="en-US" sz="1800" dirty="0">
                        <a:cs typeface="B Nazanin" pitchFamily="2" charset="-78"/>
                      </a:endParaRPr>
                    </a:p>
                  </a:txBody>
                  <a:tcPr/>
                </a:tc>
                <a:tc>
                  <a:txBody>
                    <a:bodyPr/>
                    <a:lstStyle/>
                    <a:p>
                      <a:pPr algn="ctr"/>
                      <a:r>
                        <a:rPr kumimoji="0" lang="en-US" sz="1600" b="1" kern="1200" dirty="0" smtClean="0">
                          <a:solidFill>
                            <a:schemeClr val="dk1"/>
                          </a:solidFill>
                          <a:latin typeface="Times New Roman" pitchFamily="18" charset="0"/>
                          <a:ea typeface="+mn-ea"/>
                          <a:cs typeface="Times New Roman" pitchFamily="18" charset="0"/>
                        </a:rPr>
                        <a:t>%</a:t>
                      </a:r>
                    </a:p>
                  </a:txBody>
                  <a:tcPr/>
                </a:tc>
                <a:extLst>
                  <a:ext uri="{0D108BD9-81ED-4DB2-BD59-A6C34878D82A}">
                    <a16:rowId xmlns:a16="http://schemas.microsoft.com/office/drawing/2014/main" val="10001"/>
                  </a:ext>
                </a:extLst>
              </a:tr>
              <a:tr h="294588">
                <a:tc>
                  <a:txBody>
                    <a:bodyPr/>
                    <a:lstStyle/>
                    <a:p>
                      <a:pPr algn="ctr"/>
                      <a:r>
                        <a:rPr lang="en-US" sz="1600" b="1" dirty="0" smtClean="0">
                          <a:latin typeface="Times New Roman" pitchFamily="18" charset="0"/>
                          <a:cs typeface="Times New Roman" pitchFamily="18" charset="0"/>
                        </a:rPr>
                        <a:t>Rate</a:t>
                      </a:r>
                      <a:endParaRPr lang="en-US" sz="1600" b="1" dirty="0">
                        <a:latin typeface="Times New Roman" pitchFamily="18" charset="0"/>
                        <a:cs typeface="Times New Roman" pitchFamily="18" charset="0"/>
                      </a:endParaRPr>
                    </a:p>
                  </a:txBody>
                  <a:tcPr/>
                </a:tc>
                <a:tc>
                  <a:txBody>
                    <a:bodyPr/>
                    <a:lstStyle/>
                    <a:p>
                      <a:pPr algn="ctr"/>
                      <a:r>
                        <a:rPr lang="fa-IR" sz="1800" dirty="0" smtClean="0">
                          <a:cs typeface="B Nazanin" pitchFamily="2" charset="-78"/>
                        </a:rPr>
                        <a:t>نرخ تنفسی</a:t>
                      </a:r>
                      <a:endParaRPr lang="en-US" sz="1800" dirty="0">
                        <a:cs typeface="B Nazanin" pitchFamily="2" charset="-78"/>
                      </a:endParaRPr>
                    </a:p>
                  </a:txBody>
                  <a:tcPr/>
                </a:tc>
                <a:tc>
                  <a:txBody>
                    <a:bodyPr/>
                    <a:lstStyle/>
                    <a:p>
                      <a:pPr algn="ctr"/>
                      <a:r>
                        <a:rPr kumimoji="0" lang="en-US" sz="1600" b="1" kern="1200" dirty="0" smtClean="0">
                          <a:solidFill>
                            <a:schemeClr val="dk1"/>
                          </a:solidFill>
                          <a:latin typeface="Times New Roman" pitchFamily="18" charset="0"/>
                          <a:ea typeface="+mn-ea"/>
                          <a:cs typeface="Times New Roman" pitchFamily="18" charset="0"/>
                        </a:rPr>
                        <a:t>b/min</a:t>
                      </a:r>
                    </a:p>
                  </a:txBody>
                  <a:tcPr/>
                </a:tc>
                <a:extLst>
                  <a:ext uri="{0D108BD9-81ED-4DB2-BD59-A6C34878D82A}">
                    <a16:rowId xmlns:a16="http://schemas.microsoft.com/office/drawing/2014/main" val="10002"/>
                  </a:ext>
                </a:extLst>
              </a:tr>
              <a:tr h="294588">
                <a:tc>
                  <a:txBody>
                    <a:bodyPr/>
                    <a:lstStyle/>
                    <a:p>
                      <a:pPr algn="ctr"/>
                      <a:r>
                        <a:rPr lang="en-US" sz="1600" b="1" dirty="0" err="1" smtClean="0">
                          <a:latin typeface="Times New Roman" pitchFamily="18" charset="0"/>
                          <a:cs typeface="Times New Roman" pitchFamily="18" charset="0"/>
                        </a:rPr>
                        <a:t>Vt</a:t>
                      </a:r>
                      <a:endParaRPr lang="en-US" sz="1600" b="1" dirty="0">
                        <a:latin typeface="Times New Roman" pitchFamily="18" charset="0"/>
                        <a:cs typeface="Times New Roman" pitchFamily="18" charset="0"/>
                      </a:endParaRPr>
                    </a:p>
                  </a:txBody>
                  <a:tcPr/>
                </a:tc>
                <a:tc>
                  <a:txBody>
                    <a:bodyPr/>
                    <a:lstStyle/>
                    <a:p>
                      <a:pPr algn="ctr"/>
                      <a:r>
                        <a:rPr lang="fa-IR" sz="1800" dirty="0" smtClean="0">
                          <a:cs typeface="B Nazanin" pitchFamily="2" charset="-78"/>
                        </a:rPr>
                        <a:t>حجم جاری</a:t>
                      </a:r>
                      <a:endParaRPr lang="en-US" sz="1800" dirty="0">
                        <a:cs typeface="B Nazanin" pitchFamily="2" charset="-78"/>
                      </a:endParaRPr>
                    </a:p>
                  </a:txBody>
                  <a:tcPr/>
                </a:tc>
                <a:tc>
                  <a:txBody>
                    <a:bodyPr/>
                    <a:lstStyle/>
                    <a:p>
                      <a:pPr algn="ctr"/>
                      <a:r>
                        <a:rPr kumimoji="0" lang="en-US" sz="1600" b="1" kern="1200" dirty="0" smtClean="0">
                          <a:solidFill>
                            <a:schemeClr val="dk1"/>
                          </a:solidFill>
                          <a:latin typeface="Times New Roman" pitchFamily="18" charset="0"/>
                          <a:ea typeface="+mn-ea"/>
                          <a:cs typeface="Times New Roman" pitchFamily="18" charset="0"/>
                        </a:rPr>
                        <a:t>ml</a:t>
                      </a:r>
                    </a:p>
                  </a:txBody>
                  <a:tcPr/>
                </a:tc>
                <a:extLst>
                  <a:ext uri="{0D108BD9-81ED-4DB2-BD59-A6C34878D82A}">
                    <a16:rowId xmlns:a16="http://schemas.microsoft.com/office/drawing/2014/main" val="10003"/>
                  </a:ext>
                </a:extLst>
              </a:tr>
              <a:tr h="294588">
                <a:tc>
                  <a:txBody>
                    <a:bodyPr/>
                    <a:lstStyle/>
                    <a:p>
                      <a:pPr algn="ctr"/>
                      <a:r>
                        <a:rPr lang="en-US" sz="1600" b="1" dirty="0" smtClean="0">
                          <a:latin typeface="Times New Roman" pitchFamily="18" charset="0"/>
                          <a:cs typeface="Times New Roman" pitchFamily="18" charset="0"/>
                        </a:rPr>
                        <a:t>PEEP</a:t>
                      </a:r>
                      <a:endParaRPr lang="en-US" sz="1600" b="1" dirty="0">
                        <a:latin typeface="Times New Roman" pitchFamily="18" charset="0"/>
                        <a:cs typeface="Times New Roman" pitchFamily="18" charset="0"/>
                      </a:endParaRPr>
                    </a:p>
                  </a:txBody>
                  <a:tcPr/>
                </a:tc>
                <a:tc>
                  <a:txBody>
                    <a:bodyPr/>
                    <a:lstStyle/>
                    <a:p>
                      <a:pPr algn="ctr"/>
                      <a:r>
                        <a:rPr lang="fa-IR" sz="1800" dirty="0" smtClean="0">
                          <a:cs typeface="B Nazanin" pitchFamily="2" charset="-78"/>
                        </a:rPr>
                        <a:t>فشار انتهای بازدم</a:t>
                      </a:r>
                      <a:endParaRPr lang="en-US" sz="1800" dirty="0">
                        <a:cs typeface="B Nazanin" pitchFamily="2" charset="-78"/>
                      </a:endParaRPr>
                    </a:p>
                  </a:txBody>
                  <a:tcPr/>
                </a:tc>
                <a:tc>
                  <a:txBody>
                    <a:bodyPr/>
                    <a:lstStyle/>
                    <a:p>
                      <a:pPr algn="ctr"/>
                      <a:r>
                        <a:rPr kumimoji="0" lang="en-US" sz="1600" b="1" kern="1200" dirty="0" smtClean="0">
                          <a:solidFill>
                            <a:schemeClr val="dk1"/>
                          </a:solidFill>
                          <a:latin typeface="Times New Roman" pitchFamily="18" charset="0"/>
                          <a:ea typeface="+mn-ea"/>
                          <a:cs typeface="Times New Roman" pitchFamily="18" charset="0"/>
                        </a:rPr>
                        <a:t>cmH2O</a:t>
                      </a:r>
                    </a:p>
                  </a:txBody>
                  <a:tcPr/>
                </a:tc>
                <a:extLst>
                  <a:ext uri="{0D108BD9-81ED-4DB2-BD59-A6C34878D82A}">
                    <a16:rowId xmlns:a16="http://schemas.microsoft.com/office/drawing/2014/main" val="10004"/>
                  </a:ext>
                </a:extLst>
              </a:tr>
              <a:tr h="358415">
                <a:tc>
                  <a:txBody>
                    <a:bodyPr/>
                    <a:lstStyle/>
                    <a:p>
                      <a:pPr algn="ctr"/>
                      <a:r>
                        <a:rPr lang="en-US" sz="1600" b="1" dirty="0" err="1" smtClean="0">
                          <a:latin typeface="Times New Roman" pitchFamily="18" charset="0"/>
                          <a:cs typeface="Times New Roman" pitchFamily="18" charset="0"/>
                        </a:rPr>
                        <a:t>Ti</a:t>
                      </a:r>
                      <a:endParaRPr lang="en-US" sz="1600" b="1" dirty="0">
                        <a:latin typeface="Times New Roman" pitchFamily="18" charset="0"/>
                        <a:cs typeface="Times New Roman" pitchFamily="18" charset="0"/>
                      </a:endParaRPr>
                    </a:p>
                  </a:txBody>
                  <a:tcPr/>
                </a:tc>
                <a:tc>
                  <a:txBody>
                    <a:bodyPr/>
                    <a:lstStyle/>
                    <a:p>
                      <a:pPr algn="ctr"/>
                      <a:r>
                        <a:rPr lang="fa-IR" sz="1800" dirty="0" smtClean="0">
                          <a:cs typeface="B Nazanin" pitchFamily="2" charset="-78"/>
                        </a:rPr>
                        <a:t>زمان دم</a:t>
                      </a:r>
                      <a:endParaRPr lang="en-US" sz="1800" dirty="0">
                        <a:cs typeface="B Nazanin" pitchFamily="2" charset="-78"/>
                      </a:endParaRPr>
                    </a:p>
                  </a:txBody>
                  <a:tcPr anchor="ctr"/>
                </a:tc>
                <a:tc>
                  <a:txBody>
                    <a:bodyPr/>
                    <a:lstStyle/>
                    <a:p>
                      <a:pPr algn="ctr"/>
                      <a:r>
                        <a:rPr kumimoji="0" lang="en-US" sz="1800" b="1" kern="1200" dirty="0" smtClean="0">
                          <a:solidFill>
                            <a:schemeClr val="dk1"/>
                          </a:solidFill>
                          <a:latin typeface="Times New Roman" pitchFamily="18" charset="0"/>
                          <a:ea typeface="+mn-ea"/>
                          <a:cs typeface="Times New Roman" pitchFamily="18" charset="0"/>
                        </a:rPr>
                        <a:t>Sec</a:t>
                      </a:r>
                    </a:p>
                  </a:txBody>
                  <a:tcPr anchor="ctr"/>
                </a:tc>
                <a:extLst>
                  <a:ext uri="{0D108BD9-81ED-4DB2-BD59-A6C34878D82A}">
                    <a16:rowId xmlns:a16="http://schemas.microsoft.com/office/drawing/2014/main" val="10005"/>
                  </a:ext>
                </a:extLst>
              </a:tr>
              <a:tr h="358415">
                <a:tc>
                  <a:txBody>
                    <a:bodyPr/>
                    <a:lstStyle/>
                    <a:p>
                      <a:pPr algn="ctr"/>
                      <a:r>
                        <a:rPr lang="en-US" sz="1600" b="1" dirty="0" err="1" smtClean="0">
                          <a:latin typeface="Times New Roman" pitchFamily="18" charset="0"/>
                          <a:cs typeface="Times New Roman" pitchFamily="18" charset="0"/>
                        </a:rPr>
                        <a:t>Psupport</a:t>
                      </a:r>
                      <a:endParaRPr lang="en-US" sz="1600" b="1"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1800" dirty="0" smtClean="0">
                          <a:cs typeface="B Nazanin" pitchFamily="2" charset="-78"/>
                        </a:rPr>
                        <a:t>فشار اعمالی در حین دم</a:t>
                      </a:r>
                      <a:r>
                        <a:rPr lang="fa-IR" sz="1800" baseline="0" dirty="0" smtClean="0">
                          <a:cs typeface="B Nazanin" pitchFamily="2" charset="-78"/>
                        </a:rPr>
                        <a:t> کمکی</a:t>
                      </a:r>
                      <a:endParaRPr lang="en-US" sz="1800" dirty="0" smtClean="0">
                        <a:cs typeface="B Nazanin" pitchFamily="2" charset="-78"/>
                      </a:endParaRPr>
                    </a:p>
                  </a:txBody>
                  <a:tcPr/>
                </a:tc>
                <a:tc>
                  <a:txBody>
                    <a:bodyPr/>
                    <a:lstStyle/>
                    <a:p>
                      <a:pPr algn="ctr"/>
                      <a:r>
                        <a:rPr kumimoji="0" lang="en-US" sz="1600" b="1" kern="1200" dirty="0" smtClean="0">
                          <a:solidFill>
                            <a:schemeClr val="dk1"/>
                          </a:solidFill>
                          <a:latin typeface="Times New Roman" pitchFamily="18" charset="0"/>
                          <a:ea typeface="+mn-ea"/>
                          <a:cs typeface="Times New Roman" pitchFamily="18" charset="0"/>
                        </a:rPr>
                        <a:t>cmH2O</a:t>
                      </a:r>
                    </a:p>
                  </a:txBody>
                  <a:tcPr/>
                </a:tc>
                <a:extLst>
                  <a:ext uri="{0D108BD9-81ED-4DB2-BD59-A6C34878D82A}">
                    <a16:rowId xmlns:a16="http://schemas.microsoft.com/office/drawing/2014/main" val="10006"/>
                  </a:ext>
                </a:extLst>
              </a:tr>
              <a:tr h="358415">
                <a:tc>
                  <a:txBody>
                    <a:bodyPr/>
                    <a:lstStyle/>
                    <a:p>
                      <a:pPr algn="ctr"/>
                      <a:r>
                        <a:rPr lang="en-US" sz="1600" b="1" dirty="0" smtClean="0">
                          <a:latin typeface="Times New Roman" pitchFamily="18" charset="0"/>
                          <a:cs typeface="Times New Roman" pitchFamily="18" charset="0"/>
                        </a:rPr>
                        <a:t>Pause</a:t>
                      </a:r>
                      <a:endParaRPr lang="en-US" sz="1600" b="1" dirty="0">
                        <a:latin typeface="Times New Roman" pitchFamily="18" charset="0"/>
                        <a:cs typeface="Times New Roman" pitchFamily="18" charset="0"/>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1800" dirty="0" smtClean="0">
                          <a:cs typeface="B Nazanin" pitchFamily="2" charset="-78"/>
                        </a:rPr>
                        <a:t>مدت زمان </a:t>
                      </a:r>
                      <a:r>
                        <a:rPr lang="en-US" sz="1600" dirty="0" smtClean="0">
                          <a:cs typeface="B Nazanin" pitchFamily="2" charset="-78"/>
                        </a:rPr>
                        <a:t>Pause</a:t>
                      </a:r>
                      <a:endParaRPr lang="en-US" sz="1800" dirty="0" smtClean="0">
                        <a:cs typeface="B Nazanin" pitchFamily="2" charset="-78"/>
                      </a:endParaRPr>
                    </a:p>
                  </a:txBody>
                  <a:tcPr/>
                </a:tc>
                <a:tc>
                  <a:txBody>
                    <a:bodyPr/>
                    <a:lstStyle/>
                    <a:p>
                      <a:pPr algn="ctr"/>
                      <a:r>
                        <a:rPr kumimoji="0" lang="en-US" sz="1600" b="1" kern="1200" dirty="0" smtClean="0">
                          <a:solidFill>
                            <a:schemeClr val="dk1"/>
                          </a:solidFill>
                          <a:latin typeface="Times New Roman" pitchFamily="18" charset="0"/>
                          <a:ea typeface="+mn-ea"/>
                          <a:cs typeface="Times New Roman" pitchFamily="18" charset="0"/>
                        </a:rPr>
                        <a:t>%</a:t>
                      </a:r>
                    </a:p>
                  </a:txBody>
                  <a:tcPr/>
                </a:tc>
                <a:extLst>
                  <a:ext uri="{0D108BD9-81ED-4DB2-BD59-A6C34878D82A}">
                    <a16:rowId xmlns:a16="http://schemas.microsoft.com/office/drawing/2014/main" val="763686032"/>
                  </a:ext>
                </a:extLst>
              </a:tr>
            </a:tbl>
          </a:graphicData>
        </a:graphic>
      </p:graphicFrame>
      <p:sp>
        <p:nvSpPr>
          <p:cNvPr id="25" name="TextBox 24"/>
          <p:cNvSpPr txBox="1"/>
          <p:nvPr/>
        </p:nvSpPr>
        <p:spPr>
          <a:xfrm>
            <a:off x="1066800" y="3200398"/>
            <a:ext cx="1600200" cy="584775"/>
          </a:xfrm>
          <a:prstGeom prst="rect">
            <a:avLst/>
          </a:prstGeom>
          <a:noFill/>
        </p:spPr>
        <p:txBody>
          <a:bodyPr wrap="square" rtlCol="0">
            <a:spAutoFit/>
          </a:bodyPr>
          <a:lstStyle/>
          <a:p>
            <a:pPr algn="ctr"/>
            <a:r>
              <a:rPr lang="en-US" sz="1600" dirty="0" smtClean="0">
                <a:latin typeface="Times New Roman" pitchFamily="18" charset="0"/>
                <a:cs typeface="Times New Roman" pitchFamily="18" charset="0"/>
              </a:rPr>
              <a:t>Min </a:t>
            </a:r>
          </a:p>
          <a:p>
            <a:pPr algn="ctr"/>
            <a:r>
              <a:rPr lang="en-US" sz="1600" dirty="0" smtClean="0">
                <a:latin typeface="Times New Roman" pitchFamily="18" charset="0"/>
                <a:cs typeface="Times New Roman" pitchFamily="18" charset="0"/>
              </a:rPr>
              <a:t>Exhalation Time</a:t>
            </a:r>
            <a:endParaRPr lang="en-US" sz="1600" dirty="0">
              <a:latin typeface="Times New Roman" pitchFamily="18" charset="0"/>
              <a:cs typeface="Times New Roman" pitchFamily="18" charset="0"/>
            </a:endParaRPr>
          </a:p>
        </p:txBody>
      </p:sp>
      <p:sp>
        <p:nvSpPr>
          <p:cNvPr id="26" name="Arc 32"/>
          <p:cNvSpPr>
            <a:spLocks/>
          </p:cNvSpPr>
          <p:nvPr/>
        </p:nvSpPr>
        <p:spPr bwMode="auto">
          <a:xfrm flipH="1">
            <a:off x="1554481" y="3733798"/>
            <a:ext cx="45719" cy="1524000"/>
          </a:xfrm>
          <a:custGeom>
            <a:avLst/>
            <a:gdLst>
              <a:gd name="T0" fmla="*/ 0 w 21558"/>
              <a:gd name="T1" fmla="*/ 401 h 21600"/>
              <a:gd name="T2" fmla="*/ 235 w 21558"/>
              <a:gd name="T3" fmla="*/ 0 h 21600"/>
              <a:gd name="T4" fmla="*/ 236 w 21558"/>
              <a:gd name="T5" fmla="*/ 428 h 21600"/>
              <a:gd name="T6" fmla="*/ 0 60000 65536"/>
              <a:gd name="T7" fmla="*/ 0 60000 65536"/>
              <a:gd name="T8" fmla="*/ 0 60000 65536"/>
              <a:gd name="T9" fmla="*/ 0 w 21558"/>
              <a:gd name="T10" fmla="*/ 0 h 21600"/>
              <a:gd name="T11" fmla="*/ 21558 w 21558"/>
              <a:gd name="T12" fmla="*/ 21600 h 21600"/>
            </a:gdLst>
            <a:ahLst/>
            <a:cxnLst>
              <a:cxn ang="T6">
                <a:pos x="T0" y="T1"/>
              </a:cxn>
              <a:cxn ang="T7">
                <a:pos x="T2" y="T3"/>
              </a:cxn>
              <a:cxn ang="T8">
                <a:pos x="T4" y="T5"/>
              </a:cxn>
            </a:cxnLst>
            <a:rect l="T9" t="T10" r="T11" b="T12"/>
            <a:pathLst>
              <a:path w="21558" h="21600" fill="none" extrusionOk="0">
                <a:moveTo>
                  <a:pt x="-1" y="20260"/>
                </a:moveTo>
                <a:cubicBezTo>
                  <a:pt x="704" y="8908"/>
                  <a:pt x="10092" y="48"/>
                  <a:pt x="21466" y="0"/>
                </a:cubicBezTo>
              </a:path>
              <a:path w="21558" h="21600" stroke="0" extrusionOk="0">
                <a:moveTo>
                  <a:pt x="-1" y="20260"/>
                </a:moveTo>
                <a:cubicBezTo>
                  <a:pt x="704" y="8908"/>
                  <a:pt x="10092" y="48"/>
                  <a:pt x="21466" y="0"/>
                </a:cubicBezTo>
                <a:lnTo>
                  <a:pt x="21558" y="21600"/>
                </a:lnTo>
                <a:close/>
              </a:path>
            </a:pathLst>
          </a:custGeom>
          <a:noFill/>
          <a:ln w="38100">
            <a:solidFill>
              <a:srgbClr val="FF0000"/>
            </a:solidFill>
            <a:round/>
            <a:headEnd type="none" w="sm" len="sm"/>
            <a:tailEnd type="none" w="sm" len="sm"/>
          </a:ln>
        </p:spPr>
        <p:txBody>
          <a:bodyPr wrap="none" anchor="ctr"/>
          <a:lstStyle/>
          <a:p>
            <a:endParaRPr lang="en-US"/>
          </a:p>
        </p:txBody>
      </p:sp>
      <p:sp>
        <p:nvSpPr>
          <p:cNvPr id="27" name="Arc 32"/>
          <p:cNvSpPr>
            <a:spLocks/>
          </p:cNvSpPr>
          <p:nvPr/>
        </p:nvSpPr>
        <p:spPr bwMode="auto">
          <a:xfrm flipV="1">
            <a:off x="1600200" y="5029198"/>
            <a:ext cx="45719" cy="1447800"/>
          </a:xfrm>
          <a:custGeom>
            <a:avLst/>
            <a:gdLst>
              <a:gd name="T0" fmla="*/ 0 w 21558"/>
              <a:gd name="T1" fmla="*/ 401 h 21600"/>
              <a:gd name="T2" fmla="*/ 235 w 21558"/>
              <a:gd name="T3" fmla="*/ 0 h 21600"/>
              <a:gd name="T4" fmla="*/ 236 w 21558"/>
              <a:gd name="T5" fmla="*/ 428 h 21600"/>
              <a:gd name="T6" fmla="*/ 0 60000 65536"/>
              <a:gd name="T7" fmla="*/ 0 60000 65536"/>
              <a:gd name="T8" fmla="*/ 0 60000 65536"/>
              <a:gd name="T9" fmla="*/ 0 w 21558"/>
              <a:gd name="T10" fmla="*/ 0 h 21600"/>
              <a:gd name="T11" fmla="*/ 21558 w 21558"/>
              <a:gd name="T12" fmla="*/ 21600 h 21600"/>
            </a:gdLst>
            <a:ahLst/>
            <a:cxnLst>
              <a:cxn ang="T6">
                <a:pos x="T0" y="T1"/>
              </a:cxn>
              <a:cxn ang="T7">
                <a:pos x="T2" y="T3"/>
              </a:cxn>
              <a:cxn ang="T8">
                <a:pos x="T4" y="T5"/>
              </a:cxn>
            </a:cxnLst>
            <a:rect l="T9" t="T10" r="T11" b="T12"/>
            <a:pathLst>
              <a:path w="21558" h="21600" fill="none" extrusionOk="0">
                <a:moveTo>
                  <a:pt x="-1" y="20260"/>
                </a:moveTo>
                <a:cubicBezTo>
                  <a:pt x="704" y="8908"/>
                  <a:pt x="10092" y="48"/>
                  <a:pt x="21466" y="0"/>
                </a:cubicBezTo>
              </a:path>
              <a:path w="21558" h="21600" stroke="0" extrusionOk="0">
                <a:moveTo>
                  <a:pt x="-1" y="20260"/>
                </a:moveTo>
                <a:cubicBezTo>
                  <a:pt x="704" y="8908"/>
                  <a:pt x="10092" y="48"/>
                  <a:pt x="21466" y="0"/>
                </a:cubicBezTo>
                <a:lnTo>
                  <a:pt x="21558" y="21600"/>
                </a:lnTo>
                <a:close/>
              </a:path>
            </a:pathLst>
          </a:custGeom>
          <a:noFill/>
          <a:ln w="38100">
            <a:solidFill>
              <a:srgbClr val="FF0000"/>
            </a:solidFill>
            <a:round/>
            <a:headEnd type="none" w="sm" len="sm"/>
            <a:tailEnd type="none" w="sm" len="sm"/>
          </a:ln>
        </p:spPr>
        <p:txBody>
          <a:bodyPr wrap="none" anchor="ctr"/>
          <a:lstStyle/>
          <a:p>
            <a:endParaRPr lang="en-US"/>
          </a:p>
        </p:txBody>
      </p:sp>
      <p:sp>
        <p:nvSpPr>
          <p:cNvPr id="33" name="Arc 32"/>
          <p:cNvSpPr>
            <a:spLocks/>
          </p:cNvSpPr>
          <p:nvPr/>
        </p:nvSpPr>
        <p:spPr bwMode="auto">
          <a:xfrm>
            <a:off x="4373881" y="3733801"/>
            <a:ext cx="152400" cy="1500198"/>
          </a:xfrm>
          <a:custGeom>
            <a:avLst/>
            <a:gdLst>
              <a:gd name="T0" fmla="*/ 0 w 21558"/>
              <a:gd name="T1" fmla="*/ 401 h 21600"/>
              <a:gd name="T2" fmla="*/ 235 w 21558"/>
              <a:gd name="T3" fmla="*/ 0 h 21600"/>
              <a:gd name="T4" fmla="*/ 236 w 21558"/>
              <a:gd name="T5" fmla="*/ 428 h 21600"/>
              <a:gd name="T6" fmla="*/ 0 60000 65536"/>
              <a:gd name="T7" fmla="*/ 0 60000 65536"/>
              <a:gd name="T8" fmla="*/ 0 60000 65536"/>
              <a:gd name="T9" fmla="*/ 0 w 21558"/>
              <a:gd name="T10" fmla="*/ 0 h 21600"/>
              <a:gd name="T11" fmla="*/ 21558 w 21558"/>
              <a:gd name="T12" fmla="*/ 21600 h 21600"/>
            </a:gdLst>
            <a:ahLst/>
            <a:cxnLst>
              <a:cxn ang="T6">
                <a:pos x="T0" y="T1"/>
              </a:cxn>
              <a:cxn ang="T7">
                <a:pos x="T2" y="T3"/>
              </a:cxn>
              <a:cxn ang="T8">
                <a:pos x="T4" y="T5"/>
              </a:cxn>
            </a:cxnLst>
            <a:rect l="T9" t="T10" r="T11" b="T12"/>
            <a:pathLst>
              <a:path w="21558" h="21600" fill="none" extrusionOk="0">
                <a:moveTo>
                  <a:pt x="-1" y="20260"/>
                </a:moveTo>
                <a:cubicBezTo>
                  <a:pt x="704" y="8908"/>
                  <a:pt x="10092" y="48"/>
                  <a:pt x="21466" y="0"/>
                </a:cubicBezTo>
              </a:path>
              <a:path w="21558" h="21600" stroke="0" extrusionOk="0">
                <a:moveTo>
                  <a:pt x="-1" y="20260"/>
                </a:moveTo>
                <a:cubicBezTo>
                  <a:pt x="704" y="8908"/>
                  <a:pt x="10092" y="48"/>
                  <a:pt x="21466" y="0"/>
                </a:cubicBezTo>
                <a:lnTo>
                  <a:pt x="21558" y="21600"/>
                </a:lnTo>
                <a:close/>
              </a:path>
            </a:pathLst>
          </a:custGeom>
          <a:noFill/>
          <a:ln w="38100">
            <a:solidFill>
              <a:srgbClr val="FF0000"/>
            </a:solidFill>
            <a:prstDash val="dash"/>
            <a:round/>
            <a:headEnd type="none" w="sm" len="sm"/>
            <a:tailEnd type="none" w="sm" len="sm"/>
          </a:ln>
        </p:spPr>
        <p:txBody>
          <a:bodyPr wrap="none" anchor="ctr"/>
          <a:lstStyle/>
          <a:p>
            <a:endParaRPr lang="en-US"/>
          </a:p>
        </p:txBody>
      </p:sp>
      <p:sp>
        <p:nvSpPr>
          <p:cNvPr id="34" name="Line 33"/>
          <p:cNvSpPr>
            <a:spLocks noChangeShapeType="1"/>
          </p:cNvSpPr>
          <p:nvPr/>
        </p:nvSpPr>
        <p:spPr bwMode="auto">
          <a:xfrm>
            <a:off x="4526282" y="3733801"/>
            <a:ext cx="457199" cy="0"/>
          </a:xfrm>
          <a:prstGeom prst="line">
            <a:avLst/>
          </a:prstGeom>
          <a:noFill/>
          <a:ln w="38100">
            <a:solidFill>
              <a:srgbClr val="FF0000"/>
            </a:solidFill>
            <a:prstDash val="dash"/>
            <a:round/>
            <a:headEnd type="none" w="sm" len="sm"/>
            <a:tailEnd type="none" w="sm" len="sm"/>
          </a:ln>
        </p:spPr>
        <p:txBody>
          <a:bodyPr wrap="none" anchor="ctr"/>
          <a:lstStyle/>
          <a:p>
            <a:endParaRPr lang="en-US"/>
          </a:p>
        </p:txBody>
      </p:sp>
      <p:sp>
        <p:nvSpPr>
          <p:cNvPr id="35" name="Arc 34"/>
          <p:cNvSpPr>
            <a:spLocks/>
          </p:cNvSpPr>
          <p:nvPr/>
        </p:nvSpPr>
        <p:spPr bwMode="auto">
          <a:xfrm flipV="1">
            <a:off x="5029200" y="5105401"/>
            <a:ext cx="762000" cy="1371599"/>
          </a:xfrm>
          <a:custGeom>
            <a:avLst/>
            <a:gdLst>
              <a:gd name="T0" fmla="*/ 71 w 21600"/>
              <a:gd name="T1" fmla="*/ 397 h 21600"/>
              <a:gd name="T2" fmla="*/ 0 w 21600"/>
              <a:gd name="T3" fmla="*/ 0 h 21600"/>
              <a:gd name="T4" fmla="*/ 71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38100">
            <a:solidFill>
              <a:srgbClr val="0000FF"/>
            </a:solidFill>
            <a:prstDash val="dash"/>
            <a:round/>
            <a:headEnd type="none" w="sm" len="sm"/>
            <a:tailEnd type="none" w="sm" len="sm"/>
          </a:ln>
        </p:spPr>
        <p:txBody>
          <a:bodyPr wrap="none" anchor="ctr"/>
          <a:lstStyle/>
          <a:p>
            <a:endParaRPr lang="en-US"/>
          </a:p>
        </p:txBody>
      </p:sp>
      <p:sp>
        <p:nvSpPr>
          <p:cNvPr id="36" name="Arc 32"/>
          <p:cNvSpPr>
            <a:spLocks/>
          </p:cNvSpPr>
          <p:nvPr/>
        </p:nvSpPr>
        <p:spPr bwMode="auto">
          <a:xfrm flipH="1">
            <a:off x="4983481" y="3733801"/>
            <a:ext cx="45719" cy="1524000"/>
          </a:xfrm>
          <a:custGeom>
            <a:avLst/>
            <a:gdLst>
              <a:gd name="T0" fmla="*/ 0 w 21558"/>
              <a:gd name="T1" fmla="*/ 401 h 21600"/>
              <a:gd name="T2" fmla="*/ 235 w 21558"/>
              <a:gd name="T3" fmla="*/ 0 h 21600"/>
              <a:gd name="T4" fmla="*/ 236 w 21558"/>
              <a:gd name="T5" fmla="*/ 428 h 21600"/>
              <a:gd name="T6" fmla="*/ 0 60000 65536"/>
              <a:gd name="T7" fmla="*/ 0 60000 65536"/>
              <a:gd name="T8" fmla="*/ 0 60000 65536"/>
              <a:gd name="T9" fmla="*/ 0 w 21558"/>
              <a:gd name="T10" fmla="*/ 0 h 21600"/>
              <a:gd name="T11" fmla="*/ 21558 w 21558"/>
              <a:gd name="T12" fmla="*/ 21600 h 21600"/>
            </a:gdLst>
            <a:ahLst/>
            <a:cxnLst>
              <a:cxn ang="T6">
                <a:pos x="T0" y="T1"/>
              </a:cxn>
              <a:cxn ang="T7">
                <a:pos x="T2" y="T3"/>
              </a:cxn>
              <a:cxn ang="T8">
                <a:pos x="T4" y="T5"/>
              </a:cxn>
            </a:cxnLst>
            <a:rect l="T9" t="T10" r="T11" b="T12"/>
            <a:pathLst>
              <a:path w="21558" h="21600" fill="none" extrusionOk="0">
                <a:moveTo>
                  <a:pt x="-1" y="20260"/>
                </a:moveTo>
                <a:cubicBezTo>
                  <a:pt x="704" y="8908"/>
                  <a:pt x="10092" y="48"/>
                  <a:pt x="21466" y="0"/>
                </a:cubicBezTo>
              </a:path>
              <a:path w="21558" h="21600" stroke="0" extrusionOk="0">
                <a:moveTo>
                  <a:pt x="-1" y="20260"/>
                </a:moveTo>
                <a:cubicBezTo>
                  <a:pt x="704" y="8908"/>
                  <a:pt x="10092" y="48"/>
                  <a:pt x="21466" y="0"/>
                </a:cubicBezTo>
                <a:lnTo>
                  <a:pt x="21558" y="21600"/>
                </a:lnTo>
                <a:close/>
              </a:path>
            </a:pathLst>
          </a:custGeom>
          <a:noFill/>
          <a:ln w="38100">
            <a:solidFill>
              <a:srgbClr val="FF0000"/>
            </a:solidFill>
            <a:prstDash val="dash"/>
            <a:round/>
            <a:headEnd type="none" w="sm" len="sm"/>
            <a:tailEnd type="none" w="sm" len="sm"/>
          </a:ln>
        </p:spPr>
        <p:txBody>
          <a:bodyPr wrap="none" anchor="ctr"/>
          <a:lstStyle/>
          <a:p>
            <a:endParaRPr lang="en-US"/>
          </a:p>
        </p:txBody>
      </p:sp>
      <p:sp>
        <p:nvSpPr>
          <p:cNvPr id="37" name="Arc 32"/>
          <p:cNvSpPr>
            <a:spLocks/>
          </p:cNvSpPr>
          <p:nvPr/>
        </p:nvSpPr>
        <p:spPr bwMode="auto">
          <a:xfrm flipV="1">
            <a:off x="5029200" y="5105400"/>
            <a:ext cx="45719" cy="1447800"/>
          </a:xfrm>
          <a:custGeom>
            <a:avLst/>
            <a:gdLst>
              <a:gd name="T0" fmla="*/ 0 w 21558"/>
              <a:gd name="T1" fmla="*/ 401 h 21600"/>
              <a:gd name="T2" fmla="*/ 235 w 21558"/>
              <a:gd name="T3" fmla="*/ 0 h 21600"/>
              <a:gd name="T4" fmla="*/ 236 w 21558"/>
              <a:gd name="T5" fmla="*/ 428 h 21600"/>
              <a:gd name="T6" fmla="*/ 0 60000 65536"/>
              <a:gd name="T7" fmla="*/ 0 60000 65536"/>
              <a:gd name="T8" fmla="*/ 0 60000 65536"/>
              <a:gd name="T9" fmla="*/ 0 w 21558"/>
              <a:gd name="T10" fmla="*/ 0 h 21600"/>
              <a:gd name="T11" fmla="*/ 21558 w 21558"/>
              <a:gd name="T12" fmla="*/ 21600 h 21600"/>
            </a:gdLst>
            <a:ahLst/>
            <a:cxnLst>
              <a:cxn ang="T6">
                <a:pos x="T0" y="T1"/>
              </a:cxn>
              <a:cxn ang="T7">
                <a:pos x="T2" y="T3"/>
              </a:cxn>
              <a:cxn ang="T8">
                <a:pos x="T4" y="T5"/>
              </a:cxn>
            </a:cxnLst>
            <a:rect l="T9" t="T10" r="T11" b="T12"/>
            <a:pathLst>
              <a:path w="21558" h="21600" fill="none" extrusionOk="0">
                <a:moveTo>
                  <a:pt x="-1" y="20260"/>
                </a:moveTo>
                <a:cubicBezTo>
                  <a:pt x="704" y="8908"/>
                  <a:pt x="10092" y="48"/>
                  <a:pt x="21466" y="0"/>
                </a:cubicBezTo>
              </a:path>
              <a:path w="21558" h="21600" stroke="0" extrusionOk="0">
                <a:moveTo>
                  <a:pt x="-1" y="20260"/>
                </a:moveTo>
                <a:cubicBezTo>
                  <a:pt x="704" y="8908"/>
                  <a:pt x="10092" y="48"/>
                  <a:pt x="21466" y="0"/>
                </a:cubicBezTo>
                <a:lnTo>
                  <a:pt x="21558" y="21600"/>
                </a:lnTo>
                <a:close/>
              </a:path>
            </a:pathLst>
          </a:custGeom>
          <a:noFill/>
          <a:ln w="38100">
            <a:solidFill>
              <a:srgbClr val="FF0000"/>
            </a:solidFill>
            <a:prstDash val="dash"/>
            <a:round/>
            <a:headEnd type="none" w="sm" len="sm"/>
            <a:tailEnd type="none" w="sm" len="sm"/>
          </a:ln>
        </p:spPr>
        <p:txBody>
          <a:bodyPr wrap="none" anchor="ctr"/>
          <a:lstStyle/>
          <a:p>
            <a:endParaRPr lang="en-US"/>
          </a:p>
        </p:txBody>
      </p:sp>
      <p:sp>
        <p:nvSpPr>
          <p:cNvPr id="38" name="Arc 32"/>
          <p:cNvSpPr>
            <a:spLocks/>
          </p:cNvSpPr>
          <p:nvPr/>
        </p:nvSpPr>
        <p:spPr bwMode="auto">
          <a:xfrm>
            <a:off x="4724400" y="3733801"/>
            <a:ext cx="152400" cy="1500198"/>
          </a:xfrm>
          <a:custGeom>
            <a:avLst/>
            <a:gdLst>
              <a:gd name="T0" fmla="*/ 0 w 21558"/>
              <a:gd name="T1" fmla="*/ 401 h 21600"/>
              <a:gd name="T2" fmla="*/ 235 w 21558"/>
              <a:gd name="T3" fmla="*/ 0 h 21600"/>
              <a:gd name="T4" fmla="*/ 236 w 21558"/>
              <a:gd name="T5" fmla="*/ 428 h 21600"/>
              <a:gd name="T6" fmla="*/ 0 60000 65536"/>
              <a:gd name="T7" fmla="*/ 0 60000 65536"/>
              <a:gd name="T8" fmla="*/ 0 60000 65536"/>
              <a:gd name="T9" fmla="*/ 0 w 21558"/>
              <a:gd name="T10" fmla="*/ 0 h 21600"/>
              <a:gd name="T11" fmla="*/ 21558 w 21558"/>
              <a:gd name="T12" fmla="*/ 21600 h 21600"/>
            </a:gdLst>
            <a:ahLst/>
            <a:cxnLst>
              <a:cxn ang="T6">
                <a:pos x="T0" y="T1"/>
              </a:cxn>
              <a:cxn ang="T7">
                <a:pos x="T2" y="T3"/>
              </a:cxn>
              <a:cxn ang="T8">
                <a:pos x="T4" y="T5"/>
              </a:cxn>
            </a:cxnLst>
            <a:rect l="T9" t="T10" r="T11" b="T12"/>
            <a:pathLst>
              <a:path w="21558" h="21600" fill="none" extrusionOk="0">
                <a:moveTo>
                  <a:pt x="-1" y="20260"/>
                </a:moveTo>
                <a:cubicBezTo>
                  <a:pt x="704" y="8908"/>
                  <a:pt x="10092" y="48"/>
                  <a:pt x="21466" y="0"/>
                </a:cubicBezTo>
              </a:path>
              <a:path w="21558" h="21600" stroke="0" extrusionOk="0">
                <a:moveTo>
                  <a:pt x="-1" y="20260"/>
                </a:moveTo>
                <a:cubicBezTo>
                  <a:pt x="704" y="8908"/>
                  <a:pt x="10092" y="48"/>
                  <a:pt x="21466" y="0"/>
                </a:cubicBezTo>
                <a:lnTo>
                  <a:pt x="21558" y="21600"/>
                </a:lnTo>
                <a:close/>
              </a:path>
            </a:pathLst>
          </a:custGeom>
          <a:noFill/>
          <a:ln w="38100">
            <a:solidFill>
              <a:srgbClr val="FF0000"/>
            </a:solidFill>
            <a:prstDash val="solid"/>
            <a:round/>
            <a:headEnd type="none" w="sm" len="sm"/>
            <a:tailEnd type="none" w="sm" len="sm"/>
          </a:ln>
        </p:spPr>
        <p:txBody>
          <a:bodyPr wrap="none" anchor="ctr"/>
          <a:lstStyle/>
          <a:p>
            <a:endParaRPr lang="en-US"/>
          </a:p>
        </p:txBody>
      </p:sp>
      <p:sp>
        <p:nvSpPr>
          <p:cNvPr id="39" name="Line 33"/>
          <p:cNvSpPr>
            <a:spLocks noChangeShapeType="1"/>
          </p:cNvSpPr>
          <p:nvPr/>
        </p:nvSpPr>
        <p:spPr bwMode="auto">
          <a:xfrm>
            <a:off x="4876800" y="3733801"/>
            <a:ext cx="457199" cy="0"/>
          </a:xfrm>
          <a:prstGeom prst="line">
            <a:avLst/>
          </a:prstGeom>
          <a:noFill/>
          <a:ln w="38100">
            <a:solidFill>
              <a:srgbClr val="FF0000"/>
            </a:solidFill>
            <a:prstDash val="solid"/>
            <a:round/>
            <a:headEnd type="none" w="sm" len="sm"/>
            <a:tailEnd type="none" w="sm" len="sm"/>
          </a:ln>
        </p:spPr>
        <p:txBody>
          <a:bodyPr wrap="none" anchor="ctr"/>
          <a:lstStyle/>
          <a:p>
            <a:endParaRPr lang="en-US"/>
          </a:p>
        </p:txBody>
      </p:sp>
      <p:sp>
        <p:nvSpPr>
          <p:cNvPr id="40" name="Arc 34"/>
          <p:cNvSpPr>
            <a:spLocks/>
          </p:cNvSpPr>
          <p:nvPr/>
        </p:nvSpPr>
        <p:spPr bwMode="auto">
          <a:xfrm flipV="1">
            <a:off x="5410200" y="5105400"/>
            <a:ext cx="762000" cy="1447799"/>
          </a:xfrm>
          <a:custGeom>
            <a:avLst/>
            <a:gdLst>
              <a:gd name="T0" fmla="*/ 71 w 21600"/>
              <a:gd name="T1" fmla="*/ 397 h 21600"/>
              <a:gd name="T2" fmla="*/ 0 w 21600"/>
              <a:gd name="T3" fmla="*/ 0 h 21600"/>
              <a:gd name="T4" fmla="*/ 71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38100">
            <a:solidFill>
              <a:srgbClr val="0000FF"/>
            </a:solidFill>
            <a:prstDash val="solid"/>
            <a:round/>
            <a:headEnd type="none" w="sm" len="sm"/>
            <a:tailEnd type="none" w="sm" len="sm"/>
          </a:ln>
        </p:spPr>
        <p:txBody>
          <a:bodyPr wrap="none" anchor="ctr"/>
          <a:lstStyle/>
          <a:p>
            <a:endParaRPr lang="en-US"/>
          </a:p>
        </p:txBody>
      </p:sp>
      <p:sp>
        <p:nvSpPr>
          <p:cNvPr id="41" name="Arc 32"/>
          <p:cNvSpPr>
            <a:spLocks/>
          </p:cNvSpPr>
          <p:nvPr/>
        </p:nvSpPr>
        <p:spPr bwMode="auto">
          <a:xfrm flipH="1">
            <a:off x="5288281" y="3733801"/>
            <a:ext cx="45719" cy="1524000"/>
          </a:xfrm>
          <a:custGeom>
            <a:avLst/>
            <a:gdLst>
              <a:gd name="T0" fmla="*/ 0 w 21558"/>
              <a:gd name="T1" fmla="*/ 401 h 21600"/>
              <a:gd name="T2" fmla="*/ 235 w 21558"/>
              <a:gd name="T3" fmla="*/ 0 h 21600"/>
              <a:gd name="T4" fmla="*/ 236 w 21558"/>
              <a:gd name="T5" fmla="*/ 428 h 21600"/>
              <a:gd name="T6" fmla="*/ 0 60000 65536"/>
              <a:gd name="T7" fmla="*/ 0 60000 65536"/>
              <a:gd name="T8" fmla="*/ 0 60000 65536"/>
              <a:gd name="T9" fmla="*/ 0 w 21558"/>
              <a:gd name="T10" fmla="*/ 0 h 21600"/>
              <a:gd name="T11" fmla="*/ 21558 w 21558"/>
              <a:gd name="T12" fmla="*/ 21600 h 21600"/>
            </a:gdLst>
            <a:ahLst/>
            <a:cxnLst>
              <a:cxn ang="T6">
                <a:pos x="T0" y="T1"/>
              </a:cxn>
              <a:cxn ang="T7">
                <a:pos x="T2" y="T3"/>
              </a:cxn>
              <a:cxn ang="T8">
                <a:pos x="T4" y="T5"/>
              </a:cxn>
            </a:cxnLst>
            <a:rect l="T9" t="T10" r="T11" b="T12"/>
            <a:pathLst>
              <a:path w="21558" h="21600" fill="none" extrusionOk="0">
                <a:moveTo>
                  <a:pt x="-1" y="20260"/>
                </a:moveTo>
                <a:cubicBezTo>
                  <a:pt x="704" y="8908"/>
                  <a:pt x="10092" y="48"/>
                  <a:pt x="21466" y="0"/>
                </a:cubicBezTo>
              </a:path>
              <a:path w="21558" h="21600" stroke="0" extrusionOk="0">
                <a:moveTo>
                  <a:pt x="-1" y="20260"/>
                </a:moveTo>
                <a:cubicBezTo>
                  <a:pt x="704" y="8908"/>
                  <a:pt x="10092" y="48"/>
                  <a:pt x="21466" y="0"/>
                </a:cubicBezTo>
                <a:lnTo>
                  <a:pt x="21558" y="21600"/>
                </a:lnTo>
                <a:close/>
              </a:path>
            </a:pathLst>
          </a:custGeom>
          <a:noFill/>
          <a:ln w="38100">
            <a:solidFill>
              <a:srgbClr val="FF0000"/>
            </a:solidFill>
            <a:prstDash val="solid"/>
            <a:round/>
            <a:headEnd type="none" w="sm" len="sm"/>
            <a:tailEnd type="none" w="sm" len="sm"/>
          </a:ln>
        </p:spPr>
        <p:txBody>
          <a:bodyPr wrap="none" anchor="ctr"/>
          <a:lstStyle/>
          <a:p>
            <a:endParaRPr lang="en-US"/>
          </a:p>
        </p:txBody>
      </p:sp>
      <p:sp>
        <p:nvSpPr>
          <p:cNvPr id="42" name="Arc 32"/>
          <p:cNvSpPr>
            <a:spLocks/>
          </p:cNvSpPr>
          <p:nvPr/>
        </p:nvSpPr>
        <p:spPr bwMode="auto">
          <a:xfrm flipV="1">
            <a:off x="5334000" y="5029200"/>
            <a:ext cx="45719" cy="1524000"/>
          </a:xfrm>
          <a:custGeom>
            <a:avLst/>
            <a:gdLst>
              <a:gd name="T0" fmla="*/ 0 w 21558"/>
              <a:gd name="T1" fmla="*/ 401 h 21600"/>
              <a:gd name="T2" fmla="*/ 235 w 21558"/>
              <a:gd name="T3" fmla="*/ 0 h 21600"/>
              <a:gd name="T4" fmla="*/ 236 w 21558"/>
              <a:gd name="T5" fmla="*/ 428 h 21600"/>
              <a:gd name="T6" fmla="*/ 0 60000 65536"/>
              <a:gd name="T7" fmla="*/ 0 60000 65536"/>
              <a:gd name="T8" fmla="*/ 0 60000 65536"/>
              <a:gd name="T9" fmla="*/ 0 w 21558"/>
              <a:gd name="T10" fmla="*/ 0 h 21600"/>
              <a:gd name="T11" fmla="*/ 21558 w 21558"/>
              <a:gd name="T12" fmla="*/ 21600 h 21600"/>
            </a:gdLst>
            <a:ahLst/>
            <a:cxnLst>
              <a:cxn ang="T6">
                <a:pos x="T0" y="T1"/>
              </a:cxn>
              <a:cxn ang="T7">
                <a:pos x="T2" y="T3"/>
              </a:cxn>
              <a:cxn ang="T8">
                <a:pos x="T4" y="T5"/>
              </a:cxn>
            </a:cxnLst>
            <a:rect l="T9" t="T10" r="T11" b="T12"/>
            <a:pathLst>
              <a:path w="21558" h="21600" fill="none" extrusionOk="0">
                <a:moveTo>
                  <a:pt x="-1" y="20260"/>
                </a:moveTo>
                <a:cubicBezTo>
                  <a:pt x="704" y="8908"/>
                  <a:pt x="10092" y="48"/>
                  <a:pt x="21466" y="0"/>
                </a:cubicBezTo>
              </a:path>
              <a:path w="21558" h="21600" stroke="0" extrusionOk="0">
                <a:moveTo>
                  <a:pt x="-1" y="20260"/>
                </a:moveTo>
                <a:cubicBezTo>
                  <a:pt x="704" y="8908"/>
                  <a:pt x="10092" y="48"/>
                  <a:pt x="21466" y="0"/>
                </a:cubicBezTo>
                <a:lnTo>
                  <a:pt x="21558" y="21600"/>
                </a:lnTo>
                <a:close/>
              </a:path>
            </a:pathLst>
          </a:custGeom>
          <a:noFill/>
          <a:ln w="38100">
            <a:solidFill>
              <a:srgbClr val="FF0000"/>
            </a:solidFill>
            <a:prstDash val="solid"/>
            <a:round/>
            <a:headEnd type="none" w="sm" len="sm"/>
            <a:tailEnd type="none" w="sm" len="sm"/>
          </a:ln>
        </p:spPr>
        <p:txBody>
          <a:bodyPr wrap="none" anchor="ctr"/>
          <a:lstStyle/>
          <a:p>
            <a:endParaRPr lang="en-US"/>
          </a:p>
        </p:txBody>
      </p:sp>
      <p:sp>
        <p:nvSpPr>
          <p:cNvPr id="43" name="Line 36"/>
          <p:cNvSpPr>
            <a:spLocks noChangeShapeType="1"/>
          </p:cNvSpPr>
          <p:nvPr/>
        </p:nvSpPr>
        <p:spPr bwMode="auto">
          <a:xfrm>
            <a:off x="4114800" y="5105400"/>
            <a:ext cx="609600" cy="0"/>
          </a:xfrm>
          <a:prstGeom prst="line">
            <a:avLst/>
          </a:prstGeom>
          <a:noFill/>
          <a:ln w="38100">
            <a:solidFill>
              <a:srgbClr val="0000FF"/>
            </a:solidFill>
            <a:round/>
            <a:headEnd/>
            <a:tailEnd/>
          </a:ln>
        </p:spPr>
        <p:txBody>
          <a:bodyPr/>
          <a:lstStyle/>
          <a:p>
            <a:endParaRPr lang="en-US"/>
          </a:p>
        </p:txBody>
      </p:sp>
      <p:cxnSp>
        <p:nvCxnSpPr>
          <p:cNvPr id="44" name="Straight Connector 43"/>
          <p:cNvCxnSpPr/>
          <p:nvPr/>
        </p:nvCxnSpPr>
        <p:spPr>
          <a:xfrm rot="5400000">
            <a:off x="3352799" y="5105399"/>
            <a:ext cx="2743200" cy="2"/>
          </a:xfrm>
          <a:prstGeom prst="line">
            <a:avLst/>
          </a:prstGeom>
          <a:ln/>
        </p:spPr>
        <p:style>
          <a:lnRef idx="2">
            <a:schemeClr val="dk1"/>
          </a:lnRef>
          <a:fillRef idx="0">
            <a:schemeClr val="dk1"/>
          </a:fillRef>
          <a:effectRef idx="1">
            <a:schemeClr val="dk1"/>
          </a:effectRef>
          <a:fontRef idx="minor">
            <a:schemeClr val="tx1"/>
          </a:fontRef>
        </p:style>
      </p:cxnSp>
      <p:cxnSp>
        <p:nvCxnSpPr>
          <p:cNvPr id="45" name="Straight Arrow Connector 44"/>
          <p:cNvCxnSpPr/>
          <p:nvPr/>
        </p:nvCxnSpPr>
        <p:spPr>
          <a:xfrm>
            <a:off x="3581400" y="6172200"/>
            <a:ext cx="1143000" cy="1588"/>
          </a:xfrm>
          <a:prstGeom prst="straightConnector1">
            <a:avLst/>
          </a:prstGeom>
          <a:ln>
            <a:solidFill>
              <a:srgbClr val="002060"/>
            </a:solidFill>
            <a:headEnd type="arrow"/>
            <a:tailEnd type="arrow"/>
          </a:ln>
        </p:spPr>
        <p:style>
          <a:lnRef idx="2">
            <a:schemeClr val="accent3"/>
          </a:lnRef>
          <a:fillRef idx="0">
            <a:schemeClr val="accent3"/>
          </a:fillRef>
          <a:effectRef idx="1">
            <a:schemeClr val="accent3"/>
          </a:effectRef>
          <a:fontRef idx="minor">
            <a:schemeClr val="tx1"/>
          </a:fontRef>
        </p:style>
      </p:cxnSp>
      <p:sp>
        <p:nvSpPr>
          <p:cNvPr id="51" name="TextBox 50"/>
          <p:cNvSpPr txBox="1"/>
          <p:nvPr/>
        </p:nvSpPr>
        <p:spPr>
          <a:xfrm>
            <a:off x="2057400" y="6248400"/>
            <a:ext cx="1600200" cy="338554"/>
          </a:xfrm>
          <a:prstGeom prst="rect">
            <a:avLst/>
          </a:prstGeom>
          <a:noFill/>
        </p:spPr>
        <p:txBody>
          <a:bodyPr wrap="square" rtlCol="0">
            <a:spAutoFit/>
          </a:bodyPr>
          <a:lstStyle/>
          <a:p>
            <a:pPr algn="ctr"/>
            <a:r>
              <a:rPr lang="en-US" sz="1600" dirty="0" err="1" smtClean="0">
                <a:latin typeface="Times New Roman" pitchFamily="18" charset="0"/>
                <a:cs typeface="Times New Roman" pitchFamily="18" charset="0"/>
              </a:rPr>
              <a:t>Spont</a:t>
            </a:r>
            <a:r>
              <a:rPr lang="en-US" sz="1600" dirty="0" smtClean="0">
                <a:latin typeface="Times New Roman" pitchFamily="18" charset="0"/>
                <a:cs typeface="Times New Roman" pitchFamily="18" charset="0"/>
              </a:rPr>
              <a:t> Window</a:t>
            </a:r>
            <a:endParaRPr lang="en-US" sz="1600" dirty="0">
              <a:latin typeface="Times New Roman" pitchFamily="18" charset="0"/>
              <a:cs typeface="Times New Roman" pitchFamily="18" charset="0"/>
            </a:endParaRPr>
          </a:p>
        </p:txBody>
      </p:sp>
      <p:sp>
        <p:nvSpPr>
          <p:cNvPr id="53" name="Arc 32"/>
          <p:cNvSpPr>
            <a:spLocks/>
          </p:cNvSpPr>
          <p:nvPr/>
        </p:nvSpPr>
        <p:spPr bwMode="auto">
          <a:xfrm>
            <a:off x="2667000" y="4572000"/>
            <a:ext cx="76200" cy="585798"/>
          </a:xfrm>
          <a:custGeom>
            <a:avLst/>
            <a:gdLst>
              <a:gd name="T0" fmla="*/ 0 w 21558"/>
              <a:gd name="T1" fmla="*/ 401 h 21600"/>
              <a:gd name="T2" fmla="*/ 235 w 21558"/>
              <a:gd name="T3" fmla="*/ 0 h 21600"/>
              <a:gd name="T4" fmla="*/ 236 w 21558"/>
              <a:gd name="T5" fmla="*/ 428 h 21600"/>
              <a:gd name="T6" fmla="*/ 0 60000 65536"/>
              <a:gd name="T7" fmla="*/ 0 60000 65536"/>
              <a:gd name="T8" fmla="*/ 0 60000 65536"/>
              <a:gd name="T9" fmla="*/ 0 w 21558"/>
              <a:gd name="T10" fmla="*/ 0 h 21600"/>
              <a:gd name="T11" fmla="*/ 21558 w 21558"/>
              <a:gd name="T12" fmla="*/ 21600 h 21600"/>
            </a:gdLst>
            <a:ahLst/>
            <a:cxnLst>
              <a:cxn ang="T6">
                <a:pos x="T0" y="T1"/>
              </a:cxn>
              <a:cxn ang="T7">
                <a:pos x="T2" y="T3"/>
              </a:cxn>
              <a:cxn ang="T8">
                <a:pos x="T4" y="T5"/>
              </a:cxn>
            </a:cxnLst>
            <a:rect l="T9" t="T10" r="T11" b="T12"/>
            <a:pathLst>
              <a:path w="21558" h="21600" fill="none" extrusionOk="0">
                <a:moveTo>
                  <a:pt x="-1" y="20260"/>
                </a:moveTo>
                <a:cubicBezTo>
                  <a:pt x="704" y="8908"/>
                  <a:pt x="10092" y="48"/>
                  <a:pt x="21466" y="0"/>
                </a:cubicBezTo>
              </a:path>
              <a:path w="21558" h="21600" stroke="0" extrusionOk="0">
                <a:moveTo>
                  <a:pt x="-1" y="20260"/>
                </a:moveTo>
                <a:cubicBezTo>
                  <a:pt x="704" y="8908"/>
                  <a:pt x="10092" y="48"/>
                  <a:pt x="21466" y="0"/>
                </a:cubicBezTo>
                <a:lnTo>
                  <a:pt x="21558" y="21600"/>
                </a:lnTo>
                <a:close/>
              </a:path>
            </a:pathLst>
          </a:custGeom>
          <a:noFill/>
          <a:ln w="38100">
            <a:solidFill>
              <a:srgbClr val="00B050"/>
            </a:solidFill>
            <a:round/>
            <a:headEnd type="none" w="sm" len="sm"/>
            <a:tailEnd type="none" w="sm" len="sm"/>
          </a:ln>
        </p:spPr>
        <p:txBody>
          <a:bodyPr wrap="none" anchor="ctr"/>
          <a:lstStyle/>
          <a:p>
            <a:endParaRPr lang="en-US"/>
          </a:p>
        </p:txBody>
      </p:sp>
      <p:sp>
        <p:nvSpPr>
          <p:cNvPr id="56" name="Arc 34"/>
          <p:cNvSpPr>
            <a:spLocks/>
          </p:cNvSpPr>
          <p:nvPr/>
        </p:nvSpPr>
        <p:spPr bwMode="auto">
          <a:xfrm>
            <a:off x="2743200" y="4572000"/>
            <a:ext cx="457200" cy="533400"/>
          </a:xfrm>
          <a:custGeom>
            <a:avLst/>
            <a:gdLst>
              <a:gd name="T0" fmla="*/ 71 w 21600"/>
              <a:gd name="T1" fmla="*/ 397 h 21600"/>
              <a:gd name="T2" fmla="*/ 0 w 21600"/>
              <a:gd name="T3" fmla="*/ 0 h 21600"/>
              <a:gd name="T4" fmla="*/ 71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38100">
            <a:solidFill>
              <a:srgbClr val="00B050"/>
            </a:solidFill>
            <a:round/>
            <a:headEnd type="none" w="sm" len="sm"/>
            <a:tailEnd type="none" w="sm" len="sm"/>
          </a:ln>
        </p:spPr>
        <p:txBody>
          <a:bodyPr wrap="none" anchor="ctr"/>
          <a:lstStyle/>
          <a:p>
            <a:endParaRPr lang="en-US"/>
          </a:p>
        </p:txBody>
      </p:sp>
      <p:sp>
        <p:nvSpPr>
          <p:cNvPr id="57" name="Arc 32"/>
          <p:cNvSpPr>
            <a:spLocks/>
          </p:cNvSpPr>
          <p:nvPr/>
        </p:nvSpPr>
        <p:spPr bwMode="auto">
          <a:xfrm flipV="1">
            <a:off x="3200400" y="5029200"/>
            <a:ext cx="45719" cy="762000"/>
          </a:xfrm>
          <a:custGeom>
            <a:avLst/>
            <a:gdLst>
              <a:gd name="T0" fmla="*/ 0 w 21558"/>
              <a:gd name="T1" fmla="*/ 401 h 21600"/>
              <a:gd name="T2" fmla="*/ 235 w 21558"/>
              <a:gd name="T3" fmla="*/ 0 h 21600"/>
              <a:gd name="T4" fmla="*/ 236 w 21558"/>
              <a:gd name="T5" fmla="*/ 428 h 21600"/>
              <a:gd name="T6" fmla="*/ 0 60000 65536"/>
              <a:gd name="T7" fmla="*/ 0 60000 65536"/>
              <a:gd name="T8" fmla="*/ 0 60000 65536"/>
              <a:gd name="T9" fmla="*/ 0 w 21558"/>
              <a:gd name="T10" fmla="*/ 0 h 21600"/>
              <a:gd name="T11" fmla="*/ 21558 w 21558"/>
              <a:gd name="T12" fmla="*/ 21600 h 21600"/>
            </a:gdLst>
            <a:ahLst/>
            <a:cxnLst>
              <a:cxn ang="T6">
                <a:pos x="T0" y="T1"/>
              </a:cxn>
              <a:cxn ang="T7">
                <a:pos x="T2" y="T3"/>
              </a:cxn>
              <a:cxn ang="T8">
                <a:pos x="T4" y="T5"/>
              </a:cxn>
            </a:cxnLst>
            <a:rect l="T9" t="T10" r="T11" b="T12"/>
            <a:pathLst>
              <a:path w="21558" h="21600" fill="none" extrusionOk="0">
                <a:moveTo>
                  <a:pt x="-1" y="20260"/>
                </a:moveTo>
                <a:cubicBezTo>
                  <a:pt x="704" y="8908"/>
                  <a:pt x="10092" y="48"/>
                  <a:pt x="21466" y="0"/>
                </a:cubicBezTo>
              </a:path>
              <a:path w="21558" h="21600" stroke="0" extrusionOk="0">
                <a:moveTo>
                  <a:pt x="-1" y="20260"/>
                </a:moveTo>
                <a:cubicBezTo>
                  <a:pt x="704" y="8908"/>
                  <a:pt x="10092" y="48"/>
                  <a:pt x="21466" y="0"/>
                </a:cubicBezTo>
                <a:lnTo>
                  <a:pt x="21558" y="21600"/>
                </a:lnTo>
                <a:close/>
              </a:path>
            </a:pathLst>
          </a:custGeom>
          <a:noFill/>
          <a:ln w="38100">
            <a:solidFill>
              <a:srgbClr val="FF0000"/>
            </a:solidFill>
            <a:prstDash val="solid"/>
            <a:round/>
            <a:headEnd type="none" w="sm" len="sm"/>
            <a:tailEnd type="none" w="sm" len="sm"/>
          </a:ln>
        </p:spPr>
        <p:txBody>
          <a:bodyPr wrap="none" anchor="ctr"/>
          <a:lstStyle/>
          <a:p>
            <a:endParaRPr lang="en-US"/>
          </a:p>
        </p:txBody>
      </p:sp>
      <p:sp>
        <p:nvSpPr>
          <p:cNvPr id="58" name="Arc 34"/>
          <p:cNvSpPr>
            <a:spLocks/>
          </p:cNvSpPr>
          <p:nvPr/>
        </p:nvSpPr>
        <p:spPr bwMode="auto">
          <a:xfrm flipV="1">
            <a:off x="3276600" y="5105400"/>
            <a:ext cx="457200" cy="685800"/>
          </a:xfrm>
          <a:custGeom>
            <a:avLst/>
            <a:gdLst>
              <a:gd name="T0" fmla="*/ 71 w 21600"/>
              <a:gd name="T1" fmla="*/ 397 h 21600"/>
              <a:gd name="T2" fmla="*/ 0 w 21600"/>
              <a:gd name="T3" fmla="*/ 0 h 21600"/>
              <a:gd name="T4" fmla="*/ 71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38100">
            <a:solidFill>
              <a:srgbClr val="0000FF"/>
            </a:solidFill>
            <a:prstDash val="solid"/>
            <a:round/>
            <a:headEnd type="none" w="sm" len="sm"/>
            <a:tailEnd type="none" w="sm" len="sm"/>
          </a:ln>
        </p:spPr>
        <p:txBody>
          <a:bodyPr wrap="none" anchor="ctr"/>
          <a:lstStyle/>
          <a:p>
            <a:endParaRPr lang="en-US"/>
          </a:p>
        </p:txBody>
      </p:sp>
      <p:sp>
        <p:nvSpPr>
          <p:cNvPr id="59" name="Line 36"/>
          <p:cNvSpPr>
            <a:spLocks noChangeShapeType="1"/>
          </p:cNvSpPr>
          <p:nvPr/>
        </p:nvSpPr>
        <p:spPr bwMode="auto">
          <a:xfrm>
            <a:off x="2286000" y="5105400"/>
            <a:ext cx="381000" cy="0"/>
          </a:xfrm>
          <a:prstGeom prst="line">
            <a:avLst/>
          </a:prstGeom>
          <a:noFill/>
          <a:ln w="38100">
            <a:solidFill>
              <a:srgbClr val="0000FF"/>
            </a:solidFill>
            <a:round/>
            <a:headEnd/>
            <a:tailEnd/>
          </a:ln>
        </p:spPr>
        <p:txBody>
          <a:bodyPr/>
          <a:lstStyle/>
          <a:p>
            <a:endParaRPr lang="en-US"/>
          </a:p>
        </p:txBody>
      </p:sp>
      <p:sp>
        <p:nvSpPr>
          <p:cNvPr id="60" name="Line 36"/>
          <p:cNvSpPr>
            <a:spLocks noChangeShapeType="1"/>
          </p:cNvSpPr>
          <p:nvPr/>
        </p:nvSpPr>
        <p:spPr bwMode="auto">
          <a:xfrm>
            <a:off x="2667000" y="5105400"/>
            <a:ext cx="914400" cy="0"/>
          </a:xfrm>
          <a:prstGeom prst="line">
            <a:avLst/>
          </a:prstGeom>
          <a:noFill/>
          <a:ln w="38100">
            <a:solidFill>
              <a:srgbClr val="0000FF"/>
            </a:solidFill>
            <a:round/>
            <a:headEnd/>
            <a:tailEnd/>
          </a:ln>
        </p:spPr>
        <p:txBody>
          <a:bodyPr/>
          <a:lstStyle/>
          <a:p>
            <a:endParaRPr lang="en-US"/>
          </a:p>
        </p:txBody>
      </p:sp>
      <p:sp>
        <p:nvSpPr>
          <p:cNvPr id="62" name="Rectangle 61"/>
          <p:cNvSpPr/>
          <p:nvPr/>
        </p:nvSpPr>
        <p:spPr>
          <a:xfrm>
            <a:off x="457200" y="1002268"/>
            <a:ext cx="2514600" cy="461665"/>
          </a:xfrm>
          <a:prstGeom prst="rect">
            <a:avLst/>
          </a:prstGeom>
        </p:spPr>
        <p:txBody>
          <a:bodyPr wrap="square">
            <a:spAutoFit/>
          </a:bodyPr>
          <a:lstStyle/>
          <a:p>
            <a:r>
              <a:rPr lang="en-US" sz="2400" dirty="0" smtClean="0">
                <a:latin typeface="Times New Roman" pitchFamily="18" charset="0"/>
                <a:cs typeface="Times New Roman" pitchFamily="18" charset="0"/>
              </a:rPr>
              <a:t>5)  V-SIMV Mode</a:t>
            </a:r>
            <a:endParaRPr lang="en-US" sz="2400" dirty="0">
              <a:latin typeface="Times New Roman" pitchFamily="18" charset="0"/>
              <a:cs typeface="Times New Roman" pitchFamily="18" charset="0"/>
            </a:endParaRPr>
          </a:p>
        </p:txBody>
      </p:sp>
      <p:sp>
        <p:nvSpPr>
          <p:cNvPr id="50" name="TextBox 49"/>
          <p:cNvSpPr txBox="1"/>
          <p:nvPr/>
        </p:nvSpPr>
        <p:spPr>
          <a:xfrm>
            <a:off x="3352800" y="6248400"/>
            <a:ext cx="1600200" cy="338554"/>
          </a:xfrm>
          <a:prstGeom prst="rect">
            <a:avLst/>
          </a:prstGeom>
          <a:noFill/>
        </p:spPr>
        <p:txBody>
          <a:bodyPr wrap="square" rtlCol="0">
            <a:spAutoFit/>
          </a:bodyPr>
          <a:lstStyle/>
          <a:p>
            <a:pPr algn="ctr"/>
            <a:r>
              <a:rPr lang="en-US" sz="1600" dirty="0" smtClean="0">
                <a:latin typeface="Times New Roman" pitchFamily="18" charset="0"/>
                <a:cs typeface="Times New Roman" pitchFamily="18" charset="0"/>
              </a:rPr>
              <a:t>Sync Window</a:t>
            </a:r>
            <a:endParaRPr lang="en-US" sz="1600" dirty="0">
              <a:latin typeface="Times New Roman" pitchFamily="18" charset="0"/>
              <a:cs typeface="Times New Roman" pitchFamily="18" charset="0"/>
            </a:endParaRPr>
          </a:p>
        </p:txBody>
      </p:sp>
      <p:cxnSp>
        <p:nvCxnSpPr>
          <p:cNvPr id="48" name="Straight Connector 47"/>
          <p:cNvCxnSpPr/>
          <p:nvPr/>
        </p:nvCxnSpPr>
        <p:spPr>
          <a:xfrm>
            <a:off x="2351068" y="620373"/>
            <a:ext cx="6400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6324600" y="0"/>
            <a:ext cx="2427268" cy="707886"/>
          </a:xfrm>
          <a:prstGeom prst="rect">
            <a:avLst/>
          </a:prstGeom>
        </p:spPr>
        <p:txBody>
          <a:bodyPr wrap="none">
            <a:spAutoFit/>
          </a:bodyPr>
          <a:lstStyle/>
          <a:p>
            <a:r>
              <a:rPr lang="fa-IR" sz="4000" dirty="0" smtClean="0">
                <a:cs typeface="B Nazanin" pitchFamily="2" charset="-78"/>
              </a:rPr>
              <a:t>مدهای تنفسی</a:t>
            </a:r>
            <a:endParaRPr lang="en-US" sz="4000" dirty="0"/>
          </a:p>
        </p:txBody>
      </p:sp>
    </p:spTree>
    <p:extLst>
      <p:ext uri="{BB962C8B-B14F-4D97-AF65-F5344CB8AC3E}">
        <p14:creationId xmlns:p14="http://schemas.microsoft.com/office/powerpoint/2010/main" val="3351656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blinds(horizontal)">
                                      <p:cBhvr>
                                        <p:cTn id="7" dur="500"/>
                                        <p:tgtEl>
                                          <p:spTgt spid="5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blinds(horizontal)">
                                      <p:cBhvr>
                                        <p:cTn id="10" dur="500"/>
                                        <p:tgtEl>
                                          <p:spTgt spid="5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57"/>
                                        </p:tgtEl>
                                        <p:attrNameLst>
                                          <p:attrName>style.visibility</p:attrName>
                                        </p:attrNameLst>
                                      </p:cBhvr>
                                      <p:to>
                                        <p:strVal val="visible"/>
                                      </p:to>
                                    </p:set>
                                    <p:animEffect transition="in" filter="blinds(horizontal)">
                                      <p:cBhvr>
                                        <p:cTn id="13" dur="500"/>
                                        <p:tgtEl>
                                          <p:spTgt spid="5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blinds(horizontal)">
                                      <p:cBhvr>
                                        <p:cTn id="16" dur="500"/>
                                        <p:tgtEl>
                                          <p:spTgt spid="58"/>
                                        </p:tgtEl>
                                      </p:cBhvr>
                                    </p:animEffect>
                                  </p:childTnLst>
                                </p:cTn>
                              </p:par>
                              <p:par>
                                <p:cTn id="17" presetID="3" presetClass="exit" presetSubtype="10" fill="hold" grpId="0" nodeType="withEffect">
                                  <p:stCondLst>
                                    <p:cond delay="0"/>
                                  </p:stCondLst>
                                  <p:childTnLst>
                                    <p:animEffect transition="out" filter="blinds(horizontal)">
                                      <p:cBhvr>
                                        <p:cTn id="18" dur="500"/>
                                        <p:tgtEl>
                                          <p:spTgt spid="60"/>
                                        </p:tgtEl>
                                      </p:cBhvr>
                                    </p:animEffect>
                                    <p:set>
                                      <p:cBhvr>
                                        <p:cTn id="19" dur="1" fill="hold">
                                          <p:stCondLst>
                                            <p:cond delay="499"/>
                                          </p:stCondLst>
                                        </p:cTn>
                                        <p:tgtEl>
                                          <p:spTgt spid="60"/>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linds(horizontal)">
                                      <p:cBhvr>
                                        <p:cTn id="24" dur="500"/>
                                        <p:tgtEl>
                                          <p:spTgt spid="17"/>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linds(horizontal)">
                                      <p:cBhvr>
                                        <p:cTn id="27" dur="500"/>
                                        <p:tgtEl>
                                          <p:spTgt spid="16"/>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blinds(horizontal)">
                                      <p:cBhvr>
                                        <p:cTn id="30" dur="500"/>
                                        <p:tgtEl>
                                          <p:spTgt spid="33"/>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blinds(horizontal)">
                                      <p:cBhvr>
                                        <p:cTn id="33" dur="500"/>
                                        <p:tgtEl>
                                          <p:spTgt spid="34"/>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blinds(horizontal)">
                                      <p:cBhvr>
                                        <p:cTn id="36" dur="500"/>
                                        <p:tgtEl>
                                          <p:spTgt spid="36"/>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blinds(horizontal)">
                                      <p:cBhvr>
                                        <p:cTn id="39" dur="500"/>
                                        <p:tgtEl>
                                          <p:spTgt spid="37"/>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blinds(horizontal)">
                                      <p:cBhvr>
                                        <p:cTn id="42" dur="500"/>
                                        <p:tgtEl>
                                          <p:spTgt spid="35"/>
                                        </p:tgtEl>
                                      </p:cBhvr>
                                    </p:animEffect>
                                  </p:childTnLst>
                                </p:cTn>
                              </p:par>
                              <p:par>
                                <p:cTn id="43" presetID="3" presetClass="exit" presetSubtype="10" fill="hold" grpId="0" nodeType="withEffect">
                                  <p:stCondLst>
                                    <p:cond delay="0"/>
                                  </p:stCondLst>
                                  <p:childTnLst>
                                    <p:animEffect transition="out" filter="blinds(horizontal)">
                                      <p:cBhvr>
                                        <p:cTn id="44" dur="500"/>
                                        <p:tgtEl>
                                          <p:spTgt spid="43"/>
                                        </p:tgtEl>
                                      </p:cBhvr>
                                    </p:animEffect>
                                    <p:set>
                                      <p:cBhvr>
                                        <p:cTn id="45" dur="1" fill="hold">
                                          <p:stCondLst>
                                            <p:cond delay="499"/>
                                          </p:stCondLst>
                                        </p:cTn>
                                        <p:tgtEl>
                                          <p:spTgt spid="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33" grpId="0" animBg="1"/>
      <p:bldP spid="34" grpId="0" animBg="1"/>
      <p:bldP spid="35" grpId="0" animBg="1"/>
      <p:bldP spid="36" grpId="0" animBg="1"/>
      <p:bldP spid="37" grpId="0" animBg="1"/>
      <p:bldP spid="43" grpId="0" animBg="1"/>
      <p:bldP spid="53" grpId="0" animBg="1"/>
      <p:bldP spid="56" grpId="0" animBg="1"/>
      <p:bldP spid="57" grpId="0" animBg="1"/>
      <p:bldP spid="58" grpId="0" animBg="1"/>
      <p:bldP spid="6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002268"/>
            <a:ext cx="2362200" cy="461665"/>
          </a:xfrm>
          <a:prstGeom prst="rect">
            <a:avLst/>
          </a:prstGeom>
        </p:spPr>
        <p:txBody>
          <a:bodyPr wrap="square">
            <a:spAutoFit/>
          </a:bodyPr>
          <a:lstStyle/>
          <a:p>
            <a:r>
              <a:rPr lang="en-US" sz="2400" dirty="0" smtClean="0">
                <a:latin typeface="Times New Roman" pitchFamily="18" charset="0"/>
                <a:cs typeface="Times New Roman" pitchFamily="18" charset="0"/>
              </a:rPr>
              <a:t>6)  PRVC-SIMV</a:t>
            </a:r>
            <a:endParaRPr lang="en-US" sz="2400" dirty="0">
              <a:latin typeface="Times New Roman" pitchFamily="18" charset="0"/>
              <a:cs typeface="Times New Roman" pitchFamily="18" charset="0"/>
            </a:endParaRPr>
          </a:p>
        </p:txBody>
      </p:sp>
      <p:cxnSp>
        <p:nvCxnSpPr>
          <p:cNvPr id="5" name="Straight Arrow Connector 4"/>
          <p:cNvCxnSpPr/>
          <p:nvPr/>
        </p:nvCxnSpPr>
        <p:spPr>
          <a:xfrm>
            <a:off x="428596" y="5486400"/>
            <a:ext cx="8143932" cy="1588"/>
          </a:xfrm>
          <a:prstGeom prst="straightConnector1">
            <a:avLst/>
          </a:prstGeom>
          <a:ln w="38100">
            <a:solidFill>
              <a:schemeClr val="tx1"/>
            </a:solidFill>
            <a:prstDash val="lgDashDot"/>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rot="5400000" flipH="1" flipV="1">
            <a:off x="-628678" y="4467223"/>
            <a:ext cx="3248054" cy="9499"/>
          </a:xfrm>
          <a:prstGeom prst="straightConnector1">
            <a:avLst/>
          </a:prstGeom>
          <a:ln w="28575">
            <a:solidFill>
              <a:schemeClr val="tx1"/>
            </a:solidFill>
            <a:prstDash val="lgDashDot"/>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077200" y="5638800"/>
            <a:ext cx="534121" cy="338554"/>
          </a:xfrm>
          <a:prstGeom prst="rect">
            <a:avLst/>
          </a:prstGeom>
          <a:noFill/>
        </p:spPr>
        <p:txBody>
          <a:bodyPr wrap="none" rtlCol="0">
            <a:spAutoFit/>
          </a:bodyPr>
          <a:lstStyle/>
          <a:p>
            <a:r>
              <a:rPr lang="fa-IR" sz="1600" dirty="0" smtClean="0">
                <a:cs typeface="B Yagut" pitchFamily="2" charset="-78"/>
              </a:rPr>
              <a:t>زمان</a:t>
            </a:r>
            <a:endParaRPr lang="en-US" dirty="0">
              <a:cs typeface="B Yagut" pitchFamily="2" charset="-78"/>
            </a:endParaRPr>
          </a:p>
        </p:txBody>
      </p:sp>
      <p:sp>
        <p:nvSpPr>
          <p:cNvPr id="9" name="Line 36"/>
          <p:cNvSpPr>
            <a:spLocks noChangeShapeType="1"/>
          </p:cNvSpPr>
          <p:nvPr/>
        </p:nvSpPr>
        <p:spPr bwMode="auto">
          <a:xfrm>
            <a:off x="6553200" y="5502834"/>
            <a:ext cx="1600200" cy="0"/>
          </a:xfrm>
          <a:prstGeom prst="line">
            <a:avLst/>
          </a:prstGeom>
          <a:noFill/>
          <a:ln w="38100">
            <a:solidFill>
              <a:srgbClr val="0000FF"/>
            </a:solidFill>
            <a:round/>
            <a:headEnd/>
            <a:tailEnd/>
          </a:ln>
        </p:spPr>
        <p:txBody>
          <a:bodyPr/>
          <a:lstStyle/>
          <a:p>
            <a:endParaRPr lang="en-US"/>
          </a:p>
        </p:txBody>
      </p:sp>
      <p:sp>
        <p:nvSpPr>
          <p:cNvPr id="10" name="Arc 32"/>
          <p:cNvSpPr>
            <a:spLocks/>
          </p:cNvSpPr>
          <p:nvPr/>
        </p:nvSpPr>
        <p:spPr bwMode="auto">
          <a:xfrm>
            <a:off x="1000100" y="4267200"/>
            <a:ext cx="374650" cy="1347798"/>
          </a:xfrm>
          <a:custGeom>
            <a:avLst/>
            <a:gdLst>
              <a:gd name="T0" fmla="*/ 0 w 21558"/>
              <a:gd name="T1" fmla="*/ 401 h 21600"/>
              <a:gd name="T2" fmla="*/ 235 w 21558"/>
              <a:gd name="T3" fmla="*/ 0 h 21600"/>
              <a:gd name="T4" fmla="*/ 236 w 21558"/>
              <a:gd name="T5" fmla="*/ 428 h 21600"/>
              <a:gd name="T6" fmla="*/ 0 60000 65536"/>
              <a:gd name="T7" fmla="*/ 0 60000 65536"/>
              <a:gd name="T8" fmla="*/ 0 60000 65536"/>
              <a:gd name="T9" fmla="*/ 0 w 21558"/>
              <a:gd name="T10" fmla="*/ 0 h 21600"/>
              <a:gd name="T11" fmla="*/ 21558 w 21558"/>
              <a:gd name="T12" fmla="*/ 21600 h 21600"/>
            </a:gdLst>
            <a:ahLst/>
            <a:cxnLst>
              <a:cxn ang="T6">
                <a:pos x="T0" y="T1"/>
              </a:cxn>
              <a:cxn ang="T7">
                <a:pos x="T2" y="T3"/>
              </a:cxn>
              <a:cxn ang="T8">
                <a:pos x="T4" y="T5"/>
              </a:cxn>
            </a:cxnLst>
            <a:rect l="T9" t="T10" r="T11" b="T12"/>
            <a:pathLst>
              <a:path w="21558" h="21600" fill="none" extrusionOk="0">
                <a:moveTo>
                  <a:pt x="-1" y="20260"/>
                </a:moveTo>
                <a:cubicBezTo>
                  <a:pt x="704" y="8908"/>
                  <a:pt x="10092" y="48"/>
                  <a:pt x="21466" y="0"/>
                </a:cubicBezTo>
              </a:path>
              <a:path w="21558" h="21600" stroke="0" extrusionOk="0">
                <a:moveTo>
                  <a:pt x="-1" y="20260"/>
                </a:moveTo>
                <a:cubicBezTo>
                  <a:pt x="704" y="8908"/>
                  <a:pt x="10092" y="48"/>
                  <a:pt x="21466" y="0"/>
                </a:cubicBezTo>
                <a:lnTo>
                  <a:pt x="21558" y="21600"/>
                </a:lnTo>
                <a:close/>
              </a:path>
            </a:pathLst>
          </a:custGeom>
          <a:noFill/>
          <a:ln w="38100">
            <a:solidFill>
              <a:srgbClr val="FF0000"/>
            </a:solidFill>
            <a:round/>
            <a:headEnd type="none" w="sm" len="sm"/>
            <a:tailEnd type="none" w="sm" len="sm"/>
          </a:ln>
        </p:spPr>
        <p:txBody>
          <a:bodyPr wrap="none" anchor="ctr"/>
          <a:lstStyle/>
          <a:p>
            <a:endParaRPr lang="en-US"/>
          </a:p>
        </p:txBody>
      </p:sp>
      <p:sp>
        <p:nvSpPr>
          <p:cNvPr id="11" name="Line 33"/>
          <p:cNvSpPr>
            <a:spLocks noChangeShapeType="1"/>
          </p:cNvSpPr>
          <p:nvPr/>
        </p:nvSpPr>
        <p:spPr bwMode="auto">
          <a:xfrm>
            <a:off x="1374751" y="4267200"/>
            <a:ext cx="301650" cy="0"/>
          </a:xfrm>
          <a:prstGeom prst="line">
            <a:avLst/>
          </a:prstGeom>
          <a:noFill/>
          <a:ln w="38100">
            <a:solidFill>
              <a:srgbClr val="FF0000"/>
            </a:solidFill>
            <a:round/>
            <a:headEnd type="none" w="sm" len="sm"/>
            <a:tailEnd type="none" w="sm" len="sm"/>
          </a:ln>
        </p:spPr>
        <p:txBody>
          <a:bodyPr wrap="none" anchor="ctr"/>
          <a:lstStyle/>
          <a:p>
            <a:endParaRPr lang="en-US"/>
          </a:p>
        </p:txBody>
      </p:sp>
      <p:sp>
        <p:nvSpPr>
          <p:cNvPr id="12" name="Arc 34"/>
          <p:cNvSpPr>
            <a:spLocks/>
          </p:cNvSpPr>
          <p:nvPr/>
        </p:nvSpPr>
        <p:spPr bwMode="auto">
          <a:xfrm>
            <a:off x="1676400" y="4267199"/>
            <a:ext cx="685800" cy="1219201"/>
          </a:xfrm>
          <a:custGeom>
            <a:avLst/>
            <a:gdLst>
              <a:gd name="T0" fmla="*/ 71 w 21600"/>
              <a:gd name="T1" fmla="*/ 397 h 21600"/>
              <a:gd name="T2" fmla="*/ 0 w 21600"/>
              <a:gd name="T3" fmla="*/ 0 h 21600"/>
              <a:gd name="T4" fmla="*/ 71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38100">
            <a:solidFill>
              <a:srgbClr val="0000FF"/>
            </a:solidFill>
            <a:round/>
            <a:headEnd type="none" w="sm" len="sm"/>
            <a:tailEnd type="none" w="sm" len="sm"/>
          </a:ln>
        </p:spPr>
        <p:txBody>
          <a:bodyPr wrap="none" anchor="ctr"/>
          <a:lstStyle/>
          <a:p>
            <a:endParaRPr lang="en-US"/>
          </a:p>
        </p:txBody>
      </p:sp>
      <p:sp>
        <p:nvSpPr>
          <p:cNvPr id="13" name="Line 36"/>
          <p:cNvSpPr>
            <a:spLocks noChangeShapeType="1"/>
          </p:cNvSpPr>
          <p:nvPr/>
        </p:nvSpPr>
        <p:spPr bwMode="auto">
          <a:xfrm>
            <a:off x="2286000" y="5486400"/>
            <a:ext cx="381000" cy="0"/>
          </a:xfrm>
          <a:prstGeom prst="line">
            <a:avLst/>
          </a:prstGeom>
          <a:noFill/>
          <a:ln w="38100">
            <a:solidFill>
              <a:srgbClr val="0000FF"/>
            </a:solidFill>
            <a:round/>
            <a:headEnd/>
            <a:tailEnd/>
          </a:ln>
        </p:spPr>
        <p:txBody>
          <a:bodyPr/>
          <a:lstStyle/>
          <a:p>
            <a:endParaRPr lang="en-US"/>
          </a:p>
        </p:txBody>
      </p:sp>
      <p:sp>
        <p:nvSpPr>
          <p:cNvPr id="14" name="Arc 32"/>
          <p:cNvSpPr>
            <a:spLocks/>
          </p:cNvSpPr>
          <p:nvPr/>
        </p:nvSpPr>
        <p:spPr bwMode="auto">
          <a:xfrm>
            <a:off x="4044950" y="3962400"/>
            <a:ext cx="374650" cy="1652598"/>
          </a:xfrm>
          <a:custGeom>
            <a:avLst/>
            <a:gdLst>
              <a:gd name="T0" fmla="*/ 0 w 21558"/>
              <a:gd name="T1" fmla="*/ 401 h 21600"/>
              <a:gd name="T2" fmla="*/ 235 w 21558"/>
              <a:gd name="T3" fmla="*/ 0 h 21600"/>
              <a:gd name="T4" fmla="*/ 236 w 21558"/>
              <a:gd name="T5" fmla="*/ 428 h 21600"/>
              <a:gd name="T6" fmla="*/ 0 60000 65536"/>
              <a:gd name="T7" fmla="*/ 0 60000 65536"/>
              <a:gd name="T8" fmla="*/ 0 60000 65536"/>
              <a:gd name="T9" fmla="*/ 0 w 21558"/>
              <a:gd name="T10" fmla="*/ 0 h 21600"/>
              <a:gd name="T11" fmla="*/ 21558 w 21558"/>
              <a:gd name="T12" fmla="*/ 21600 h 21600"/>
            </a:gdLst>
            <a:ahLst/>
            <a:cxnLst>
              <a:cxn ang="T6">
                <a:pos x="T0" y="T1"/>
              </a:cxn>
              <a:cxn ang="T7">
                <a:pos x="T2" y="T3"/>
              </a:cxn>
              <a:cxn ang="T8">
                <a:pos x="T4" y="T5"/>
              </a:cxn>
            </a:cxnLst>
            <a:rect l="T9" t="T10" r="T11" b="T12"/>
            <a:pathLst>
              <a:path w="21558" h="21600" fill="none" extrusionOk="0">
                <a:moveTo>
                  <a:pt x="-1" y="20260"/>
                </a:moveTo>
                <a:cubicBezTo>
                  <a:pt x="704" y="8908"/>
                  <a:pt x="10092" y="48"/>
                  <a:pt x="21466" y="0"/>
                </a:cubicBezTo>
              </a:path>
              <a:path w="21558" h="21600" stroke="0" extrusionOk="0">
                <a:moveTo>
                  <a:pt x="-1" y="20260"/>
                </a:moveTo>
                <a:cubicBezTo>
                  <a:pt x="704" y="8908"/>
                  <a:pt x="10092" y="48"/>
                  <a:pt x="21466" y="0"/>
                </a:cubicBezTo>
                <a:lnTo>
                  <a:pt x="21558" y="21600"/>
                </a:lnTo>
                <a:close/>
              </a:path>
            </a:pathLst>
          </a:custGeom>
          <a:noFill/>
          <a:ln w="38100">
            <a:solidFill>
              <a:srgbClr val="FF0000"/>
            </a:solidFill>
            <a:prstDash val="dash"/>
            <a:round/>
            <a:headEnd type="none" w="sm" len="sm"/>
            <a:tailEnd type="none" w="sm" len="sm"/>
          </a:ln>
        </p:spPr>
        <p:txBody>
          <a:bodyPr wrap="none" anchor="ctr"/>
          <a:lstStyle/>
          <a:p>
            <a:endParaRPr lang="en-US"/>
          </a:p>
        </p:txBody>
      </p:sp>
      <p:sp>
        <p:nvSpPr>
          <p:cNvPr id="15" name="Line 33"/>
          <p:cNvSpPr>
            <a:spLocks noChangeShapeType="1"/>
          </p:cNvSpPr>
          <p:nvPr/>
        </p:nvSpPr>
        <p:spPr bwMode="auto">
          <a:xfrm>
            <a:off x="4343400" y="3962400"/>
            <a:ext cx="304800" cy="0"/>
          </a:xfrm>
          <a:prstGeom prst="line">
            <a:avLst/>
          </a:prstGeom>
          <a:noFill/>
          <a:ln w="38100">
            <a:solidFill>
              <a:srgbClr val="FF0000"/>
            </a:solidFill>
            <a:prstDash val="dash"/>
            <a:round/>
            <a:headEnd type="none" w="sm" len="sm"/>
            <a:tailEnd type="none" w="sm" len="sm"/>
          </a:ln>
        </p:spPr>
        <p:txBody>
          <a:bodyPr wrap="none" anchor="ctr"/>
          <a:lstStyle/>
          <a:p>
            <a:endParaRPr lang="en-US"/>
          </a:p>
        </p:txBody>
      </p:sp>
      <p:cxnSp>
        <p:nvCxnSpPr>
          <p:cNvPr id="16" name="Straight Connector 15"/>
          <p:cNvCxnSpPr/>
          <p:nvPr/>
        </p:nvCxnSpPr>
        <p:spPr>
          <a:xfrm rot="16200000" flipH="1">
            <a:off x="2895600" y="5105399"/>
            <a:ext cx="1524001" cy="1"/>
          </a:xfrm>
          <a:prstGeom prst="line">
            <a:avLst/>
          </a:prstGeom>
          <a:ln/>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rot="5400000">
            <a:off x="3962400" y="5105400"/>
            <a:ext cx="1524001" cy="0"/>
          </a:xfrm>
          <a:prstGeom prst="line">
            <a:avLst/>
          </a:prstGeom>
          <a:ln/>
        </p:spPr>
        <p:style>
          <a:lnRef idx="2">
            <a:schemeClr val="dk1"/>
          </a:lnRef>
          <a:fillRef idx="0">
            <a:schemeClr val="dk1"/>
          </a:fillRef>
          <a:effectRef idx="1">
            <a:schemeClr val="dk1"/>
          </a:effectRef>
          <a:fontRef idx="minor">
            <a:schemeClr val="tx1"/>
          </a:fontRef>
        </p:style>
      </p:cxnSp>
      <p:cxnSp>
        <p:nvCxnSpPr>
          <p:cNvPr id="18" name="Straight Arrow Connector 17"/>
          <p:cNvCxnSpPr/>
          <p:nvPr/>
        </p:nvCxnSpPr>
        <p:spPr>
          <a:xfrm>
            <a:off x="1981200" y="5715000"/>
            <a:ext cx="1905000" cy="1588"/>
          </a:xfrm>
          <a:prstGeom prst="straightConnector1">
            <a:avLst/>
          </a:prstGeom>
          <a:ln>
            <a:solidFill>
              <a:srgbClr val="002060"/>
            </a:solidFill>
            <a:headEnd type="arrow"/>
            <a:tailEnd type="arrow"/>
          </a:ln>
        </p:spPr>
        <p:style>
          <a:lnRef idx="2">
            <a:schemeClr val="accent3"/>
          </a:lnRef>
          <a:fillRef idx="0">
            <a:schemeClr val="accent3"/>
          </a:fillRef>
          <a:effectRef idx="1">
            <a:schemeClr val="accent3"/>
          </a:effectRef>
          <a:fontRef idx="minor">
            <a:schemeClr val="tx1"/>
          </a:fontRef>
        </p:style>
      </p:cxnSp>
      <p:cxnSp>
        <p:nvCxnSpPr>
          <p:cNvPr id="19" name="Straight Connector 18"/>
          <p:cNvCxnSpPr>
            <a:stCxn id="12" idx="0"/>
          </p:cNvCxnSpPr>
          <p:nvPr/>
        </p:nvCxnSpPr>
        <p:spPr>
          <a:xfrm flipH="1">
            <a:off x="1676402" y="4289607"/>
            <a:ext cx="2252" cy="1577793"/>
          </a:xfrm>
          <a:prstGeom prst="line">
            <a:avLst/>
          </a:prstGeom>
          <a:ln/>
        </p:spPr>
        <p:style>
          <a:lnRef idx="2">
            <a:schemeClr val="dk1"/>
          </a:lnRef>
          <a:fillRef idx="0">
            <a:schemeClr val="dk1"/>
          </a:fillRef>
          <a:effectRef idx="1">
            <a:schemeClr val="dk1"/>
          </a:effectRef>
          <a:fontRef idx="minor">
            <a:schemeClr val="tx1"/>
          </a:fontRef>
        </p:style>
      </p:cxnSp>
      <p:cxnSp>
        <p:nvCxnSpPr>
          <p:cNvPr id="20" name="Straight Arrow Connector 19"/>
          <p:cNvCxnSpPr/>
          <p:nvPr/>
        </p:nvCxnSpPr>
        <p:spPr>
          <a:xfrm>
            <a:off x="1676400" y="5713412"/>
            <a:ext cx="304800" cy="1588"/>
          </a:xfrm>
          <a:prstGeom prst="straightConnector1">
            <a:avLst/>
          </a:prstGeom>
          <a:ln>
            <a:solidFill>
              <a:srgbClr val="002060"/>
            </a:solidFill>
            <a:headEnd type="arrow"/>
            <a:tailEnd type="arrow"/>
          </a:ln>
        </p:spPr>
        <p:style>
          <a:lnRef idx="2">
            <a:schemeClr val="accent3"/>
          </a:lnRef>
          <a:fillRef idx="0">
            <a:schemeClr val="accent3"/>
          </a:fillRef>
          <a:effectRef idx="1">
            <a:schemeClr val="accent3"/>
          </a:effectRef>
          <a:fontRef idx="minor">
            <a:schemeClr val="tx1"/>
          </a:fontRef>
        </p:style>
      </p:cxnSp>
      <p:sp>
        <p:nvSpPr>
          <p:cNvPr id="21" name="Arc 34"/>
          <p:cNvSpPr>
            <a:spLocks/>
          </p:cNvSpPr>
          <p:nvPr/>
        </p:nvSpPr>
        <p:spPr bwMode="auto">
          <a:xfrm>
            <a:off x="4648200" y="3962400"/>
            <a:ext cx="685800" cy="1524000"/>
          </a:xfrm>
          <a:custGeom>
            <a:avLst/>
            <a:gdLst>
              <a:gd name="T0" fmla="*/ 71 w 21600"/>
              <a:gd name="T1" fmla="*/ 397 h 21600"/>
              <a:gd name="T2" fmla="*/ 0 w 21600"/>
              <a:gd name="T3" fmla="*/ 0 h 21600"/>
              <a:gd name="T4" fmla="*/ 71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38100">
            <a:solidFill>
              <a:srgbClr val="0000FF"/>
            </a:solidFill>
            <a:prstDash val="dash"/>
            <a:round/>
            <a:headEnd type="none" w="sm" len="sm"/>
            <a:tailEnd type="none" w="sm" len="sm"/>
          </a:ln>
        </p:spPr>
        <p:txBody>
          <a:bodyPr wrap="none" anchor="ctr"/>
          <a:lstStyle/>
          <a:p>
            <a:endParaRPr lang="en-US"/>
          </a:p>
        </p:txBody>
      </p:sp>
      <p:sp>
        <p:nvSpPr>
          <p:cNvPr id="22" name="TextBox 21"/>
          <p:cNvSpPr txBox="1"/>
          <p:nvPr/>
        </p:nvSpPr>
        <p:spPr>
          <a:xfrm>
            <a:off x="3811073" y="5919797"/>
            <a:ext cx="1600200" cy="338554"/>
          </a:xfrm>
          <a:prstGeom prst="rect">
            <a:avLst/>
          </a:prstGeom>
          <a:noFill/>
        </p:spPr>
        <p:txBody>
          <a:bodyPr wrap="square" rtlCol="0">
            <a:spAutoFit/>
          </a:bodyPr>
          <a:lstStyle/>
          <a:p>
            <a:pPr algn="ctr"/>
            <a:r>
              <a:rPr lang="en-US" sz="1600" dirty="0" smtClean="0">
                <a:latin typeface="Times New Roman" pitchFamily="18" charset="0"/>
                <a:cs typeface="Times New Roman" pitchFamily="18" charset="0"/>
              </a:rPr>
              <a:t>Sync Window</a:t>
            </a:r>
            <a:endParaRPr lang="en-US" sz="1600" dirty="0">
              <a:latin typeface="Times New Roman" pitchFamily="18" charset="0"/>
              <a:cs typeface="Times New Roman" pitchFamily="18" charset="0"/>
            </a:endParaRPr>
          </a:p>
        </p:txBody>
      </p:sp>
      <p:sp>
        <p:nvSpPr>
          <p:cNvPr id="24" name="TextBox 23"/>
          <p:cNvSpPr txBox="1"/>
          <p:nvPr/>
        </p:nvSpPr>
        <p:spPr>
          <a:xfrm>
            <a:off x="1066800" y="5939135"/>
            <a:ext cx="1600200" cy="584775"/>
          </a:xfrm>
          <a:prstGeom prst="rect">
            <a:avLst/>
          </a:prstGeom>
          <a:noFill/>
        </p:spPr>
        <p:txBody>
          <a:bodyPr wrap="square" rtlCol="0">
            <a:spAutoFit/>
          </a:bodyPr>
          <a:lstStyle/>
          <a:p>
            <a:pPr algn="ctr"/>
            <a:r>
              <a:rPr lang="en-US" sz="1600" dirty="0" smtClean="0">
                <a:latin typeface="Times New Roman" pitchFamily="18" charset="0"/>
                <a:cs typeface="Times New Roman" pitchFamily="18" charset="0"/>
              </a:rPr>
              <a:t>Min </a:t>
            </a:r>
          </a:p>
          <a:p>
            <a:pPr algn="ctr"/>
            <a:r>
              <a:rPr lang="en-US" sz="1600" dirty="0" smtClean="0">
                <a:latin typeface="Times New Roman" pitchFamily="18" charset="0"/>
                <a:cs typeface="Times New Roman" pitchFamily="18" charset="0"/>
              </a:rPr>
              <a:t>Exhalation Time</a:t>
            </a:r>
            <a:endParaRPr lang="en-US" sz="1600" dirty="0">
              <a:latin typeface="Times New Roman" pitchFamily="18" charset="0"/>
              <a:cs typeface="Times New Roman" pitchFamily="18" charset="0"/>
            </a:endParaRPr>
          </a:p>
        </p:txBody>
      </p:sp>
      <p:cxnSp>
        <p:nvCxnSpPr>
          <p:cNvPr id="26" name="Straight Arrow Connector 25"/>
          <p:cNvCxnSpPr/>
          <p:nvPr/>
        </p:nvCxnSpPr>
        <p:spPr>
          <a:xfrm>
            <a:off x="3886200" y="5715000"/>
            <a:ext cx="838200" cy="1588"/>
          </a:xfrm>
          <a:prstGeom prst="straightConnector1">
            <a:avLst/>
          </a:prstGeom>
          <a:ln>
            <a:solidFill>
              <a:srgbClr val="002060"/>
            </a:solidFill>
            <a:headEnd type="arrow"/>
            <a:tailEnd type="arrow"/>
          </a:ln>
        </p:spPr>
        <p:style>
          <a:lnRef idx="2">
            <a:schemeClr val="accent3"/>
          </a:lnRef>
          <a:fillRef idx="0">
            <a:schemeClr val="accent3"/>
          </a:fillRef>
          <a:effectRef idx="1">
            <a:schemeClr val="accent3"/>
          </a:effectRef>
          <a:fontRef idx="minor">
            <a:schemeClr val="tx1"/>
          </a:fontRef>
        </p:style>
      </p:cxnSp>
      <p:sp>
        <p:nvSpPr>
          <p:cNvPr id="27" name="Arc 32"/>
          <p:cNvSpPr>
            <a:spLocks/>
          </p:cNvSpPr>
          <p:nvPr/>
        </p:nvSpPr>
        <p:spPr bwMode="auto">
          <a:xfrm>
            <a:off x="2667000" y="4800600"/>
            <a:ext cx="152400" cy="738198"/>
          </a:xfrm>
          <a:custGeom>
            <a:avLst/>
            <a:gdLst>
              <a:gd name="T0" fmla="*/ 0 w 21558"/>
              <a:gd name="T1" fmla="*/ 401 h 21600"/>
              <a:gd name="T2" fmla="*/ 235 w 21558"/>
              <a:gd name="T3" fmla="*/ 0 h 21600"/>
              <a:gd name="T4" fmla="*/ 236 w 21558"/>
              <a:gd name="T5" fmla="*/ 428 h 21600"/>
              <a:gd name="T6" fmla="*/ 0 60000 65536"/>
              <a:gd name="T7" fmla="*/ 0 60000 65536"/>
              <a:gd name="T8" fmla="*/ 0 60000 65536"/>
              <a:gd name="T9" fmla="*/ 0 w 21558"/>
              <a:gd name="T10" fmla="*/ 0 h 21600"/>
              <a:gd name="T11" fmla="*/ 21558 w 21558"/>
              <a:gd name="T12" fmla="*/ 21600 h 21600"/>
            </a:gdLst>
            <a:ahLst/>
            <a:cxnLst>
              <a:cxn ang="T6">
                <a:pos x="T0" y="T1"/>
              </a:cxn>
              <a:cxn ang="T7">
                <a:pos x="T2" y="T3"/>
              </a:cxn>
              <a:cxn ang="T8">
                <a:pos x="T4" y="T5"/>
              </a:cxn>
            </a:cxnLst>
            <a:rect l="T9" t="T10" r="T11" b="T12"/>
            <a:pathLst>
              <a:path w="21558" h="21600" fill="none" extrusionOk="0">
                <a:moveTo>
                  <a:pt x="-1" y="20260"/>
                </a:moveTo>
                <a:cubicBezTo>
                  <a:pt x="704" y="8908"/>
                  <a:pt x="10092" y="48"/>
                  <a:pt x="21466" y="0"/>
                </a:cubicBezTo>
              </a:path>
              <a:path w="21558" h="21600" stroke="0" extrusionOk="0">
                <a:moveTo>
                  <a:pt x="-1" y="20260"/>
                </a:moveTo>
                <a:cubicBezTo>
                  <a:pt x="704" y="8908"/>
                  <a:pt x="10092" y="48"/>
                  <a:pt x="21466" y="0"/>
                </a:cubicBezTo>
                <a:lnTo>
                  <a:pt x="21558" y="21600"/>
                </a:lnTo>
                <a:close/>
              </a:path>
            </a:pathLst>
          </a:custGeom>
          <a:noFill/>
          <a:ln w="38100">
            <a:solidFill>
              <a:srgbClr val="00B050"/>
            </a:solidFill>
            <a:prstDash val="dash"/>
            <a:round/>
            <a:headEnd type="none" w="sm" len="sm"/>
            <a:tailEnd type="none" w="sm" len="sm"/>
          </a:ln>
        </p:spPr>
        <p:txBody>
          <a:bodyPr wrap="none" anchor="ctr"/>
          <a:lstStyle/>
          <a:p>
            <a:endParaRPr lang="en-US"/>
          </a:p>
        </p:txBody>
      </p:sp>
      <p:sp>
        <p:nvSpPr>
          <p:cNvPr id="28" name="Line 33"/>
          <p:cNvSpPr>
            <a:spLocks noChangeShapeType="1"/>
          </p:cNvSpPr>
          <p:nvPr/>
        </p:nvSpPr>
        <p:spPr bwMode="auto">
          <a:xfrm>
            <a:off x="2819400" y="4800600"/>
            <a:ext cx="225450" cy="0"/>
          </a:xfrm>
          <a:prstGeom prst="line">
            <a:avLst/>
          </a:prstGeom>
          <a:noFill/>
          <a:ln w="38100">
            <a:solidFill>
              <a:srgbClr val="00B050"/>
            </a:solidFill>
            <a:round/>
            <a:headEnd type="none" w="sm" len="sm"/>
            <a:tailEnd type="none" w="sm" len="sm"/>
          </a:ln>
        </p:spPr>
        <p:txBody>
          <a:bodyPr wrap="none" anchor="ctr"/>
          <a:lstStyle/>
          <a:p>
            <a:endParaRPr lang="en-US"/>
          </a:p>
        </p:txBody>
      </p:sp>
      <p:sp>
        <p:nvSpPr>
          <p:cNvPr id="29" name="Arc 34"/>
          <p:cNvSpPr>
            <a:spLocks/>
          </p:cNvSpPr>
          <p:nvPr/>
        </p:nvSpPr>
        <p:spPr bwMode="auto">
          <a:xfrm>
            <a:off x="3041650" y="4800600"/>
            <a:ext cx="685800" cy="685800"/>
          </a:xfrm>
          <a:custGeom>
            <a:avLst/>
            <a:gdLst>
              <a:gd name="T0" fmla="*/ 71 w 21600"/>
              <a:gd name="T1" fmla="*/ 397 h 21600"/>
              <a:gd name="T2" fmla="*/ 0 w 21600"/>
              <a:gd name="T3" fmla="*/ 0 h 21600"/>
              <a:gd name="T4" fmla="*/ 71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38100">
            <a:solidFill>
              <a:srgbClr val="0000FF"/>
            </a:solidFill>
            <a:prstDash val="dash"/>
            <a:round/>
            <a:headEnd type="none" w="sm" len="sm"/>
            <a:tailEnd type="none" w="sm" len="sm"/>
          </a:ln>
        </p:spPr>
        <p:txBody>
          <a:bodyPr wrap="none" anchor="ctr"/>
          <a:lstStyle/>
          <a:p>
            <a:endParaRPr lang="en-US"/>
          </a:p>
        </p:txBody>
      </p:sp>
      <p:cxnSp>
        <p:nvCxnSpPr>
          <p:cNvPr id="31" name="Straight Connector 30"/>
          <p:cNvCxnSpPr/>
          <p:nvPr/>
        </p:nvCxnSpPr>
        <p:spPr>
          <a:xfrm rot="16200000" flipH="1">
            <a:off x="1181100" y="5067299"/>
            <a:ext cx="1600200" cy="1"/>
          </a:xfrm>
          <a:prstGeom prst="line">
            <a:avLst/>
          </a:prstGeom>
          <a:ln/>
        </p:spPr>
        <p:style>
          <a:lnRef idx="2">
            <a:schemeClr val="dk1"/>
          </a:lnRef>
          <a:fillRef idx="0">
            <a:schemeClr val="dk1"/>
          </a:fillRef>
          <a:effectRef idx="1">
            <a:schemeClr val="dk1"/>
          </a:effectRef>
          <a:fontRef idx="minor">
            <a:schemeClr val="tx1"/>
          </a:fontRef>
        </p:style>
      </p:cxnSp>
      <p:sp>
        <p:nvSpPr>
          <p:cNvPr id="32" name="Arc 32"/>
          <p:cNvSpPr>
            <a:spLocks/>
          </p:cNvSpPr>
          <p:nvPr/>
        </p:nvSpPr>
        <p:spPr bwMode="auto">
          <a:xfrm>
            <a:off x="4724400" y="3962400"/>
            <a:ext cx="374650" cy="1652598"/>
          </a:xfrm>
          <a:custGeom>
            <a:avLst/>
            <a:gdLst>
              <a:gd name="T0" fmla="*/ 0 w 21558"/>
              <a:gd name="T1" fmla="*/ 401 h 21600"/>
              <a:gd name="T2" fmla="*/ 235 w 21558"/>
              <a:gd name="T3" fmla="*/ 0 h 21600"/>
              <a:gd name="T4" fmla="*/ 236 w 21558"/>
              <a:gd name="T5" fmla="*/ 428 h 21600"/>
              <a:gd name="T6" fmla="*/ 0 60000 65536"/>
              <a:gd name="T7" fmla="*/ 0 60000 65536"/>
              <a:gd name="T8" fmla="*/ 0 60000 65536"/>
              <a:gd name="T9" fmla="*/ 0 w 21558"/>
              <a:gd name="T10" fmla="*/ 0 h 21600"/>
              <a:gd name="T11" fmla="*/ 21558 w 21558"/>
              <a:gd name="T12" fmla="*/ 21600 h 21600"/>
            </a:gdLst>
            <a:ahLst/>
            <a:cxnLst>
              <a:cxn ang="T6">
                <a:pos x="T0" y="T1"/>
              </a:cxn>
              <a:cxn ang="T7">
                <a:pos x="T2" y="T3"/>
              </a:cxn>
              <a:cxn ang="T8">
                <a:pos x="T4" y="T5"/>
              </a:cxn>
            </a:cxnLst>
            <a:rect l="T9" t="T10" r="T11" b="T12"/>
            <a:pathLst>
              <a:path w="21558" h="21600" fill="none" extrusionOk="0">
                <a:moveTo>
                  <a:pt x="-1" y="20260"/>
                </a:moveTo>
                <a:cubicBezTo>
                  <a:pt x="704" y="8908"/>
                  <a:pt x="10092" y="48"/>
                  <a:pt x="21466" y="0"/>
                </a:cubicBezTo>
              </a:path>
              <a:path w="21558" h="21600" stroke="0" extrusionOk="0">
                <a:moveTo>
                  <a:pt x="-1" y="20260"/>
                </a:moveTo>
                <a:cubicBezTo>
                  <a:pt x="704" y="8908"/>
                  <a:pt x="10092" y="48"/>
                  <a:pt x="21466" y="0"/>
                </a:cubicBezTo>
                <a:lnTo>
                  <a:pt x="21558" y="21600"/>
                </a:lnTo>
                <a:close/>
              </a:path>
            </a:pathLst>
          </a:custGeom>
          <a:noFill/>
          <a:ln w="38100">
            <a:solidFill>
              <a:srgbClr val="FF0000"/>
            </a:solidFill>
            <a:prstDash val="solid"/>
            <a:round/>
            <a:headEnd type="none" w="sm" len="sm"/>
            <a:tailEnd type="none" w="sm" len="sm"/>
          </a:ln>
        </p:spPr>
        <p:txBody>
          <a:bodyPr wrap="none" anchor="ctr"/>
          <a:lstStyle/>
          <a:p>
            <a:endParaRPr lang="en-US"/>
          </a:p>
        </p:txBody>
      </p:sp>
      <p:sp>
        <p:nvSpPr>
          <p:cNvPr id="33" name="Line 33"/>
          <p:cNvSpPr>
            <a:spLocks noChangeShapeType="1"/>
          </p:cNvSpPr>
          <p:nvPr/>
        </p:nvSpPr>
        <p:spPr bwMode="auto">
          <a:xfrm>
            <a:off x="5105400" y="3962400"/>
            <a:ext cx="225450" cy="0"/>
          </a:xfrm>
          <a:prstGeom prst="line">
            <a:avLst/>
          </a:prstGeom>
          <a:noFill/>
          <a:ln w="38100">
            <a:solidFill>
              <a:srgbClr val="FF0000"/>
            </a:solidFill>
            <a:prstDash val="solid"/>
            <a:round/>
            <a:headEnd type="none" w="sm" len="sm"/>
            <a:tailEnd type="none" w="sm" len="sm"/>
          </a:ln>
        </p:spPr>
        <p:txBody>
          <a:bodyPr wrap="none" anchor="ctr"/>
          <a:lstStyle/>
          <a:p>
            <a:endParaRPr lang="en-US"/>
          </a:p>
        </p:txBody>
      </p:sp>
      <p:sp>
        <p:nvSpPr>
          <p:cNvPr id="34" name="Arc 34"/>
          <p:cNvSpPr>
            <a:spLocks/>
          </p:cNvSpPr>
          <p:nvPr/>
        </p:nvSpPr>
        <p:spPr bwMode="auto">
          <a:xfrm>
            <a:off x="5334000" y="3962400"/>
            <a:ext cx="685800" cy="1524000"/>
          </a:xfrm>
          <a:custGeom>
            <a:avLst/>
            <a:gdLst>
              <a:gd name="T0" fmla="*/ 71 w 21600"/>
              <a:gd name="T1" fmla="*/ 397 h 21600"/>
              <a:gd name="T2" fmla="*/ 0 w 21600"/>
              <a:gd name="T3" fmla="*/ 0 h 21600"/>
              <a:gd name="T4" fmla="*/ 71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38100">
            <a:solidFill>
              <a:srgbClr val="0000FF"/>
            </a:solidFill>
            <a:prstDash val="solid"/>
            <a:round/>
            <a:headEnd type="none" w="sm" len="sm"/>
            <a:tailEnd type="none" w="sm" len="sm"/>
          </a:ln>
        </p:spPr>
        <p:txBody>
          <a:bodyPr wrap="none" anchor="ctr"/>
          <a:lstStyle/>
          <a:p>
            <a:endParaRPr lang="en-US"/>
          </a:p>
        </p:txBody>
      </p:sp>
      <p:sp>
        <p:nvSpPr>
          <p:cNvPr id="35" name="Line 36"/>
          <p:cNvSpPr>
            <a:spLocks noChangeShapeType="1"/>
          </p:cNvSpPr>
          <p:nvPr/>
        </p:nvSpPr>
        <p:spPr bwMode="auto">
          <a:xfrm>
            <a:off x="2667000" y="5486400"/>
            <a:ext cx="1377950" cy="16434"/>
          </a:xfrm>
          <a:prstGeom prst="line">
            <a:avLst/>
          </a:prstGeom>
          <a:noFill/>
          <a:ln w="38100">
            <a:solidFill>
              <a:srgbClr val="0000FF"/>
            </a:solidFill>
            <a:round/>
            <a:headEnd/>
            <a:tailEnd/>
          </a:ln>
        </p:spPr>
        <p:txBody>
          <a:bodyPr/>
          <a:lstStyle/>
          <a:p>
            <a:endParaRPr lang="en-US"/>
          </a:p>
        </p:txBody>
      </p:sp>
      <p:cxnSp>
        <p:nvCxnSpPr>
          <p:cNvPr id="43" name="Straight Connector 42"/>
          <p:cNvCxnSpPr/>
          <p:nvPr/>
        </p:nvCxnSpPr>
        <p:spPr>
          <a:xfrm rot="10800000">
            <a:off x="990601" y="4267200"/>
            <a:ext cx="6248401" cy="2"/>
          </a:xfrm>
          <a:prstGeom prst="line">
            <a:avLst/>
          </a:prstGeom>
          <a:ln>
            <a:prstDash val="dash"/>
          </a:ln>
        </p:spPr>
        <p:style>
          <a:lnRef idx="1">
            <a:schemeClr val="accent3"/>
          </a:lnRef>
          <a:fillRef idx="0">
            <a:schemeClr val="accent3"/>
          </a:fillRef>
          <a:effectRef idx="0">
            <a:schemeClr val="accent3"/>
          </a:effectRef>
          <a:fontRef idx="minor">
            <a:schemeClr val="tx1"/>
          </a:fontRef>
        </p:style>
      </p:cxnSp>
      <p:cxnSp>
        <p:nvCxnSpPr>
          <p:cNvPr id="44" name="Straight Connector 43"/>
          <p:cNvCxnSpPr/>
          <p:nvPr/>
        </p:nvCxnSpPr>
        <p:spPr>
          <a:xfrm rot="10800000">
            <a:off x="990600" y="3962397"/>
            <a:ext cx="6248401" cy="2"/>
          </a:xfrm>
          <a:prstGeom prst="line">
            <a:avLst/>
          </a:prstGeom>
          <a:ln>
            <a:prstDash val="dash"/>
          </a:ln>
        </p:spPr>
        <p:style>
          <a:lnRef idx="1">
            <a:schemeClr val="accent3"/>
          </a:lnRef>
          <a:fillRef idx="0">
            <a:schemeClr val="accent3"/>
          </a:fillRef>
          <a:effectRef idx="0">
            <a:schemeClr val="accent3"/>
          </a:effectRef>
          <a:fontRef idx="minor">
            <a:schemeClr val="tx1"/>
          </a:fontRef>
        </p:style>
      </p:cxnSp>
      <p:graphicFrame>
        <p:nvGraphicFramePr>
          <p:cNvPr id="45" name="Table 44"/>
          <p:cNvGraphicFramePr>
            <a:graphicFrameLocks noGrp="1"/>
          </p:cNvGraphicFramePr>
          <p:nvPr>
            <p:extLst>
              <p:ext uri="{D42A27DB-BD31-4B8C-83A1-F6EECF244321}">
                <p14:modId xmlns:p14="http://schemas.microsoft.com/office/powerpoint/2010/main" val="826900837"/>
              </p:ext>
            </p:extLst>
          </p:nvPr>
        </p:nvGraphicFramePr>
        <p:xfrm>
          <a:off x="3500451" y="982980"/>
          <a:ext cx="5414950" cy="2773680"/>
        </p:xfrm>
        <a:graphic>
          <a:graphicData uri="http://schemas.openxmlformats.org/drawingml/2006/table">
            <a:tbl>
              <a:tblPr firstRow="1" bandRow="1">
                <a:tableStyleId>{5C22544A-7EE6-4342-B048-85BDC9FD1C3A}</a:tableStyleId>
              </a:tblPr>
              <a:tblGrid>
                <a:gridCol w="1353738">
                  <a:extLst>
                    <a:ext uri="{9D8B030D-6E8A-4147-A177-3AD203B41FA5}">
                      <a16:colId xmlns:a16="http://schemas.microsoft.com/office/drawing/2014/main" val="20000"/>
                    </a:ext>
                  </a:extLst>
                </a:gridCol>
                <a:gridCol w="2707476">
                  <a:extLst>
                    <a:ext uri="{9D8B030D-6E8A-4147-A177-3AD203B41FA5}">
                      <a16:colId xmlns:a16="http://schemas.microsoft.com/office/drawing/2014/main" val="20001"/>
                    </a:ext>
                  </a:extLst>
                </a:gridCol>
                <a:gridCol w="1353736">
                  <a:extLst>
                    <a:ext uri="{9D8B030D-6E8A-4147-A177-3AD203B41FA5}">
                      <a16:colId xmlns:a16="http://schemas.microsoft.com/office/drawing/2014/main" val="20002"/>
                    </a:ext>
                  </a:extLst>
                </a:gridCol>
              </a:tblGrid>
              <a:tr h="366777">
                <a:tc>
                  <a:txBody>
                    <a:bodyPr/>
                    <a:lstStyle/>
                    <a:p>
                      <a:pPr algn="ctr"/>
                      <a:r>
                        <a:rPr lang="en-US" sz="2000" dirty="0" smtClean="0"/>
                        <a:t>Setting</a:t>
                      </a:r>
                      <a:endParaRPr lang="en-US" sz="2000" dirty="0"/>
                    </a:p>
                  </a:txBody>
                  <a:tcPr/>
                </a:tc>
                <a:tc>
                  <a:txBody>
                    <a:bodyPr/>
                    <a:lstStyle/>
                    <a:p>
                      <a:pPr algn="ctr"/>
                      <a:r>
                        <a:rPr lang="en-US" sz="2000" dirty="0" smtClean="0"/>
                        <a:t>Description</a:t>
                      </a:r>
                      <a:endParaRPr lang="en-US" sz="2000" dirty="0"/>
                    </a:p>
                  </a:txBody>
                  <a:tcPr/>
                </a:tc>
                <a:tc>
                  <a:txBody>
                    <a:bodyPr/>
                    <a:lstStyle/>
                    <a:p>
                      <a:pPr algn="ctr"/>
                      <a:r>
                        <a:rPr lang="en-US" sz="2000" dirty="0" smtClean="0"/>
                        <a:t>Unit</a:t>
                      </a:r>
                      <a:endParaRPr lang="en-US" sz="2000" dirty="0"/>
                    </a:p>
                  </a:txBody>
                  <a:tcPr/>
                </a:tc>
                <a:extLst>
                  <a:ext uri="{0D108BD9-81ED-4DB2-BD59-A6C34878D82A}">
                    <a16:rowId xmlns:a16="http://schemas.microsoft.com/office/drawing/2014/main" val="10000"/>
                  </a:ext>
                </a:extLst>
              </a:tr>
              <a:tr h="311911">
                <a:tc>
                  <a:txBody>
                    <a:bodyPr/>
                    <a:lstStyle/>
                    <a:p>
                      <a:pPr algn="ctr"/>
                      <a:r>
                        <a:rPr lang="en-US" sz="2000" b="0" dirty="0" smtClean="0">
                          <a:latin typeface="Times New Roman" pitchFamily="18" charset="0"/>
                          <a:cs typeface="Times New Roman" pitchFamily="18" charset="0"/>
                        </a:rPr>
                        <a:t>O2</a:t>
                      </a:r>
                      <a:endParaRPr lang="en-US" sz="2000" b="0" dirty="0">
                        <a:latin typeface="Times New Roman" pitchFamily="18" charset="0"/>
                        <a:cs typeface="Times New Roman" pitchFamily="18" charset="0"/>
                      </a:endParaRPr>
                    </a:p>
                  </a:txBody>
                  <a:tcPr/>
                </a:tc>
                <a:tc>
                  <a:txBody>
                    <a:bodyPr/>
                    <a:lstStyle/>
                    <a:p>
                      <a:pPr algn="ctr"/>
                      <a:r>
                        <a:rPr lang="fa-IR" sz="2000" dirty="0" smtClean="0">
                          <a:cs typeface="B Nazanin" pitchFamily="2" charset="-78"/>
                        </a:rPr>
                        <a:t>درصد</a:t>
                      </a:r>
                      <a:r>
                        <a:rPr lang="fa-IR" sz="2000" baseline="0" dirty="0" smtClean="0">
                          <a:cs typeface="B Nazanin" pitchFamily="2" charset="-78"/>
                        </a:rPr>
                        <a:t> اشباع اکسیژن</a:t>
                      </a:r>
                      <a:endParaRPr lang="en-US" sz="2000" dirty="0">
                        <a:cs typeface="B Nazanin" pitchFamily="2" charset="-78"/>
                      </a:endParaRPr>
                    </a:p>
                  </a:txBody>
                  <a:tcPr/>
                </a:tc>
                <a:tc>
                  <a:txBody>
                    <a:bodyPr/>
                    <a:lstStyle/>
                    <a:p>
                      <a:pPr algn="ctr"/>
                      <a:r>
                        <a:rPr kumimoji="0" lang="en-US" sz="2000" b="0" kern="1200" dirty="0" smtClean="0">
                          <a:solidFill>
                            <a:schemeClr val="dk1"/>
                          </a:solidFill>
                          <a:latin typeface="Times New Roman" pitchFamily="18" charset="0"/>
                          <a:ea typeface="+mn-ea"/>
                          <a:cs typeface="Times New Roman" pitchFamily="18" charset="0"/>
                        </a:rPr>
                        <a:t>%</a:t>
                      </a:r>
                    </a:p>
                  </a:txBody>
                  <a:tcPr/>
                </a:tc>
                <a:extLst>
                  <a:ext uri="{0D108BD9-81ED-4DB2-BD59-A6C34878D82A}">
                    <a16:rowId xmlns:a16="http://schemas.microsoft.com/office/drawing/2014/main" val="10001"/>
                  </a:ext>
                </a:extLst>
              </a:tr>
              <a:tr h="264155">
                <a:tc>
                  <a:txBody>
                    <a:bodyPr/>
                    <a:lstStyle/>
                    <a:p>
                      <a:pPr algn="ctr"/>
                      <a:r>
                        <a:rPr lang="en-US" sz="2000" b="0" dirty="0" smtClean="0">
                          <a:latin typeface="Times New Roman" pitchFamily="18" charset="0"/>
                          <a:cs typeface="Times New Roman" pitchFamily="18" charset="0"/>
                        </a:rPr>
                        <a:t>Rate</a:t>
                      </a:r>
                      <a:endParaRPr lang="en-US" sz="2000" b="0" dirty="0">
                        <a:latin typeface="Times New Roman" pitchFamily="18" charset="0"/>
                        <a:cs typeface="Times New Roman" pitchFamily="18" charset="0"/>
                      </a:endParaRPr>
                    </a:p>
                  </a:txBody>
                  <a:tcPr/>
                </a:tc>
                <a:tc>
                  <a:txBody>
                    <a:bodyPr/>
                    <a:lstStyle/>
                    <a:p>
                      <a:pPr algn="ctr"/>
                      <a:r>
                        <a:rPr lang="fa-IR" sz="2000" dirty="0" smtClean="0">
                          <a:cs typeface="B Nazanin" pitchFamily="2" charset="-78"/>
                        </a:rPr>
                        <a:t>نرخ تنفسی</a:t>
                      </a:r>
                      <a:endParaRPr lang="en-US" sz="2000" dirty="0">
                        <a:cs typeface="B Nazanin" pitchFamily="2" charset="-78"/>
                      </a:endParaRPr>
                    </a:p>
                  </a:txBody>
                  <a:tcPr/>
                </a:tc>
                <a:tc>
                  <a:txBody>
                    <a:bodyPr/>
                    <a:lstStyle/>
                    <a:p>
                      <a:pPr algn="ctr"/>
                      <a:r>
                        <a:rPr kumimoji="0" lang="en-US" sz="2000" b="0" kern="1200" dirty="0" smtClean="0">
                          <a:solidFill>
                            <a:schemeClr val="dk1"/>
                          </a:solidFill>
                          <a:latin typeface="Times New Roman" pitchFamily="18" charset="0"/>
                          <a:ea typeface="+mn-ea"/>
                          <a:cs typeface="Times New Roman" pitchFamily="18" charset="0"/>
                        </a:rPr>
                        <a:t>b/min</a:t>
                      </a:r>
                    </a:p>
                  </a:txBody>
                  <a:tcPr/>
                </a:tc>
                <a:extLst>
                  <a:ext uri="{0D108BD9-81ED-4DB2-BD59-A6C34878D82A}">
                    <a16:rowId xmlns:a16="http://schemas.microsoft.com/office/drawing/2014/main" val="10002"/>
                  </a:ext>
                </a:extLst>
              </a:tr>
              <a:tr h="311911">
                <a:tc>
                  <a:txBody>
                    <a:bodyPr/>
                    <a:lstStyle/>
                    <a:p>
                      <a:pPr algn="ctr"/>
                      <a:r>
                        <a:rPr lang="en-US" sz="2000" b="0" dirty="0" smtClean="0">
                          <a:latin typeface="Times New Roman" pitchFamily="18" charset="0"/>
                          <a:cs typeface="Times New Roman" pitchFamily="18" charset="0"/>
                        </a:rPr>
                        <a:t>Ti</a:t>
                      </a:r>
                      <a:endParaRPr lang="en-US" sz="2000" b="0" dirty="0">
                        <a:latin typeface="Times New Roman" pitchFamily="18" charset="0"/>
                        <a:cs typeface="Times New Roman" pitchFamily="18" charset="0"/>
                      </a:endParaRPr>
                    </a:p>
                  </a:txBody>
                  <a:tcPr/>
                </a:tc>
                <a:tc>
                  <a:txBody>
                    <a:bodyPr/>
                    <a:lstStyle/>
                    <a:p>
                      <a:pPr algn="ctr"/>
                      <a:r>
                        <a:rPr lang="fa-IR" sz="2000" dirty="0" smtClean="0">
                          <a:cs typeface="B Nazanin" pitchFamily="2" charset="-78"/>
                        </a:rPr>
                        <a:t>زمان دم</a:t>
                      </a:r>
                      <a:endParaRPr lang="en-US" sz="2000" dirty="0">
                        <a:cs typeface="B Nazanin" pitchFamily="2" charset="-78"/>
                      </a:endParaRPr>
                    </a:p>
                  </a:txBody>
                  <a:tcPr/>
                </a:tc>
                <a:tc>
                  <a:txBody>
                    <a:bodyPr/>
                    <a:lstStyle/>
                    <a:p>
                      <a:pPr algn="ctr"/>
                      <a:r>
                        <a:rPr kumimoji="0" lang="en-US" sz="2000" b="0" kern="1200" dirty="0" smtClean="0">
                          <a:solidFill>
                            <a:schemeClr val="dk1"/>
                          </a:solidFill>
                          <a:latin typeface="Times New Roman" pitchFamily="18" charset="0"/>
                          <a:ea typeface="+mn-ea"/>
                          <a:cs typeface="Times New Roman" pitchFamily="18" charset="0"/>
                        </a:rPr>
                        <a:t>Sec</a:t>
                      </a:r>
                    </a:p>
                  </a:txBody>
                  <a:tcPr/>
                </a:tc>
                <a:extLst>
                  <a:ext uri="{0D108BD9-81ED-4DB2-BD59-A6C34878D82A}">
                    <a16:rowId xmlns:a16="http://schemas.microsoft.com/office/drawing/2014/main" val="10003"/>
                  </a:ext>
                </a:extLst>
              </a:tr>
              <a:tr h="311911">
                <a:tc>
                  <a:txBody>
                    <a:bodyPr/>
                    <a:lstStyle/>
                    <a:p>
                      <a:pPr algn="ctr"/>
                      <a:r>
                        <a:rPr lang="en-US" sz="2000" b="0" dirty="0" err="1" smtClean="0">
                          <a:latin typeface="Times New Roman" pitchFamily="18" charset="0"/>
                          <a:cs typeface="Times New Roman" pitchFamily="18" charset="0"/>
                        </a:rPr>
                        <a:t>Vt</a:t>
                      </a:r>
                      <a:endParaRPr lang="en-US" sz="2000" b="0" dirty="0">
                        <a:latin typeface="Times New Roman" pitchFamily="18" charset="0"/>
                        <a:cs typeface="Times New Roman" pitchFamily="18" charset="0"/>
                      </a:endParaRPr>
                    </a:p>
                  </a:txBody>
                  <a:tcPr/>
                </a:tc>
                <a:tc>
                  <a:txBody>
                    <a:bodyPr/>
                    <a:lstStyle/>
                    <a:p>
                      <a:pPr algn="ctr"/>
                      <a:r>
                        <a:rPr lang="fa-IR" sz="2000" dirty="0" smtClean="0">
                          <a:cs typeface="B Nazanin" pitchFamily="2" charset="-78"/>
                        </a:rPr>
                        <a:t>حجم جاری</a:t>
                      </a:r>
                      <a:endParaRPr lang="en-US" sz="2000" dirty="0">
                        <a:cs typeface="B Nazanin" pitchFamily="2" charset="-78"/>
                      </a:endParaRPr>
                    </a:p>
                  </a:txBody>
                  <a:tcPr/>
                </a:tc>
                <a:tc>
                  <a:txBody>
                    <a:bodyPr/>
                    <a:lstStyle/>
                    <a:p>
                      <a:pPr algn="ctr"/>
                      <a:r>
                        <a:rPr kumimoji="0" lang="en-US" sz="2000" b="0" kern="1200" dirty="0" smtClean="0">
                          <a:solidFill>
                            <a:schemeClr val="dk1"/>
                          </a:solidFill>
                          <a:latin typeface="Times New Roman" pitchFamily="18" charset="0"/>
                          <a:ea typeface="+mn-ea"/>
                          <a:cs typeface="Times New Roman" pitchFamily="18" charset="0"/>
                        </a:rPr>
                        <a:t>ml</a:t>
                      </a:r>
                    </a:p>
                  </a:txBody>
                  <a:tcPr/>
                </a:tc>
                <a:extLst>
                  <a:ext uri="{0D108BD9-81ED-4DB2-BD59-A6C34878D82A}">
                    <a16:rowId xmlns:a16="http://schemas.microsoft.com/office/drawing/2014/main" val="10004"/>
                  </a:ext>
                </a:extLst>
              </a:tr>
              <a:tr h="311911">
                <a:tc>
                  <a:txBody>
                    <a:bodyPr/>
                    <a:lstStyle/>
                    <a:p>
                      <a:pPr algn="ctr"/>
                      <a:r>
                        <a:rPr lang="en-US" sz="2000" b="0" dirty="0" smtClean="0">
                          <a:latin typeface="Times New Roman" pitchFamily="18" charset="0"/>
                          <a:cs typeface="Times New Roman" pitchFamily="18" charset="0"/>
                        </a:rPr>
                        <a:t>PEEP</a:t>
                      </a:r>
                      <a:endParaRPr lang="en-US" sz="2000" b="0" dirty="0">
                        <a:latin typeface="Times New Roman" pitchFamily="18" charset="0"/>
                        <a:cs typeface="Times New Roman" pitchFamily="18" charset="0"/>
                      </a:endParaRPr>
                    </a:p>
                  </a:txBody>
                  <a:tcPr/>
                </a:tc>
                <a:tc>
                  <a:txBody>
                    <a:bodyPr/>
                    <a:lstStyle/>
                    <a:p>
                      <a:pPr algn="ctr"/>
                      <a:r>
                        <a:rPr lang="fa-IR" sz="2000" dirty="0" smtClean="0">
                          <a:cs typeface="B Nazanin" pitchFamily="2" charset="-78"/>
                        </a:rPr>
                        <a:t>فشار انتهای بازدم</a:t>
                      </a:r>
                      <a:endParaRPr lang="en-US" sz="2000" dirty="0">
                        <a:cs typeface="B Nazanin" pitchFamily="2" charset="-78"/>
                      </a:endParaRPr>
                    </a:p>
                  </a:txBody>
                  <a:tcPr/>
                </a:tc>
                <a:tc>
                  <a:txBody>
                    <a:bodyPr/>
                    <a:lstStyle/>
                    <a:p>
                      <a:pPr algn="ctr"/>
                      <a:r>
                        <a:rPr kumimoji="0" lang="en-US" sz="2000" b="0" kern="1200" dirty="0" smtClean="0">
                          <a:solidFill>
                            <a:schemeClr val="dk1"/>
                          </a:solidFill>
                          <a:latin typeface="Times New Roman" pitchFamily="18" charset="0"/>
                          <a:ea typeface="+mn-ea"/>
                          <a:cs typeface="Times New Roman" pitchFamily="18" charset="0"/>
                        </a:rPr>
                        <a:t>cmH2O</a:t>
                      </a:r>
                    </a:p>
                  </a:txBody>
                  <a:tcPr/>
                </a:tc>
                <a:extLst>
                  <a:ext uri="{0D108BD9-81ED-4DB2-BD59-A6C34878D82A}">
                    <a16:rowId xmlns:a16="http://schemas.microsoft.com/office/drawing/2014/main" val="10005"/>
                  </a:ext>
                </a:extLst>
              </a:tr>
              <a:tr h="311911">
                <a:tc>
                  <a:txBody>
                    <a:bodyPr/>
                    <a:lstStyle/>
                    <a:p>
                      <a:pPr algn="ctr"/>
                      <a:r>
                        <a:rPr lang="en-US" sz="2000" b="0" dirty="0" err="1" smtClean="0">
                          <a:latin typeface="Times New Roman" pitchFamily="18" charset="0"/>
                          <a:cs typeface="Times New Roman" pitchFamily="18" charset="0"/>
                        </a:rPr>
                        <a:t>Psupport</a:t>
                      </a:r>
                      <a:endParaRPr lang="en-US" sz="2000" b="0"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2000" dirty="0" smtClean="0">
                          <a:cs typeface="B Nazanin" pitchFamily="2" charset="-78"/>
                        </a:rPr>
                        <a:t>فشار اعمالی در حین دم</a:t>
                      </a:r>
                      <a:r>
                        <a:rPr lang="fa-IR" sz="2000" baseline="0" dirty="0" smtClean="0">
                          <a:cs typeface="B Nazanin" pitchFamily="2" charset="-78"/>
                        </a:rPr>
                        <a:t> کمکی</a:t>
                      </a:r>
                      <a:endParaRPr lang="en-US" sz="2000" dirty="0" smtClean="0">
                        <a:cs typeface="B Nazanin" pitchFamily="2" charset="-78"/>
                      </a:endParaRPr>
                    </a:p>
                  </a:txBody>
                  <a:tcPr/>
                </a:tc>
                <a:tc>
                  <a:txBody>
                    <a:bodyPr/>
                    <a:lstStyle/>
                    <a:p>
                      <a:pPr algn="ctr"/>
                      <a:r>
                        <a:rPr kumimoji="0" lang="en-US" sz="2000" b="0" kern="1200" dirty="0" smtClean="0">
                          <a:solidFill>
                            <a:schemeClr val="dk1"/>
                          </a:solidFill>
                          <a:latin typeface="Times New Roman" pitchFamily="18" charset="0"/>
                          <a:ea typeface="+mn-ea"/>
                          <a:cs typeface="Times New Roman" pitchFamily="18" charset="0"/>
                        </a:rPr>
                        <a:t>cmH2O</a:t>
                      </a:r>
                    </a:p>
                  </a:txBody>
                  <a:tcPr/>
                </a:tc>
                <a:extLst>
                  <a:ext uri="{0D108BD9-81ED-4DB2-BD59-A6C34878D82A}">
                    <a16:rowId xmlns:a16="http://schemas.microsoft.com/office/drawing/2014/main" val="10006"/>
                  </a:ext>
                </a:extLst>
              </a:tr>
            </a:tbl>
          </a:graphicData>
        </a:graphic>
      </p:graphicFrame>
      <p:sp>
        <p:nvSpPr>
          <p:cNvPr id="42" name="TextBox 41"/>
          <p:cNvSpPr txBox="1"/>
          <p:nvPr/>
        </p:nvSpPr>
        <p:spPr>
          <a:xfrm>
            <a:off x="2057400" y="5715000"/>
            <a:ext cx="1600200" cy="338554"/>
          </a:xfrm>
          <a:prstGeom prst="rect">
            <a:avLst/>
          </a:prstGeom>
          <a:noFill/>
        </p:spPr>
        <p:txBody>
          <a:bodyPr wrap="square" rtlCol="0">
            <a:spAutoFit/>
          </a:bodyPr>
          <a:lstStyle/>
          <a:p>
            <a:pPr algn="ctr"/>
            <a:r>
              <a:rPr lang="en-US" sz="1600" dirty="0" err="1" smtClean="0">
                <a:latin typeface="Times New Roman" pitchFamily="18" charset="0"/>
                <a:cs typeface="Times New Roman" pitchFamily="18" charset="0"/>
              </a:rPr>
              <a:t>Spont</a:t>
            </a:r>
            <a:r>
              <a:rPr lang="en-US" sz="1600" dirty="0" smtClean="0">
                <a:latin typeface="Times New Roman" pitchFamily="18" charset="0"/>
                <a:cs typeface="Times New Roman" pitchFamily="18" charset="0"/>
              </a:rPr>
              <a:t> Window</a:t>
            </a:r>
            <a:endParaRPr lang="en-US" sz="1600" dirty="0">
              <a:latin typeface="Times New Roman" pitchFamily="18" charset="0"/>
              <a:cs typeface="Times New Roman" pitchFamily="18" charset="0"/>
            </a:endParaRPr>
          </a:p>
        </p:txBody>
      </p:sp>
      <p:sp>
        <p:nvSpPr>
          <p:cNvPr id="40" name="TextBox 39"/>
          <p:cNvSpPr txBox="1"/>
          <p:nvPr/>
        </p:nvSpPr>
        <p:spPr>
          <a:xfrm>
            <a:off x="304800" y="2895600"/>
            <a:ext cx="538930" cy="338554"/>
          </a:xfrm>
          <a:prstGeom prst="rect">
            <a:avLst/>
          </a:prstGeom>
          <a:noFill/>
        </p:spPr>
        <p:txBody>
          <a:bodyPr wrap="none" rtlCol="0">
            <a:spAutoFit/>
          </a:bodyPr>
          <a:lstStyle/>
          <a:p>
            <a:r>
              <a:rPr lang="fa-IR" sz="1600" dirty="0" smtClean="0">
                <a:cs typeface="B Yagut" pitchFamily="2" charset="-78"/>
              </a:rPr>
              <a:t>فشار</a:t>
            </a:r>
            <a:endParaRPr lang="en-US" sz="1600" dirty="0">
              <a:cs typeface="B Yagut" pitchFamily="2" charset="-78"/>
            </a:endParaRPr>
          </a:p>
        </p:txBody>
      </p:sp>
      <p:cxnSp>
        <p:nvCxnSpPr>
          <p:cNvPr id="41" name="Straight Connector 40"/>
          <p:cNvCxnSpPr/>
          <p:nvPr/>
        </p:nvCxnSpPr>
        <p:spPr>
          <a:xfrm>
            <a:off x="2361063" y="902732"/>
            <a:ext cx="6400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6324600" y="152400"/>
            <a:ext cx="2427268" cy="707886"/>
          </a:xfrm>
          <a:prstGeom prst="rect">
            <a:avLst/>
          </a:prstGeom>
        </p:spPr>
        <p:txBody>
          <a:bodyPr wrap="none">
            <a:spAutoFit/>
          </a:bodyPr>
          <a:lstStyle/>
          <a:p>
            <a:r>
              <a:rPr lang="fa-IR" sz="4000" dirty="0" smtClean="0">
                <a:cs typeface="B Nazanin" pitchFamily="2" charset="-78"/>
              </a:rPr>
              <a:t>مدهای تنفسی</a:t>
            </a:r>
            <a:endParaRPr lang="en-US" sz="4000" dirty="0"/>
          </a:p>
        </p:txBody>
      </p:sp>
    </p:spTree>
    <p:extLst>
      <p:ext uri="{BB962C8B-B14F-4D97-AF65-F5344CB8AC3E}">
        <p14:creationId xmlns:p14="http://schemas.microsoft.com/office/powerpoint/2010/main" val="223963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linds(horizontal)">
                                      <p:cBhvr>
                                        <p:cTn id="10" dur="500"/>
                                        <p:tgtEl>
                                          <p:spTgt spid="2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blinds(horizontal)">
                                      <p:cBhvr>
                                        <p:cTn id="13" dur="500"/>
                                        <p:tgtEl>
                                          <p:spTgt spid="29"/>
                                        </p:tgtEl>
                                      </p:cBhvr>
                                    </p:animEffect>
                                  </p:childTnLst>
                                </p:cTn>
                              </p:par>
                              <p:par>
                                <p:cTn id="14" presetID="3" presetClass="exit" presetSubtype="10" fill="hold" grpId="0" nodeType="withEffect">
                                  <p:stCondLst>
                                    <p:cond delay="0"/>
                                  </p:stCondLst>
                                  <p:childTnLst>
                                    <p:animEffect transition="out" filter="blinds(horizontal)">
                                      <p:cBhvr>
                                        <p:cTn id="15" dur="500"/>
                                        <p:tgtEl>
                                          <p:spTgt spid="35"/>
                                        </p:tgtEl>
                                      </p:cBhvr>
                                    </p:animEffect>
                                    <p:set>
                                      <p:cBhvr>
                                        <p:cTn id="16" dur="1" fill="hold">
                                          <p:stCondLst>
                                            <p:cond delay="499"/>
                                          </p:stCondLst>
                                        </p:cTn>
                                        <p:tgtEl>
                                          <p:spTgt spid="3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blinds(horizontal)">
                                      <p:cBhvr>
                                        <p:cTn id="21" dur="500"/>
                                        <p:tgtEl>
                                          <p:spTgt spid="21"/>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linds(horizontal)">
                                      <p:cBhvr>
                                        <p:cTn id="24" dur="500"/>
                                        <p:tgtEl>
                                          <p:spTgt spid="15"/>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21" grpId="0" animBg="1"/>
      <p:bldP spid="27" grpId="0" animBg="1"/>
      <p:bldP spid="28" grpId="0" animBg="1"/>
      <p:bldP spid="29" grpId="0" animBg="1"/>
      <p:bldP spid="3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990600"/>
            <a:ext cx="2203450" cy="461665"/>
          </a:xfrm>
          <a:prstGeom prst="rect">
            <a:avLst/>
          </a:prstGeom>
        </p:spPr>
        <p:txBody>
          <a:bodyPr wrap="square">
            <a:spAutoFit/>
          </a:bodyPr>
          <a:lstStyle/>
          <a:p>
            <a:r>
              <a:rPr lang="en-US" sz="2400" dirty="0" smtClean="0">
                <a:latin typeface="Times New Roman" pitchFamily="18" charset="0"/>
                <a:cs typeface="Times New Roman" pitchFamily="18" charset="0"/>
              </a:rPr>
              <a:t>7)   PSV  Mode</a:t>
            </a:r>
            <a:endParaRPr lang="en-US" sz="2400" dirty="0">
              <a:latin typeface="Times New Roman" pitchFamily="18" charset="0"/>
              <a:cs typeface="Times New Roman" pitchFamily="18" charset="0"/>
            </a:endParaRPr>
          </a:p>
        </p:txBody>
      </p:sp>
      <p:cxnSp>
        <p:nvCxnSpPr>
          <p:cNvPr id="6" name="Straight Arrow Connector 5"/>
          <p:cNvCxnSpPr/>
          <p:nvPr/>
        </p:nvCxnSpPr>
        <p:spPr>
          <a:xfrm>
            <a:off x="428596" y="5139154"/>
            <a:ext cx="8143932" cy="1588"/>
          </a:xfrm>
          <a:prstGeom prst="straightConnector1">
            <a:avLst/>
          </a:prstGeom>
          <a:ln w="38100">
            <a:solidFill>
              <a:schemeClr val="tx1"/>
            </a:solidFill>
            <a:prstDash val="lgDashDot"/>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5400000" flipH="1" flipV="1">
            <a:off x="-457201" y="4529554"/>
            <a:ext cx="2895600" cy="1"/>
          </a:xfrm>
          <a:prstGeom prst="straightConnector1">
            <a:avLst/>
          </a:prstGeom>
          <a:ln w="28575">
            <a:solidFill>
              <a:schemeClr val="tx1"/>
            </a:solidFill>
            <a:prstDash val="lgDashDot"/>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077200" y="5291554"/>
            <a:ext cx="534121" cy="338554"/>
          </a:xfrm>
          <a:prstGeom prst="rect">
            <a:avLst/>
          </a:prstGeom>
          <a:noFill/>
        </p:spPr>
        <p:txBody>
          <a:bodyPr wrap="none" rtlCol="0">
            <a:spAutoFit/>
          </a:bodyPr>
          <a:lstStyle/>
          <a:p>
            <a:r>
              <a:rPr lang="fa-IR" sz="1600" dirty="0" smtClean="0">
                <a:cs typeface="B Yagut" pitchFamily="2" charset="-78"/>
              </a:rPr>
              <a:t>زمان</a:t>
            </a:r>
            <a:endParaRPr lang="en-US" dirty="0">
              <a:cs typeface="B Yagut" pitchFamily="2" charset="-78"/>
            </a:endParaRPr>
          </a:p>
        </p:txBody>
      </p:sp>
      <p:sp>
        <p:nvSpPr>
          <p:cNvPr id="15" name="Line 36"/>
          <p:cNvSpPr>
            <a:spLocks noChangeShapeType="1"/>
          </p:cNvSpPr>
          <p:nvPr/>
        </p:nvSpPr>
        <p:spPr bwMode="auto">
          <a:xfrm>
            <a:off x="990601" y="5139154"/>
            <a:ext cx="1142999" cy="0"/>
          </a:xfrm>
          <a:prstGeom prst="line">
            <a:avLst/>
          </a:prstGeom>
          <a:noFill/>
          <a:ln w="38100">
            <a:solidFill>
              <a:srgbClr val="0000FF"/>
            </a:solidFill>
            <a:round/>
            <a:headEnd/>
            <a:tailEnd/>
          </a:ln>
        </p:spPr>
        <p:txBody>
          <a:bodyPr/>
          <a:lstStyle/>
          <a:p>
            <a:endParaRPr lang="en-US"/>
          </a:p>
        </p:txBody>
      </p:sp>
      <p:sp>
        <p:nvSpPr>
          <p:cNvPr id="16" name="Arc 32"/>
          <p:cNvSpPr>
            <a:spLocks/>
          </p:cNvSpPr>
          <p:nvPr/>
        </p:nvSpPr>
        <p:spPr bwMode="auto">
          <a:xfrm>
            <a:off x="2286000" y="4377154"/>
            <a:ext cx="374650" cy="814398"/>
          </a:xfrm>
          <a:custGeom>
            <a:avLst/>
            <a:gdLst>
              <a:gd name="T0" fmla="*/ 0 w 21558"/>
              <a:gd name="T1" fmla="*/ 401 h 21600"/>
              <a:gd name="T2" fmla="*/ 235 w 21558"/>
              <a:gd name="T3" fmla="*/ 0 h 21600"/>
              <a:gd name="T4" fmla="*/ 236 w 21558"/>
              <a:gd name="T5" fmla="*/ 428 h 21600"/>
              <a:gd name="T6" fmla="*/ 0 60000 65536"/>
              <a:gd name="T7" fmla="*/ 0 60000 65536"/>
              <a:gd name="T8" fmla="*/ 0 60000 65536"/>
              <a:gd name="T9" fmla="*/ 0 w 21558"/>
              <a:gd name="T10" fmla="*/ 0 h 21600"/>
              <a:gd name="T11" fmla="*/ 21558 w 21558"/>
              <a:gd name="T12" fmla="*/ 21600 h 21600"/>
            </a:gdLst>
            <a:ahLst/>
            <a:cxnLst>
              <a:cxn ang="T6">
                <a:pos x="T0" y="T1"/>
              </a:cxn>
              <a:cxn ang="T7">
                <a:pos x="T2" y="T3"/>
              </a:cxn>
              <a:cxn ang="T8">
                <a:pos x="T4" y="T5"/>
              </a:cxn>
            </a:cxnLst>
            <a:rect l="T9" t="T10" r="T11" b="T12"/>
            <a:pathLst>
              <a:path w="21558" h="21600" fill="none" extrusionOk="0">
                <a:moveTo>
                  <a:pt x="-1" y="20260"/>
                </a:moveTo>
                <a:cubicBezTo>
                  <a:pt x="704" y="8908"/>
                  <a:pt x="10092" y="48"/>
                  <a:pt x="21466" y="0"/>
                </a:cubicBezTo>
              </a:path>
              <a:path w="21558" h="21600" stroke="0" extrusionOk="0">
                <a:moveTo>
                  <a:pt x="-1" y="20260"/>
                </a:moveTo>
                <a:cubicBezTo>
                  <a:pt x="704" y="8908"/>
                  <a:pt x="10092" y="48"/>
                  <a:pt x="21466" y="0"/>
                </a:cubicBezTo>
                <a:lnTo>
                  <a:pt x="21558" y="21600"/>
                </a:lnTo>
                <a:close/>
              </a:path>
            </a:pathLst>
          </a:custGeom>
          <a:noFill/>
          <a:ln w="38100">
            <a:solidFill>
              <a:srgbClr val="00B050"/>
            </a:solidFill>
            <a:round/>
            <a:headEnd type="none" w="sm" len="sm"/>
            <a:tailEnd type="none" w="sm" len="sm"/>
          </a:ln>
        </p:spPr>
        <p:txBody>
          <a:bodyPr wrap="none" anchor="ctr"/>
          <a:lstStyle/>
          <a:p>
            <a:endParaRPr lang="en-US"/>
          </a:p>
        </p:txBody>
      </p:sp>
      <p:sp>
        <p:nvSpPr>
          <p:cNvPr id="17" name="Line 36"/>
          <p:cNvSpPr>
            <a:spLocks noChangeShapeType="1"/>
          </p:cNvSpPr>
          <p:nvPr/>
        </p:nvSpPr>
        <p:spPr bwMode="auto">
          <a:xfrm flipV="1">
            <a:off x="3505200" y="5139154"/>
            <a:ext cx="1066800" cy="0"/>
          </a:xfrm>
          <a:prstGeom prst="line">
            <a:avLst/>
          </a:prstGeom>
          <a:noFill/>
          <a:ln w="38100">
            <a:solidFill>
              <a:srgbClr val="0000FF"/>
            </a:solidFill>
            <a:round/>
            <a:headEnd/>
            <a:tailEnd/>
          </a:ln>
        </p:spPr>
        <p:txBody>
          <a:bodyPr/>
          <a:lstStyle/>
          <a:p>
            <a:endParaRPr lang="en-US"/>
          </a:p>
        </p:txBody>
      </p:sp>
      <p:sp>
        <p:nvSpPr>
          <p:cNvPr id="18" name="Arc 34"/>
          <p:cNvSpPr>
            <a:spLocks/>
          </p:cNvSpPr>
          <p:nvPr/>
        </p:nvSpPr>
        <p:spPr bwMode="auto">
          <a:xfrm>
            <a:off x="4572000" y="5139154"/>
            <a:ext cx="152400" cy="228600"/>
          </a:xfrm>
          <a:custGeom>
            <a:avLst/>
            <a:gdLst>
              <a:gd name="T0" fmla="*/ 71 w 21600"/>
              <a:gd name="T1" fmla="*/ 397 h 21600"/>
              <a:gd name="T2" fmla="*/ 0 w 21600"/>
              <a:gd name="T3" fmla="*/ 0 h 21600"/>
              <a:gd name="T4" fmla="*/ 71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38100">
            <a:solidFill>
              <a:srgbClr val="0000FF"/>
            </a:solidFill>
            <a:round/>
            <a:headEnd type="none" w="sm" len="sm"/>
            <a:tailEnd type="none" w="sm" len="sm"/>
          </a:ln>
        </p:spPr>
        <p:txBody>
          <a:bodyPr wrap="none" anchor="ctr"/>
          <a:lstStyle/>
          <a:p>
            <a:endParaRPr lang="en-US"/>
          </a:p>
        </p:txBody>
      </p:sp>
      <p:sp>
        <p:nvSpPr>
          <p:cNvPr id="19" name="Line 36"/>
          <p:cNvSpPr>
            <a:spLocks noChangeShapeType="1"/>
          </p:cNvSpPr>
          <p:nvPr/>
        </p:nvSpPr>
        <p:spPr bwMode="auto">
          <a:xfrm flipH="1" flipV="1">
            <a:off x="4724400" y="5139154"/>
            <a:ext cx="1" cy="228600"/>
          </a:xfrm>
          <a:prstGeom prst="line">
            <a:avLst/>
          </a:prstGeom>
          <a:noFill/>
          <a:ln w="38100">
            <a:solidFill>
              <a:srgbClr val="0000FF"/>
            </a:solidFill>
            <a:round/>
            <a:headEnd/>
            <a:tailEnd/>
          </a:ln>
        </p:spPr>
        <p:txBody>
          <a:bodyPr/>
          <a:lstStyle/>
          <a:p>
            <a:endParaRPr lang="en-US"/>
          </a:p>
        </p:txBody>
      </p:sp>
      <p:sp>
        <p:nvSpPr>
          <p:cNvPr id="27" name="Arc 34"/>
          <p:cNvSpPr>
            <a:spLocks/>
          </p:cNvSpPr>
          <p:nvPr/>
        </p:nvSpPr>
        <p:spPr bwMode="auto">
          <a:xfrm>
            <a:off x="2819400" y="4377154"/>
            <a:ext cx="762000" cy="762000"/>
          </a:xfrm>
          <a:custGeom>
            <a:avLst/>
            <a:gdLst>
              <a:gd name="T0" fmla="*/ 71 w 21600"/>
              <a:gd name="T1" fmla="*/ 397 h 21600"/>
              <a:gd name="T2" fmla="*/ 0 w 21600"/>
              <a:gd name="T3" fmla="*/ 0 h 21600"/>
              <a:gd name="T4" fmla="*/ 71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38100">
            <a:solidFill>
              <a:srgbClr val="0000FF"/>
            </a:solidFill>
            <a:round/>
            <a:headEnd type="none" w="sm" len="sm"/>
            <a:tailEnd type="none" w="sm" len="sm"/>
          </a:ln>
        </p:spPr>
        <p:txBody>
          <a:bodyPr wrap="none" anchor="ctr"/>
          <a:lstStyle/>
          <a:p>
            <a:endParaRPr lang="en-US"/>
          </a:p>
        </p:txBody>
      </p:sp>
      <p:sp>
        <p:nvSpPr>
          <p:cNvPr id="37" name="Line 33"/>
          <p:cNvSpPr>
            <a:spLocks noChangeShapeType="1"/>
          </p:cNvSpPr>
          <p:nvPr/>
        </p:nvSpPr>
        <p:spPr bwMode="auto">
          <a:xfrm>
            <a:off x="2590800" y="4377154"/>
            <a:ext cx="228600" cy="0"/>
          </a:xfrm>
          <a:prstGeom prst="line">
            <a:avLst/>
          </a:prstGeom>
          <a:noFill/>
          <a:ln w="38100">
            <a:solidFill>
              <a:srgbClr val="00B050"/>
            </a:solidFill>
            <a:prstDash val="solid"/>
            <a:round/>
            <a:headEnd type="none" w="sm" len="sm"/>
            <a:tailEnd type="none" w="sm" len="sm"/>
          </a:ln>
        </p:spPr>
        <p:txBody>
          <a:bodyPr wrap="none" anchor="ctr"/>
          <a:lstStyle/>
          <a:p>
            <a:endParaRPr lang="en-US"/>
          </a:p>
        </p:txBody>
      </p:sp>
      <p:sp>
        <p:nvSpPr>
          <p:cNvPr id="38" name="Arc 34"/>
          <p:cNvSpPr>
            <a:spLocks/>
          </p:cNvSpPr>
          <p:nvPr/>
        </p:nvSpPr>
        <p:spPr bwMode="auto">
          <a:xfrm>
            <a:off x="2133600" y="5139154"/>
            <a:ext cx="152400" cy="228600"/>
          </a:xfrm>
          <a:custGeom>
            <a:avLst/>
            <a:gdLst>
              <a:gd name="T0" fmla="*/ 71 w 21600"/>
              <a:gd name="T1" fmla="*/ 397 h 21600"/>
              <a:gd name="T2" fmla="*/ 0 w 21600"/>
              <a:gd name="T3" fmla="*/ 0 h 21600"/>
              <a:gd name="T4" fmla="*/ 71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38100">
            <a:solidFill>
              <a:srgbClr val="0000FF"/>
            </a:solidFill>
            <a:round/>
            <a:headEnd type="none" w="sm" len="sm"/>
            <a:tailEnd type="none" w="sm" len="sm"/>
          </a:ln>
        </p:spPr>
        <p:txBody>
          <a:bodyPr wrap="none" anchor="ctr"/>
          <a:lstStyle/>
          <a:p>
            <a:endParaRPr lang="en-US"/>
          </a:p>
        </p:txBody>
      </p:sp>
      <p:sp>
        <p:nvSpPr>
          <p:cNvPr id="39" name="Line 36"/>
          <p:cNvSpPr>
            <a:spLocks noChangeShapeType="1"/>
          </p:cNvSpPr>
          <p:nvPr/>
        </p:nvSpPr>
        <p:spPr bwMode="auto">
          <a:xfrm flipH="1" flipV="1">
            <a:off x="2286000" y="5139154"/>
            <a:ext cx="1" cy="228600"/>
          </a:xfrm>
          <a:prstGeom prst="line">
            <a:avLst/>
          </a:prstGeom>
          <a:noFill/>
          <a:ln w="38100">
            <a:solidFill>
              <a:srgbClr val="0000FF"/>
            </a:solidFill>
            <a:round/>
            <a:headEnd/>
            <a:tailEnd/>
          </a:ln>
        </p:spPr>
        <p:txBody>
          <a:bodyPr/>
          <a:lstStyle/>
          <a:p>
            <a:endParaRPr lang="en-US"/>
          </a:p>
        </p:txBody>
      </p:sp>
      <p:cxnSp>
        <p:nvCxnSpPr>
          <p:cNvPr id="43" name="Straight Connector 42"/>
          <p:cNvCxnSpPr/>
          <p:nvPr/>
        </p:nvCxnSpPr>
        <p:spPr>
          <a:xfrm flipH="1">
            <a:off x="2817148" y="3996154"/>
            <a:ext cx="2252" cy="1577793"/>
          </a:xfrm>
          <a:prstGeom prst="line">
            <a:avLst/>
          </a:prstGeom>
          <a:ln/>
        </p:spPr>
        <p:style>
          <a:lnRef idx="2">
            <a:schemeClr val="dk1"/>
          </a:lnRef>
          <a:fillRef idx="0">
            <a:schemeClr val="dk1"/>
          </a:fillRef>
          <a:effectRef idx="1">
            <a:schemeClr val="dk1"/>
          </a:effectRef>
          <a:fontRef idx="minor">
            <a:schemeClr val="tx1"/>
          </a:fontRef>
        </p:style>
      </p:cxnSp>
      <p:cxnSp>
        <p:nvCxnSpPr>
          <p:cNvPr id="44" name="Straight Connector 43"/>
          <p:cNvCxnSpPr/>
          <p:nvPr/>
        </p:nvCxnSpPr>
        <p:spPr>
          <a:xfrm rot="16200000" flipH="1">
            <a:off x="2324099" y="4796254"/>
            <a:ext cx="1600200" cy="1"/>
          </a:xfrm>
          <a:prstGeom prst="line">
            <a:avLst/>
          </a:prstGeom>
          <a:ln/>
        </p:spPr>
        <p:style>
          <a:lnRef idx="2">
            <a:schemeClr val="dk1"/>
          </a:lnRef>
          <a:fillRef idx="0">
            <a:schemeClr val="dk1"/>
          </a:fillRef>
          <a:effectRef idx="1">
            <a:schemeClr val="dk1"/>
          </a:effectRef>
          <a:fontRef idx="minor">
            <a:schemeClr val="tx1"/>
          </a:fontRef>
        </p:style>
      </p:cxnSp>
      <p:sp>
        <p:nvSpPr>
          <p:cNvPr id="45" name="Arc 32"/>
          <p:cNvSpPr>
            <a:spLocks/>
          </p:cNvSpPr>
          <p:nvPr/>
        </p:nvSpPr>
        <p:spPr bwMode="auto">
          <a:xfrm>
            <a:off x="4724400" y="4377154"/>
            <a:ext cx="374650" cy="814398"/>
          </a:xfrm>
          <a:custGeom>
            <a:avLst/>
            <a:gdLst>
              <a:gd name="T0" fmla="*/ 0 w 21558"/>
              <a:gd name="T1" fmla="*/ 401 h 21600"/>
              <a:gd name="T2" fmla="*/ 235 w 21558"/>
              <a:gd name="T3" fmla="*/ 0 h 21600"/>
              <a:gd name="T4" fmla="*/ 236 w 21558"/>
              <a:gd name="T5" fmla="*/ 428 h 21600"/>
              <a:gd name="T6" fmla="*/ 0 60000 65536"/>
              <a:gd name="T7" fmla="*/ 0 60000 65536"/>
              <a:gd name="T8" fmla="*/ 0 60000 65536"/>
              <a:gd name="T9" fmla="*/ 0 w 21558"/>
              <a:gd name="T10" fmla="*/ 0 h 21600"/>
              <a:gd name="T11" fmla="*/ 21558 w 21558"/>
              <a:gd name="T12" fmla="*/ 21600 h 21600"/>
            </a:gdLst>
            <a:ahLst/>
            <a:cxnLst>
              <a:cxn ang="T6">
                <a:pos x="T0" y="T1"/>
              </a:cxn>
              <a:cxn ang="T7">
                <a:pos x="T2" y="T3"/>
              </a:cxn>
              <a:cxn ang="T8">
                <a:pos x="T4" y="T5"/>
              </a:cxn>
            </a:cxnLst>
            <a:rect l="T9" t="T10" r="T11" b="T12"/>
            <a:pathLst>
              <a:path w="21558" h="21600" fill="none" extrusionOk="0">
                <a:moveTo>
                  <a:pt x="-1" y="20260"/>
                </a:moveTo>
                <a:cubicBezTo>
                  <a:pt x="704" y="8908"/>
                  <a:pt x="10092" y="48"/>
                  <a:pt x="21466" y="0"/>
                </a:cubicBezTo>
              </a:path>
              <a:path w="21558" h="21600" stroke="0" extrusionOk="0">
                <a:moveTo>
                  <a:pt x="-1" y="20260"/>
                </a:moveTo>
                <a:cubicBezTo>
                  <a:pt x="704" y="8908"/>
                  <a:pt x="10092" y="48"/>
                  <a:pt x="21466" y="0"/>
                </a:cubicBezTo>
                <a:lnTo>
                  <a:pt x="21558" y="21600"/>
                </a:lnTo>
                <a:close/>
              </a:path>
            </a:pathLst>
          </a:custGeom>
          <a:noFill/>
          <a:ln w="38100">
            <a:solidFill>
              <a:srgbClr val="00B050"/>
            </a:solidFill>
            <a:round/>
            <a:headEnd type="none" w="sm" len="sm"/>
            <a:tailEnd type="none" w="sm" len="sm"/>
          </a:ln>
        </p:spPr>
        <p:txBody>
          <a:bodyPr wrap="none" anchor="ctr"/>
          <a:lstStyle/>
          <a:p>
            <a:endParaRPr lang="en-US"/>
          </a:p>
        </p:txBody>
      </p:sp>
      <p:sp>
        <p:nvSpPr>
          <p:cNvPr id="46" name="Arc 34"/>
          <p:cNvSpPr>
            <a:spLocks/>
          </p:cNvSpPr>
          <p:nvPr/>
        </p:nvSpPr>
        <p:spPr bwMode="auto">
          <a:xfrm>
            <a:off x="5257800" y="4377154"/>
            <a:ext cx="762000" cy="762000"/>
          </a:xfrm>
          <a:custGeom>
            <a:avLst/>
            <a:gdLst>
              <a:gd name="T0" fmla="*/ 71 w 21600"/>
              <a:gd name="T1" fmla="*/ 397 h 21600"/>
              <a:gd name="T2" fmla="*/ 0 w 21600"/>
              <a:gd name="T3" fmla="*/ 0 h 21600"/>
              <a:gd name="T4" fmla="*/ 71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38100">
            <a:solidFill>
              <a:srgbClr val="0000FF"/>
            </a:solidFill>
            <a:round/>
            <a:headEnd type="none" w="sm" len="sm"/>
            <a:tailEnd type="none" w="sm" len="sm"/>
          </a:ln>
        </p:spPr>
        <p:txBody>
          <a:bodyPr wrap="none" anchor="ctr"/>
          <a:lstStyle/>
          <a:p>
            <a:endParaRPr lang="en-US"/>
          </a:p>
        </p:txBody>
      </p:sp>
      <p:sp>
        <p:nvSpPr>
          <p:cNvPr id="47" name="Line 33"/>
          <p:cNvSpPr>
            <a:spLocks noChangeShapeType="1"/>
          </p:cNvSpPr>
          <p:nvPr/>
        </p:nvSpPr>
        <p:spPr bwMode="auto">
          <a:xfrm>
            <a:off x="5029200" y="4377154"/>
            <a:ext cx="228600" cy="0"/>
          </a:xfrm>
          <a:prstGeom prst="line">
            <a:avLst/>
          </a:prstGeom>
          <a:noFill/>
          <a:ln w="38100">
            <a:solidFill>
              <a:srgbClr val="00B050"/>
            </a:solidFill>
            <a:prstDash val="solid"/>
            <a:round/>
            <a:headEnd type="none" w="sm" len="sm"/>
            <a:tailEnd type="none" w="sm" len="sm"/>
          </a:ln>
        </p:spPr>
        <p:txBody>
          <a:bodyPr wrap="none" anchor="ctr"/>
          <a:lstStyle/>
          <a:p>
            <a:endParaRPr lang="en-US"/>
          </a:p>
        </p:txBody>
      </p:sp>
      <p:cxnSp>
        <p:nvCxnSpPr>
          <p:cNvPr id="48" name="Straight Arrow Connector 47"/>
          <p:cNvCxnSpPr/>
          <p:nvPr/>
        </p:nvCxnSpPr>
        <p:spPr>
          <a:xfrm>
            <a:off x="2819400" y="5437901"/>
            <a:ext cx="304800" cy="1588"/>
          </a:xfrm>
          <a:prstGeom prst="straightConnector1">
            <a:avLst/>
          </a:prstGeom>
          <a:ln>
            <a:solidFill>
              <a:srgbClr val="002060"/>
            </a:solidFill>
            <a:headEnd type="arrow"/>
            <a:tailEnd type="arrow"/>
          </a:ln>
        </p:spPr>
        <p:style>
          <a:lnRef idx="2">
            <a:schemeClr val="accent3"/>
          </a:lnRef>
          <a:fillRef idx="0">
            <a:schemeClr val="accent3"/>
          </a:fillRef>
          <a:effectRef idx="1">
            <a:schemeClr val="accent3"/>
          </a:effectRef>
          <a:fontRef idx="minor">
            <a:schemeClr val="tx1"/>
          </a:fontRef>
        </p:style>
      </p:cxnSp>
      <p:sp>
        <p:nvSpPr>
          <p:cNvPr id="49" name="TextBox 48"/>
          <p:cNvSpPr txBox="1"/>
          <p:nvPr/>
        </p:nvSpPr>
        <p:spPr>
          <a:xfrm>
            <a:off x="2209800" y="5668089"/>
            <a:ext cx="1600200" cy="584775"/>
          </a:xfrm>
          <a:prstGeom prst="rect">
            <a:avLst/>
          </a:prstGeom>
          <a:noFill/>
        </p:spPr>
        <p:txBody>
          <a:bodyPr wrap="square" rtlCol="0">
            <a:spAutoFit/>
          </a:bodyPr>
          <a:lstStyle/>
          <a:p>
            <a:pPr algn="ctr"/>
            <a:r>
              <a:rPr lang="en-US" sz="1600" dirty="0" smtClean="0">
                <a:latin typeface="Times New Roman" pitchFamily="18" charset="0"/>
                <a:cs typeface="Times New Roman" pitchFamily="18" charset="0"/>
              </a:rPr>
              <a:t>Min </a:t>
            </a:r>
          </a:p>
          <a:p>
            <a:pPr algn="ctr"/>
            <a:r>
              <a:rPr lang="en-US" sz="1600" dirty="0" smtClean="0">
                <a:latin typeface="Times New Roman" pitchFamily="18" charset="0"/>
                <a:cs typeface="Times New Roman" pitchFamily="18" charset="0"/>
              </a:rPr>
              <a:t>Exhalation Time</a:t>
            </a:r>
            <a:endParaRPr lang="en-US" sz="1600" dirty="0">
              <a:latin typeface="Times New Roman" pitchFamily="18" charset="0"/>
              <a:cs typeface="Times New Roman" pitchFamily="18" charset="0"/>
            </a:endParaRPr>
          </a:p>
        </p:txBody>
      </p:sp>
      <p:graphicFrame>
        <p:nvGraphicFramePr>
          <p:cNvPr id="28" name="Table 27"/>
          <p:cNvGraphicFramePr>
            <a:graphicFrameLocks noGrp="1"/>
          </p:cNvGraphicFramePr>
          <p:nvPr>
            <p:extLst>
              <p:ext uri="{D42A27DB-BD31-4B8C-83A1-F6EECF244321}">
                <p14:modId xmlns:p14="http://schemas.microsoft.com/office/powerpoint/2010/main" val="2824428352"/>
              </p:ext>
            </p:extLst>
          </p:nvPr>
        </p:nvGraphicFramePr>
        <p:xfrm>
          <a:off x="3505200" y="1295400"/>
          <a:ext cx="4959352" cy="1584960"/>
        </p:xfrm>
        <a:graphic>
          <a:graphicData uri="http://schemas.openxmlformats.org/drawingml/2006/table">
            <a:tbl>
              <a:tblPr firstRow="1" bandRow="1">
                <a:tableStyleId>{5C22544A-7EE6-4342-B048-85BDC9FD1C3A}</a:tableStyleId>
              </a:tblPr>
              <a:tblGrid>
                <a:gridCol w="1377599">
                  <a:extLst>
                    <a:ext uri="{9D8B030D-6E8A-4147-A177-3AD203B41FA5}">
                      <a16:colId xmlns:a16="http://schemas.microsoft.com/office/drawing/2014/main" val="20000"/>
                    </a:ext>
                  </a:extLst>
                </a:gridCol>
                <a:gridCol w="2341916">
                  <a:extLst>
                    <a:ext uri="{9D8B030D-6E8A-4147-A177-3AD203B41FA5}">
                      <a16:colId xmlns:a16="http://schemas.microsoft.com/office/drawing/2014/main" val="20001"/>
                    </a:ext>
                  </a:extLst>
                </a:gridCol>
                <a:gridCol w="1239837">
                  <a:extLst>
                    <a:ext uri="{9D8B030D-6E8A-4147-A177-3AD203B41FA5}">
                      <a16:colId xmlns:a16="http://schemas.microsoft.com/office/drawing/2014/main" val="20002"/>
                    </a:ext>
                  </a:extLst>
                </a:gridCol>
              </a:tblGrid>
              <a:tr h="358415">
                <a:tc>
                  <a:txBody>
                    <a:bodyPr/>
                    <a:lstStyle/>
                    <a:p>
                      <a:pPr algn="ctr"/>
                      <a:r>
                        <a:rPr lang="en-US" sz="2000" dirty="0" smtClean="0"/>
                        <a:t>Setting</a:t>
                      </a:r>
                      <a:endParaRPr lang="en-US" sz="2000" dirty="0"/>
                    </a:p>
                  </a:txBody>
                  <a:tcPr/>
                </a:tc>
                <a:tc>
                  <a:txBody>
                    <a:bodyPr/>
                    <a:lstStyle/>
                    <a:p>
                      <a:pPr algn="ctr"/>
                      <a:r>
                        <a:rPr lang="en-US" sz="2000" dirty="0" smtClean="0"/>
                        <a:t>Description</a:t>
                      </a:r>
                      <a:endParaRPr lang="en-US" sz="2000" dirty="0"/>
                    </a:p>
                  </a:txBody>
                  <a:tcPr/>
                </a:tc>
                <a:tc>
                  <a:txBody>
                    <a:bodyPr/>
                    <a:lstStyle/>
                    <a:p>
                      <a:pPr algn="ctr"/>
                      <a:r>
                        <a:rPr lang="en-US" sz="2000" dirty="0" smtClean="0"/>
                        <a:t>Unit</a:t>
                      </a:r>
                      <a:endParaRPr lang="en-US" sz="2000" dirty="0"/>
                    </a:p>
                  </a:txBody>
                  <a:tcPr/>
                </a:tc>
                <a:extLst>
                  <a:ext uri="{0D108BD9-81ED-4DB2-BD59-A6C34878D82A}">
                    <a16:rowId xmlns:a16="http://schemas.microsoft.com/office/drawing/2014/main" val="10000"/>
                  </a:ext>
                </a:extLst>
              </a:tr>
              <a:tr h="304407">
                <a:tc>
                  <a:txBody>
                    <a:bodyPr/>
                    <a:lstStyle/>
                    <a:p>
                      <a:pPr algn="ctr"/>
                      <a:r>
                        <a:rPr lang="en-US" sz="2000" b="0" dirty="0" smtClean="0">
                          <a:latin typeface="Times New Roman" pitchFamily="18" charset="0"/>
                          <a:cs typeface="Times New Roman" pitchFamily="18" charset="0"/>
                        </a:rPr>
                        <a:t>O2</a:t>
                      </a:r>
                      <a:endParaRPr lang="en-US" sz="2000" b="0" dirty="0">
                        <a:latin typeface="Times New Roman" pitchFamily="18" charset="0"/>
                        <a:cs typeface="Times New Roman" pitchFamily="18" charset="0"/>
                      </a:endParaRPr>
                    </a:p>
                  </a:txBody>
                  <a:tcPr/>
                </a:tc>
                <a:tc>
                  <a:txBody>
                    <a:bodyPr/>
                    <a:lstStyle/>
                    <a:p>
                      <a:pPr algn="ctr"/>
                      <a:r>
                        <a:rPr lang="fa-IR" sz="2000" dirty="0" smtClean="0">
                          <a:cs typeface="B Nazanin" pitchFamily="2" charset="-78"/>
                        </a:rPr>
                        <a:t>درصد</a:t>
                      </a:r>
                      <a:r>
                        <a:rPr lang="fa-IR" sz="2000" baseline="0" dirty="0" smtClean="0">
                          <a:cs typeface="B Nazanin" pitchFamily="2" charset="-78"/>
                        </a:rPr>
                        <a:t> اشباع اکسیژن</a:t>
                      </a:r>
                      <a:endParaRPr lang="en-US" sz="2000" dirty="0">
                        <a:cs typeface="B Nazanin" pitchFamily="2" charset="-78"/>
                      </a:endParaRPr>
                    </a:p>
                  </a:txBody>
                  <a:tcPr/>
                </a:tc>
                <a:tc>
                  <a:txBody>
                    <a:bodyPr/>
                    <a:lstStyle/>
                    <a:p>
                      <a:pPr algn="ctr"/>
                      <a:r>
                        <a:rPr kumimoji="0" lang="en-US" sz="2000" b="0" kern="1200" dirty="0" smtClean="0">
                          <a:solidFill>
                            <a:schemeClr val="dk1"/>
                          </a:solidFill>
                          <a:latin typeface="Times New Roman" pitchFamily="18" charset="0"/>
                          <a:ea typeface="+mn-ea"/>
                          <a:cs typeface="Times New Roman" pitchFamily="18" charset="0"/>
                        </a:rPr>
                        <a:t>%</a:t>
                      </a:r>
                    </a:p>
                  </a:txBody>
                  <a:tcPr/>
                </a:tc>
                <a:extLst>
                  <a:ext uri="{0D108BD9-81ED-4DB2-BD59-A6C34878D82A}">
                    <a16:rowId xmlns:a16="http://schemas.microsoft.com/office/drawing/2014/main" val="10001"/>
                  </a:ext>
                </a:extLst>
              </a:tr>
              <a:tr h="294588">
                <a:tc>
                  <a:txBody>
                    <a:bodyPr/>
                    <a:lstStyle/>
                    <a:p>
                      <a:pPr algn="ctr"/>
                      <a:r>
                        <a:rPr lang="en-US" sz="2000" b="0" dirty="0" smtClean="0">
                          <a:latin typeface="Times New Roman" pitchFamily="18" charset="0"/>
                          <a:cs typeface="Times New Roman" pitchFamily="18" charset="0"/>
                        </a:rPr>
                        <a:t>PEEP</a:t>
                      </a:r>
                      <a:endParaRPr lang="en-US" sz="2000" b="0" dirty="0">
                        <a:latin typeface="Times New Roman" pitchFamily="18" charset="0"/>
                        <a:cs typeface="Times New Roman" pitchFamily="18" charset="0"/>
                      </a:endParaRPr>
                    </a:p>
                  </a:txBody>
                  <a:tcPr/>
                </a:tc>
                <a:tc>
                  <a:txBody>
                    <a:bodyPr/>
                    <a:lstStyle/>
                    <a:p>
                      <a:pPr algn="ctr"/>
                      <a:r>
                        <a:rPr lang="fa-IR" sz="2000" dirty="0" smtClean="0">
                          <a:cs typeface="B Nazanin" pitchFamily="2" charset="-78"/>
                        </a:rPr>
                        <a:t>فشار انتهای بازدم</a:t>
                      </a:r>
                      <a:endParaRPr lang="en-US" sz="2000" dirty="0">
                        <a:cs typeface="B Nazanin" pitchFamily="2" charset="-78"/>
                      </a:endParaRPr>
                    </a:p>
                  </a:txBody>
                  <a:tcPr/>
                </a:tc>
                <a:tc>
                  <a:txBody>
                    <a:bodyPr/>
                    <a:lstStyle/>
                    <a:p>
                      <a:pPr algn="ctr"/>
                      <a:r>
                        <a:rPr kumimoji="0" lang="en-US" sz="2000" b="0" kern="1200" dirty="0" smtClean="0">
                          <a:solidFill>
                            <a:schemeClr val="dk1"/>
                          </a:solidFill>
                          <a:latin typeface="Times New Roman" pitchFamily="18" charset="0"/>
                          <a:ea typeface="+mn-ea"/>
                          <a:cs typeface="Times New Roman" pitchFamily="18" charset="0"/>
                        </a:rPr>
                        <a:t>cmH2O</a:t>
                      </a:r>
                    </a:p>
                  </a:txBody>
                  <a:tcPr/>
                </a:tc>
                <a:extLst>
                  <a:ext uri="{0D108BD9-81ED-4DB2-BD59-A6C34878D82A}">
                    <a16:rowId xmlns:a16="http://schemas.microsoft.com/office/drawing/2014/main" val="10002"/>
                  </a:ext>
                </a:extLst>
              </a:tr>
              <a:tr h="358415">
                <a:tc>
                  <a:txBody>
                    <a:bodyPr/>
                    <a:lstStyle/>
                    <a:p>
                      <a:pPr algn="ctr"/>
                      <a:r>
                        <a:rPr lang="en-US" sz="2000" b="0" dirty="0" err="1" smtClean="0">
                          <a:latin typeface="Times New Roman" pitchFamily="18" charset="0"/>
                          <a:cs typeface="Times New Roman" pitchFamily="18" charset="0"/>
                        </a:rPr>
                        <a:t>Psupport</a:t>
                      </a:r>
                      <a:endParaRPr lang="en-US" sz="2000" b="0" dirty="0">
                        <a:latin typeface="Times New Roman" pitchFamily="18" charset="0"/>
                        <a:cs typeface="Times New Roman" pitchFamily="18" charset="0"/>
                      </a:endParaRPr>
                    </a:p>
                  </a:txBody>
                  <a:tcPr/>
                </a:tc>
                <a:tc>
                  <a:txBody>
                    <a:bodyPr/>
                    <a:lstStyle/>
                    <a:p>
                      <a:pPr algn="ctr"/>
                      <a:r>
                        <a:rPr lang="fa-IR" sz="2000" dirty="0" smtClean="0">
                          <a:cs typeface="B Nazanin" pitchFamily="2" charset="-78"/>
                        </a:rPr>
                        <a:t>فلوی</a:t>
                      </a:r>
                      <a:r>
                        <a:rPr lang="fa-IR" sz="2000" baseline="0" dirty="0" smtClean="0">
                          <a:cs typeface="B Nazanin" pitchFamily="2" charset="-78"/>
                        </a:rPr>
                        <a:t> </a:t>
                      </a:r>
                      <a:r>
                        <a:rPr lang="fa-IR" sz="2000" dirty="0" smtClean="0">
                          <a:cs typeface="B Nazanin" pitchFamily="2" charset="-78"/>
                        </a:rPr>
                        <a:t>اعمالی در حین دم</a:t>
                      </a:r>
                      <a:endParaRPr lang="en-US" sz="2000" dirty="0">
                        <a:cs typeface="B Nazanin" pitchFamily="2" charset="-78"/>
                      </a:endParaRPr>
                    </a:p>
                  </a:txBody>
                  <a:tcPr/>
                </a:tc>
                <a:tc>
                  <a:txBody>
                    <a:bodyPr/>
                    <a:lstStyle/>
                    <a:p>
                      <a:pPr algn="ctr"/>
                      <a:r>
                        <a:rPr kumimoji="0" lang="en-US" sz="2000" b="0" kern="1200" dirty="0" smtClean="0">
                          <a:solidFill>
                            <a:schemeClr val="dk1"/>
                          </a:solidFill>
                          <a:latin typeface="Times New Roman" pitchFamily="18" charset="0"/>
                          <a:ea typeface="+mn-ea"/>
                          <a:cs typeface="Times New Roman" pitchFamily="18" charset="0"/>
                        </a:rPr>
                        <a:t>cmH2O</a:t>
                      </a:r>
                    </a:p>
                  </a:txBody>
                  <a:tcPr/>
                </a:tc>
                <a:extLst>
                  <a:ext uri="{0D108BD9-81ED-4DB2-BD59-A6C34878D82A}">
                    <a16:rowId xmlns:a16="http://schemas.microsoft.com/office/drawing/2014/main" val="10003"/>
                  </a:ext>
                </a:extLst>
              </a:tr>
            </a:tbl>
          </a:graphicData>
        </a:graphic>
      </p:graphicFrame>
      <p:sp>
        <p:nvSpPr>
          <p:cNvPr id="29" name="TextBox 28"/>
          <p:cNvSpPr txBox="1"/>
          <p:nvPr/>
        </p:nvSpPr>
        <p:spPr>
          <a:xfrm>
            <a:off x="304800" y="3124200"/>
            <a:ext cx="538930" cy="338554"/>
          </a:xfrm>
          <a:prstGeom prst="rect">
            <a:avLst/>
          </a:prstGeom>
          <a:noFill/>
        </p:spPr>
        <p:txBody>
          <a:bodyPr wrap="none" rtlCol="0">
            <a:spAutoFit/>
          </a:bodyPr>
          <a:lstStyle/>
          <a:p>
            <a:r>
              <a:rPr lang="fa-IR" sz="1600" dirty="0" smtClean="0">
                <a:cs typeface="B Yagut" pitchFamily="2" charset="-78"/>
              </a:rPr>
              <a:t>فشار</a:t>
            </a:r>
            <a:endParaRPr lang="en-US" sz="1600" dirty="0">
              <a:cs typeface="B Yagut" pitchFamily="2" charset="-78"/>
            </a:endParaRPr>
          </a:p>
        </p:txBody>
      </p:sp>
      <p:cxnSp>
        <p:nvCxnSpPr>
          <p:cNvPr id="30" name="Straight Connector 29"/>
          <p:cNvCxnSpPr/>
          <p:nvPr/>
        </p:nvCxnSpPr>
        <p:spPr>
          <a:xfrm>
            <a:off x="2361063" y="902732"/>
            <a:ext cx="6400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6324600" y="152400"/>
            <a:ext cx="2427268" cy="707886"/>
          </a:xfrm>
          <a:prstGeom prst="rect">
            <a:avLst/>
          </a:prstGeom>
        </p:spPr>
        <p:txBody>
          <a:bodyPr wrap="none">
            <a:spAutoFit/>
          </a:bodyPr>
          <a:lstStyle/>
          <a:p>
            <a:r>
              <a:rPr lang="fa-IR" sz="4000" dirty="0" smtClean="0">
                <a:cs typeface="B Nazanin" pitchFamily="2" charset="-78"/>
              </a:rPr>
              <a:t>مدهای تنفسی</a:t>
            </a:r>
            <a:endParaRPr lang="en-US" sz="4000" dirty="0"/>
          </a:p>
        </p:txBody>
      </p:sp>
    </p:spTree>
    <p:extLst>
      <p:ext uri="{BB962C8B-B14F-4D97-AF65-F5344CB8AC3E}">
        <p14:creationId xmlns:p14="http://schemas.microsoft.com/office/powerpoint/2010/main" val="385623242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7200" y="971490"/>
            <a:ext cx="2133600" cy="461665"/>
          </a:xfrm>
          <a:prstGeom prst="rect">
            <a:avLst/>
          </a:prstGeom>
        </p:spPr>
        <p:txBody>
          <a:bodyPr wrap="square">
            <a:spAutoFit/>
          </a:bodyPr>
          <a:lstStyle/>
          <a:p>
            <a:r>
              <a:rPr lang="en-US" sz="2400" dirty="0" smtClean="0">
                <a:latin typeface="Times New Roman" pitchFamily="18" charset="0"/>
                <a:cs typeface="Times New Roman" pitchFamily="18" charset="0"/>
              </a:rPr>
              <a:t>8)  VSV Mode</a:t>
            </a:r>
            <a:endParaRPr lang="en-US" sz="2400" dirty="0">
              <a:latin typeface="Times New Roman" pitchFamily="18" charset="0"/>
              <a:cs typeface="Times New Roman" pitchFamily="18" charset="0"/>
            </a:endParaRPr>
          </a:p>
        </p:txBody>
      </p:sp>
      <p:cxnSp>
        <p:nvCxnSpPr>
          <p:cNvPr id="10" name="Straight Arrow Connector 9"/>
          <p:cNvCxnSpPr/>
          <p:nvPr/>
        </p:nvCxnSpPr>
        <p:spPr>
          <a:xfrm>
            <a:off x="428596" y="5291554"/>
            <a:ext cx="8143932" cy="1588"/>
          </a:xfrm>
          <a:prstGeom prst="straightConnector1">
            <a:avLst/>
          </a:prstGeom>
          <a:ln w="38100">
            <a:solidFill>
              <a:schemeClr val="tx1"/>
            </a:solidFill>
            <a:prstDash val="lgDashDot"/>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5400000" flipH="1" flipV="1">
            <a:off x="-457201" y="4681954"/>
            <a:ext cx="2895600" cy="1"/>
          </a:xfrm>
          <a:prstGeom prst="straightConnector1">
            <a:avLst/>
          </a:prstGeom>
          <a:ln w="28575">
            <a:solidFill>
              <a:schemeClr val="tx1"/>
            </a:solidFill>
            <a:prstDash val="lgDashDot"/>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077200" y="5443954"/>
            <a:ext cx="534121" cy="338554"/>
          </a:xfrm>
          <a:prstGeom prst="rect">
            <a:avLst/>
          </a:prstGeom>
          <a:noFill/>
        </p:spPr>
        <p:txBody>
          <a:bodyPr wrap="none" rtlCol="0">
            <a:spAutoFit/>
          </a:bodyPr>
          <a:lstStyle/>
          <a:p>
            <a:r>
              <a:rPr lang="fa-IR" sz="1600" dirty="0" smtClean="0">
                <a:cs typeface="B Yagut" pitchFamily="2" charset="-78"/>
              </a:rPr>
              <a:t>زمان</a:t>
            </a:r>
            <a:endParaRPr lang="en-US" dirty="0">
              <a:cs typeface="B Yagut" pitchFamily="2" charset="-78"/>
            </a:endParaRPr>
          </a:p>
        </p:txBody>
      </p:sp>
      <p:sp>
        <p:nvSpPr>
          <p:cNvPr id="14" name="Line 36"/>
          <p:cNvSpPr>
            <a:spLocks noChangeShapeType="1"/>
          </p:cNvSpPr>
          <p:nvPr/>
        </p:nvSpPr>
        <p:spPr bwMode="auto">
          <a:xfrm>
            <a:off x="990601" y="5291554"/>
            <a:ext cx="1142999" cy="0"/>
          </a:xfrm>
          <a:prstGeom prst="line">
            <a:avLst/>
          </a:prstGeom>
          <a:noFill/>
          <a:ln w="38100">
            <a:solidFill>
              <a:srgbClr val="0000FF"/>
            </a:solidFill>
            <a:round/>
            <a:headEnd/>
            <a:tailEnd/>
          </a:ln>
        </p:spPr>
        <p:txBody>
          <a:bodyPr/>
          <a:lstStyle/>
          <a:p>
            <a:endParaRPr lang="en-US"/>
          </a:p>
        </p:txBody>
      </p:sp>
      <p:sp>
        <p:nvSpPr>
          <p:cNvPr id="15" name="Arc 32"/>
          <p:cNvSpPr>
            <a:spLocks/>
          </p:cNvSpPr>
          <p:nvPr/>
        </p:nvSpPr>
        <p:spPr bwMode="auto">
          <a:xfrm>
            <a:off x="2286000" y="4529554"/>
            <a:ext cx="374650" cy="814398"/>
          </a:xfrm>
          <a:custGeom>
            <a:avLst/>
            <a:gdLst>
              <a:gd name="T0" fmla="*/ 0 w 21558"/>
              <a:gd name="T1" fmla="*/ 401 h 21600"/>
              <a:gd name="T2" fmla="*/ 235 w 21558"/>
              <a:gd name="T3" fmla="*/ 0 h 21600"/>
              <a:gd name="T4" fmla="*/ 236 w 21558"/>
              <a:gd name="T5" fmla="*/ 428 h 21600"/>
              <a:gd name="T6" fmla="*/ 0 60000 65536"/>
              <a:gd name="T7" fmla="*/ 0 60000 65536"/>
              <a:gd name="T8" fmla="*/ 0 60000 65536"/>
              <a:gd name="T9" fmla="*/ 0 w 21558"/>
              <a:gd name="T10" fmla="*/ 0 h 21600"/>
              <a:gd name="T11" fmla="*/ 21558 w 21558"/>
              <a:gd name="T12" fmla="*/ 21600 h 21600"/>
            </a:gdLst>
            <a:ahLst/>
            <a:cxnLst>
              <a:cxn ang="T6">
                <a:pos x="T0" y="T1"/>
              </a:cxn>
              <a:cxn ang="T7">
                <a:pos x="T2" y="T3"/>
              </a:cxn>
              <a:cxn ang="T8">
                <a:pos x="T4" y="T5"/>
              </a:cxn>
            </a:cxnLst>
            <a:rect l="T9" t="T10" r="T11" b="T12"/>
            <a:pathLst>
              <a:path w="21558" h="21600" fill="none" extrusionOk="0">
                <a:moveTo>
                  <a:pt x="-1" y="20260"/>
                </a:moveTo>
                <a:cubicBezTo>
                  <a:pt x="704" y="8908"/>
                  <a:pt x="10092" y="48"/>
                  <a:pt x="21466" y="0"/>
                </a:cubicBezTo>
              </a:path>
              <a:path w="21558" h="21600" stroke="0" extrusionOk="0">
                <a:moveTo>
                  <a:pt x="-1" y="20260"/>
                </a:moveTo>
                <a:cubicBezTo>
                  <a:pt x="704" y="8908"/>
                  <a:pt x="10092" y="48"/>
                  <a:pt x="21466" y="0"/>
                </a:cubicBezTo>
                <a:lnTo>
                  <a:pt x="21558" y="21600"/>
                </a:lnTo>
                <a:close/>
              </a:path>
            </a:pathLst>
          </a:custGeom>
          <a:noFill/>
          <a:ln w="38100">
            <a:solidFill>
              <a:srgbClr val="00B050"/>
            </a:solidFill>
            <a:round/>
            <a:headEnd type="none" w="sm" len="sm"/>
            <a:tailEnd type="none" w="sm" len="sm"/>
          </a:ln>
        </p:spPr>
        <p:txBody>
          <a:bodyPr wrap="none" anchor="ctr"/>
          <a:lstStyle/>
          <a:p>
            <a:endParaRPr lang="en-US"/>
          </a:p>
        </p:txBody>
      </p:sp>
      <p:sp>
        <p:nvSpPr>
          <p:cNvPr id="16" name="Line 36"/>
          <p:cNvSpPr>
            <a:spLocks noChangeShapeType="1"/>
          </p:cNvSpPr>
          <p:nvPr/>
        </p:nvSpPr>
        <p:spPr bwMode="auto">
          <a:xfrm flipV="1">
            <a:off x="3505200" y="5291554"/>
            <a:ext cx="1066800" cy="0"/>
          </a:xfrm>
          <a:prstGeom prst="line">
            <a:avLst/>
          </a:prstGeom>
          <a:noFill/>
          <a:ln w="38100">
            <a:solidFill>
              <a:srgbClr val="0000FF"/>
            </a:solidFill>
            <a:round/>
            <a:headEnd/>
            <a:tailEnd/>
          </a:ln>
        </p:spPr>
        <p:txBody>
          <a:bodyPr/>
          <a:lstStyle/>
          <a:p>
            <a:endParaRPr lang="en-US"/>
          </a:p>
        </p:txBody>
      </p:sp>
      <p:sp>
        <p:nvSpPr>
          <p:cNvPr id="17" name="Arc 34"/>
          <p:cNvSpPr>
            <a:spLocks/>
          </p:cNvSpPr>
          <p:nvPr/>
        </p:nvSpPr>
        <p:spPr bwMode="auto">
          <a:xfrm>
            <a:off x="4572000" y="5291554"/>
            <a:ext cx="152400" cy="228600"/>
          </a:xfrm>
          <a:custGeom>
            <a:avLst/>
            <a:gdLst>
              <a:gd name="T0" fmla="*/ 71 w 21600"/>
              <a:gd name="T1" fmla="*/ 397 h 21600"/>
              <a:gd name="T2" fmla="*/ 0 w 21600"/>
              <a:gd name="T3" fmla="*/ 0 h 21600"/>
              <a:gd name="T4" fmla="*/ 71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38100">
            <a:solidFill>
              <a:srgbClr val="0000FF"/>
            </a:solidFill>
            <a:round/>
            <a:headEnd type="none" w="sm" len="sm"/>
            <a:tailEnd type="none" w="sm" len="sm"/>
          </a:ln>
        </p:spPr>
        <p:txBody>
          <a:bodyPr wrap="none" anchor="ctr"/>
          <a:lstStyle/>
          <a:p>
            <a:endParaRPr lang="en-US"/>
          </a:p>
        </p:txBody>
      </p:sp>
      <p:sp>
        <p:nvSpPr>
          <p:cNvPr id="18" name="Line 36"/>
          <p:cNvSpPr>
            <a:spLocks noChangeShapeType="1"/>
          </p:cNvSpPr>
          <p:nvPr/>
        </p:nvSpPr>
        <p:spPr bwMode="auto">
          <a:xfrm flipH="1" flipV="1">
            <a:off x="4724400" y="5291554"/>
            <a:ext cx="1" cy="228600"/>
          </a:xfrm>
          <a:prstGeom prst="line">
            <a:avLst/>
          </a:prstGeom>
          <a:noFill/>
          <a:ln w="38100">
            <a:solidFill>
              <a:srgbClr val="0000FF"/>
            </a:solidFill>
            <a:round/>
            <a:headEnd/>
            <a:tailEnd/>
          </a:ln>
        </p:spPr>
        <p:txBody>
          <a:bodyPr/>
          <a:lstStyle/>
          <a:p>
            <a:endParaRPr lang="en-US"/>
          </a:p>
        </p:txBody>
      </p:sp>
      <p:sp>
        <p:nvSpPr>
          <p:cNvPr id="19" name="Arc 34"/>
          <p:cNvSpPr>
            <a:spLocks/>
          </p:cNvSpPr>
          <p:nvPr/>
        </p:nvSpPr>
        <p:spPr bwMode="auto">
          <a:xfrm>
            <a:off x="2819400" y="4529554"/>
            <a:ext cx="762000" cy="762000"/>
          </a:xfrm>
          <a:custGeom>
            <a:avLst/>
            <a:gdLst>
              <a:gd name="T0" fmla="*/ 71 w 21600"/>
              <a:gd name="T1" fmla="*/ 397 h 21600"/>
              <a:gd name="T2" fmla="*/ 0 w 21600"/>
              <a:gd name="T3" fmla="*/ 0 h 21600"/>
              <a:gd name="T4" fmla="*/ 71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38100">
            <a:solidFill>
              <a:srgbClr val="0000FF"/>
            </a:solidFill>
            <a:round/>
            <a:headEnd type="none" w="sm" len="sm"/>
            <a:tailEnd type="none" w="sm" len="sm"/>
          </a:ln>
        </p:spPr>
        <p:txBody>
          <a:bodyPr wrap="none" anchor="ctr"/>
          <a:lstStyle/>
          <a:p>
            <a:endParaRPr lang="en-US"/>
          </a:p>
        </p:txBody>
      </p:sp>
      <p:sp>
        <p:nvSpPr>
          <p:cNvPr id="21" name="Line 33"/>
          <p:cNvSpPr>
            <a:spLocks noChangeShapeType="1"/>
          </p:cNvSpPr>
          <p:nvPr/>
        </p:nvSpPr>
        <p:spPr bwMode="auto">
          <a:xfrm>
            <a:off x="2590800" y="4529554"/>
            <a:ext cx="228600" cy="0"/>
          </a:xfrm>
          <a:prstGeom prst="line">
            <a:avLst/>
          </a:prstGeom>
          <a:noFill/>
          <a:ln w="38100">
            <a:solidFill>
              <a:srgbClr val="00B050"/>
            </a:solidFill>
            <a:prstDash val="solid"/>
            <a:round/>
            <a:headEnd type="none" w="sm" len="sm"/>
            <a:tailEnd type="none" w="sm" len="sm"/>
          </a:ln>
        </p:spPr>
        <p:txBody>
          <a:bodyPr wrap="none" anchor="ctr"/>
          <a:lstStyle/>
          <a:p>
            <a:endParaRPr lang="en-US"/>
          </a:p>
        </p:txBody>
      </p:sp>
      <p:sp>
        <p:nvSpPr>
          <p:cNvPr id="22" name="Arc 34"/>
          <p:cNvSpPr>
            <a:spLocks/>
          </p:cNvSpPr>
          <p:nvPr/>
        </p:nvSpPr>
        <p:spPr bwMode="auto">
          <a:xfrm>
            <a:off x="2133600" y="5291554"/>
            <a:ext cx="152400" cy="228600"/>
          </a:xfrm>
          <a:custGeom>
            <a:avLst/>
            <a:gdLst>
              <a:gd name="T0" fmla="*/ 71 w 21600"/>
              <a:gd name="T1" fmla="*/ 397 h 21600"/>
              <a:gd name="T2" fmla="*/ 0 w 21600"/>
              <a:gd name="T3" fmla="*/ 0 h 21600"/>
              <a:gd name="T4" fmla="*/ 71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38100">
            <a:solidFill>
              <a:srgbClr val="0000FF"/>
            </a:solidFill>
            <a:round/>
            <a:headEnd type="none" w="sm" len="sm"/>
            <a:tailEnd type="none" w="sm" len="sm"/>
          </a:ln>
        </p:spPr>
        <p:txBody>
          <a:bodyPr wrap="none" anchor="ctr"/>
          <a:lstStyle/>
          <a:p>
            <a:endParaRPr lang="en-US"/>
          </a:p>
        </p:txBody>
      </p:sp>
      <p:sp>
        <p:nvSpPr>
          <p:cNvPr id="23" name="Line 36"/>
          <p:cNvSpPr>
            <a:spLocks noChangeShapeType="1"/>
          </p:cNvSpPr>
          <p:nvPr/>
        </p:nvSpPr>
        <p:spPr bwMode="auto">
          <a:xfrm flipH="1" flipV="1">
            <a:off x="2286000" y="5291554"/>
            <a:ext cx="1" cy="228600"/>
          </a:xfrm>
          <a:prstGeom prst="line">
            <a:avLst/>
          </a:prstGeom>
          <a:noFill/>
          <a:ln w="38100">
            <a:solidFill>
              <a:srgbClr val="0000FF"/>
            </a:solidFill>
            <a:round/>
            <a:headEnd/>
            <a:tailEnd/>
          </a:ln>
        </p:spPr>
        <p:txBody>
          <a:bodyPr/>
          <a:lstStyle/>
          <a:p>
            <a:endParaRPr lang="en-US"/>
          </a:p>
        </p:txBody>
      </p:sp>
      <p:cxnSp>
        <p:nvCxnSpPr>
          <p:cNvPr id="24" name="Straight Connector 23"/>
          <p:cNvCxnSpPr/>
          <p:nvPr/>
        </p:nvCxnSpPr>
        <p:spPr>
          <a:xfrm flipH="1">
            <a:off x="2817148" y="4148554"/>
            <a:ext cx="2252" cy="1577793"/>
          </a:xfrm>
          <a:prstGeom prst="line">
            <a:avLst/>
          </a:prstGeom>
          <a:ln/>
        </p:spPr>
        <p:style>
          <a:lnRef idx="2">
            <a:schemeClr val="dk1"/>
          </a:lnRef>
          <a:fillRef idx="0">
            <a:schemeClr val="dk1"/>
          </a:fillRef>
          <a:effectRef idx="1">
            <a:schemeClr val="dk1"/>
          </a:effectRef>
          <a:fontRef idx="minor">
            <a:schemeClr val="tx1"/>
          </a:fontRef>
        </p:style>
      </p:cxnSp>
      <p:cxnSp>
        <p:nvCxnSpPr>
          <p:cNvPr id="25" name="Straight Connector 24"/>
          <p:cNvCxnSpPr/>
          <p:nvPr/>
        </p:nvCxnSpPr>
        <p:spPr>
          <a:xfrm rot="16200000" flipH="1">
            <a:off x="2324099" y="4948654"/>
            <a:ext cx="1600200" cy="1"/>
          </a:xfrm>
          <a:prstGeom prst="line">
            <a:avLst/>
          </a:prstGeom>
          <a:ln/>
        </p:spPr>
        <p:style>
          <a:lnRef idx="2">
            <a:schemeClr val="dk1"/>
          </a:lnRef>
          <a:fillRef idx="0">
            <a:schemeClr val="dk1"/>
          </a:fillRef>
          <a:effectRef idx="1">
            <a:schemeClr val="dk1"/>
          </a:effectRef>
          <a:fontRef idx="minor">
            <a:schemeClr val="tx1"/>
          </a:fontRef>
        </p:style>
      </p:cxnSp>
      <p:sp>
        <p:nvSpPr>
          <p:cNvPr id="26" name="Arc 32"/>
          <p:cNvSpPr>
            <a:spLocks/>
          </p:cNvSpPr>
          <p:nvPr/>
        </p:nvSpPr>
        <p:spPr bwMode="auto">
          <a:xfrm>
            <a:off x="4724400" y="4148554"/>
            <a:ext cx="374650" cy="1195398"/>
          </a:xfrm>
          <a:custGeom>
            <a:avLst/>
            <a:gdLst>
              <a:gd name="T0" fmla="*/ 0 w 21558"/>
              <a:gd name="T1" fmla="*/ 401 h 21600"/>
              <a:gd name="T2" fmla="*/ 235 w 21558"/>
              <a:gd name="T3" fmla="*/ 0 h 21600"/>
              <a:gd name="T4" fmla="*/ 236 w 21558"/>
              <a:gd name="T5" fmla="*/ 428 h 21600"/>
              <a:gd name="T6" fmla="*/ 0 60000 65536"/>
              <a:gd name="T7" fmla="*/ 0 60000 65536"/>
              <a:gd name="T8" fmla="*/ 0 60000 65536"/>
              <a:gd name="T9" fmla="*/ 0 w 21558"/>
              <a:gd name="T10" fmla="*/ 0 h 21600"/>
              <a:gd name="T11" fmla="*/ 21558 w 21558"/>
              <a:gd name="T12" fmla="*/ 21600 h 21600"/>
            </a:gdLst>
            <a:ahLst/>
            <a:cxnLst>
              <a:cxn ang="T6">
                <a:pos x="T0" y="T1"/>
              </a:cxn>
              <a:cxn ang="T7">
                <a:pos x="T2" y="T3"/>
              </a:cxn>
              <a:cxn ang="T8">
                <a:pos x="T4" y="T5"/>
              </a:cxn>
            </a:cxnLst>
            <a:rect l="T9" t="T10" r="T11" b="T12"/>
            <a:pathLst>
              <a:path w="21558" h="21600" fill="none" extrusionOk="0">
                <a:moveTo>
                  <a:pt x="-1" y="20260"/>
                </a:moveTo>
                <a:cubicBezTo>
                  <a:pt x="704" y="8908"/>
                  <a:pt x="10092" y="48"/>
                  <a:pt x="21466" y="0"/>
                </a:cubicBezTo>
              </a:path>
              <a:path w="21558" h="21600" stroke="0" extrusionOk="0">
                <a:moveTo>
                  <a:pt x="-1" y="20260"/>
                </a:moveTo>
                <a:cubicBezTo>
                  <a:pt x="704" y="8908"/>
                  <a:pt x="10092" y="48"/>
                  <a:pt x="21466" y="0"/>
                </a:cubicBezTo>
                <a:lnTo>
                  <a:pt x="21558" y="21600"/>
                </a:lnTo>
                <a:close/>
              </a:path>
            </a:pathLst>
          </a:custGeom>
          <a:noFill/>
          <a:ln w="38100">
            <a:solidFill>
              <a:srgbClr val="00B050"/>
            </a:solidFill>
            <a:round/>
            <a:headEnd type="none" w="sm" len="sm"/>
            <a:tailEnd type="none" w="sm" len="sm"/>
          </a:ln>
        </p:spPr>
        <p:txBody>
          <a:bodyPr wrap="none" anchor="ctr"/>
          <a:lstStyle/>
          <a:p>
            <a:endParaRPr lang="en-US"/>
          </a:p>
        </p:txBody>
      </p:sp>
      <p:sp>
        <p:nvSpPr>
          <p:cNvPr id="27" name="Arc 34"/>
          <p:cNvSpPr>
            <a:spLocks/>
          </p:cNvSpPr>
          <p:nvPr/>
        </p:nvSpPr>
        <p:spPr bwMode="auto">
          <a:xfrm>
            <a:off x="5257800" y="4148554"/>
            <a:ext cx="762000" cy="1143000"/>
          </a:xfrm>
          <a:custGeom>
            <a:avLst/>
            <a:gdLst>
              <a:gd name="T0" fmla="*/ 71 w 21600"/>
              <a:gd name="T1" fmla="*/ 397 h 21600"/>
              <a:gd name="T2" fmla="*/ 0 w 21600"/>
              <a:gd name="T3" fmla="*/ 0 h 21600"/>
              <a:gd name="T4" fmla="*/ 71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38100">
            <a:solidFill>
              <a:srgbClr val="0000FF"/>
            </a:solidFill>
            <a:round/>
            <a:headEnd type="none" w="sm" len="sm"/>
            <a:tailEnd type="none" w="sm" len="sm"/>
          </a:ln>
        </p:spPr>
        <p:txBody>
          <a:bodyPr wrap="none" anchor="ctr"/>
          <a:lstStyle/>
          <a:p>
            <a:endParaRPr lang="en-US"/>
          </a:p>
        </p:txBody>
      </p:sp>
      <p:sp>
        <p:nvSpPr>
          <p:cNvPr id="28" name="Line 33"/>
          <p:cNvSpPr>
            <a:spLocks noChangeShapeType="1"/>
          </p:cNvSpPr>
          <p:nvPr/>
        </p:nvSpPr>
        <p:spPr bwMode="auto">
          <a:xfrm>
            <a:off x="5029200" y="4148554"/>
            <a:ext cx="228600" cy="0"/>
          </a:xfrm>
          <a:prstGeom prst="line">
            <a:avLst/>
          </a:prstGeom>
          <a:noFill/>
          <a:ln w="38100">
            <a:solidFill>
              <a:srgbClr val="00B050"/>
            </a:solidFill>
            <a:prstDash val="solid"/>
            <a:round/>
            <a:headEnd type="none" w="sm" len="sm"/>
            <a:tailEnd type="none" w="sm" len="sm"/>
          </a:ln>
        </p:spPr>
        <p:txBody>
          <a:bodyPr wrap="none" anchor="ctr"/>
          <a:lstStyle/>
          <a:p>
            <a:endParaRPr lang="en-US"/>
          </a:p>
        </p:txBody>
      </p:sp>
      <p:cxnSp>
        <p:nvCxnSpPr>
          <p:cNvPr id="29" name="Straight Arrow Connector 28"/>
          <p:cNvCxnSpPr/>
          <p:nvPr/>
        </p:nvCxnSpPr>
        <p:spPr>
          <a:xfrm>
            <a:off x="2819400" y="5590301"/>
            <a:ext cx="304800" cy="1588"/>
          </a:xfrm>
          <a:prstGeom prst="straightConnector1">
            <a:avLst/>
          </a:prstGeom>
          <a:ln>
            <a:solidFill>
              <a:srgbClr val="002060"/>
            </a:solidFill>
            <a:headEnd type="arrow"/>
            <a:tailEnd type="arrow"/>
          </a:ln>
        </p:spPr>
        <p:style>
          <a:lnRef idx="2">
            <a:schemeClr val="accent3"/>
          </a:lnRef>
          <a:fillRef idx="0">
            <a:schemeClr val="accent3"/>
          </a:fillRef>
          <a:effectRef idx="1">
            <a:schemeClr val="accent3"/>
          </a:effectRef>
          <a:fontRef idx="minor">
            <a:schemeClr val="tx1"/>
          </a:fontRef>
        </p:style>
      </p:cxnSp>
      <p:sp>
        <p:nvSpPr>
          <p:cNvPr id="30" name="TextBox 29"/>
          <p:cNvSpPr txBox="1"/>
          <p:nvPr/>
        </p:nvSpPr>
        <p:spPr>
          <a:xfrm>
            <a:off x="2209800" y="5820489"/>
            <a:ext cx="1600200" cy="584775"/>
          </a:xfrm>
          <a:prstGeom prst="rect">
            <a:avLst/>
          </a:prstGeom>
          <a:noFill/>
        </p:spPr>
        <p:txBody>
          <a:bodyPr wrap="square" rtlCol="0">
            <a:spAutoFit/>
          </a:bodyPr>
          <a:lstStyle/>
          <a:p>
            <a:pPr algn="ctr"/>
            <a:r>
              <a:rPr lang="en-US" sz="1600" dirty="0" smtClean="0">
                <a:latin typeface="Times New Roman" pitchFamily="18" charset="0"/>
                <a:cs typeface="Times New Roman" pitchFamily="18" charset="0"/>
              </a:rPr>
              <a:t>Min </a:t>
            </a:r>
          </a:p>
          <a:p>
            <a:pPr algn="ctr"/>
            <a:r>
              <a:rPr lang="en-US" sz="1600" dirty="0" smtClean="0">
                <a:latin typeface="Times New Roman" pitchFamily="18" charset="0"/>
                <a:cs typeface="Times New Roman" pitchFamily="18" charset="0"/>
              </a:rPr>
              <a:t>Exhalation Time</a:t>
            </a:r>
            <a:endParaRPr lang="en-US" sz="1600" dirty="0">
              <a:latin typeface="Times New Roman" pitchFamily="18" charset="0"/>
              <a:cs typeface="Times New Roman" pitchFamily="18" charset="0"/>
            </a:endParaRPr>
          </a:p>
        </p:txBody>
      </p:sp>
      <p:cxnSp>
        <p:nvCxnSpPr>
          <p:cNvPr id="31" name="Straight Connector 30"/>
          <p:cNvCxnSpPr/>
          <p:nvPr/>
        </p:nvCxnSpPr>
        <p:spPr>
          <a:xfrm rot="10800000">
            <a:off x="990601" y="4529551"/>
            <a:ext cx="6248401" cy="2"/>
          </a:xfrm>
          <a:prstGeom prst="line">
            <a:avLst/>
          </a:prstGeom>
          <a:ln>
            <a:prstDash val="dash"/>
          </a:ln>
        </p:spPr>
        <p:style>
          <a:lnRef idx="1">
            <a:schemeClr val="accent3"/>
          </a:lnRef>
          <a:fillRef idx="0">
            <a:schemeClr val="accent3"/>
          </a:fillRef>
          <a:effectRef idx="0">
            <a:schemeClr val="accent3"/>
          </a:effectRef>
          <a:fontRef idx="minor">
            <a:schemeClr val="tx1"/>
          </a:fontRef>
        </p:style>
      </p:cxnSp>
      <p:cxnSp>
        <p:nvCxnSpPr>
          <p:cNvPr id="32" name="Straight Connector 31"/>
          <p:cNvCxnSpPr/>
          <p:nvPr/>
        </p:nvCxnSpPr>
        <p:spPr>
          <a:xfrm rot="10800000">
            <a:off x="990600" y="4148554"/>
            <a:ext cx="6248401" cy="2"/>
          </a:xfrm>
          <a:prstGeom prst="line">
            <a:avLst/>
          </a:prstGeom>
          <a:ln>
            <a:prstDash val="dash"/>
          </a:ln>
        </p:spPr>
        <p:style>
          <a:lnRef idx="1">
            <a:schemeClr val="accent3"/>
          </a:lnRef>
          <a:fillRef idx="0">
            <a:schemeClr val="accent3"/>
          </a:fillRef>
          <a:effectRef idx="0">
            <a:schemeClr val="accent3"/>
          </a:effectRef>
          <a:fontRef idx="minor">
            <a:schemeClr val="tx1"/>
          </a:fontRef>
        </p:style>
      </p:cxnSp>
      <p:graphicFrame>
        <p:nvGraphicFramePr>
          <p:cNvPr id="35" name="Table 34"/>
          <p:cNvGraphicFramePr>
            <a:graphicFrameLocks noGrp="1"/>
          </p:cNvGraphicFramePr>
          <p:nvPr>
            <p:extLst>
              <p:ext uri="{D42A27DB-BD31-4B8C-83A1-F6EECF244321}">
                <p14:modId xmlns:p14="http://schemas.microsoft.com/office/powerpoint/2010/main" val="2307506845"/>
              </p:ext>
            </p:extLst>
          </p:nvPr>
        </p:nvGraphicFramePr>
        <p:xfrm>
          <a:off x="3505200" y="1219200"/>
          <a:ext cx="5001733" cy="1584960"/>
        </p:xfrm>
        <a:graphic>
          <a:graphicData uri="http://schemas.openxmlformats.org/drawingml/2006/table">
            <a:tbl>
              <a:tblPr firstRow="1" bandRow="1">
                <a:tableStyleId>{5C22544A-7EE6-4342-B048-85BDC9FD1C3A}</a:tableStyleId>
              </a:tblPr>
              <a:tblGrid>
                <a:gridCol w="1389371">
                  <a:extLst>
                    <a:ext uri="{9D8B030D-6E8A-4147-A177-3AD203B41FA5}">
                      <a16:colId xmlns:a16="http://schemas.microsoft.com/office/drawing/2014/main" val="20000"/>
                    </a:ext>
                  </a:extLst>
                </a:gridCol>
                <a:gridCol w="2361930">
                  <a:extLst>
                    <a:ext uri="{9D8B030D-6E8A-4147-A177-3AD203B41FA5}">
                      <a16:colId xmlns:a16="http://schemas.microsoft.com/office/drawing/2014/main" val="20001"/>
                    </a:ext>
                  </a:extLst>
                </a:gridCol>
                <a:gridCol w="1250432">
                  <a:extLst>
                    <a:ext uri="{9D8B030D-6E8A-4147-A177-3AD203B41FA5}">
                      <a16:colId xmlns:a16="http://schemas.microsoft.com/office/drawing/2014/main" val="20002"/>
                    </a:ext>
                  </a:extLst>
                </a:gridCol>
              </a:tblGrid>
              <a:tr h="396240">
                <a:tc>
                  <a:txBody>
                    <a:bodyPr/>
                    <a:lstStyle/>
                    <a:p>
                      <a:pPr algn="ctr"/>
                      <a:r>
                        <a:rPr lang="en-US" sz="2000" dirty="0" smtClean="0"/>
                        <a:t>Setting</a:t>
                      </a:r>
                      <a:endParaRPr lang="en-US" sz="2000" dirty="0"/>
                    </a:p>
                  </a:txBody>
                  <a:tcPr/>
                </a:tc>
                <a:tc>
                  <a:txBody>
                    <a:bodyPr/>
                    <a:lstStyle/>
                    <a:p>
                      <a:pPr algn="ctr"/>
                      <a:r>
                        <a:rPr lang="en-US" sz="2000" dirty="0" smtClean="0"/>
                        <a:t>Description</a:t>
                      </a:r>
                      <a:endParaRPr lang="en-US" sz="2000" dirty="0"/>
                    </a:p>
                  </a:txBody>
                  <a:tcPr/>
                </a:tc>
                <a:tc>
                  <a:txBody>
                    <a:bodyPr/>
                    <a:lstStyle/>
                    <a:p>
                      <a:pPr algn="ctr"/>
                      <a:r>
                        <a:rPr lang="en-US" sz="2000" dirty="0" smtClean="0"/>
                        <a:t>Unit</a:t>
                      </a:r>
                      <a:endParaRPr lang="en-US" sz="2000" dirty="0"/>
                    </a:p>
                  </a:txBody>
                  <a:tcPr/>
                </a:tc>
                <a:extLst>
                  <a:ext uri="{0D108BD9-81ED-4DB2-BD59-A6C34878D82A}">
                    <a16:rowId xmlns:a16="http://schemas.microsoft.com/office/drawing/2014/main" val="10000"/>
                  </a:ext>
                </a:extLst>
              </a:tr>
              <a:tr h="304407">
                <a:tc>
                  <a:txBody>
                    <a:bodyPr/>
                    <a:lstStyle/>
                    <a:p>
                      <a:pPr algn="ctr"/>
                      <a:r>
                        <a:rPr lang="en-US" sz="2000" b="0" dirty="0" smtClean="0">
                          <a:latin typeface="Times New Roman" pitchFamily="18" charset="0"/>
                          <a:cs typeface="Times New Roman" pitchFamily="18" charset="0"/>
                        </a:rPr>
                        <a:t>O2</a:t>
                      </a:r>
                      <a:endParaRPr lang="en-US" sz="2000" b="0" dirty="0">
                        <a:latin typeface="Times New Roman" pitchFamily="18" charset="0"/>
                        <a:cs typeface="Times New Roman" pitchFamily="18" charset="0"/>
                      </a:endParaRPr>
                    </a:p>
                  </a:txBody>
                  <a:tcPr/>
                </a:tc>
                <a:tc>
                  <a:txBody>
                    <a:bodyPr/>
                    <a:lstStyle/>
                    <a:p>
                      <a:pPr algn="ctr"/>
                      <a:r>
                        <a:rPr lang="fa-IR" sz="2000" dirty="0" smtClean="0">
                          <a:cs typeface="B Nazanin" pitchFamily="2" charset="-78"/>
                        </a:rPr>
                        <a:t>درصد</a:t>
                      </a:r>
                      <a:r>
                        <a:rPr lang="fa-IR" sz="2000" baseline="0" dirty="0" smtClean="0">
                          <a:cs typeface="B Nazanin" pitchFamily="2" charset="-78"/>
                        </a:rPr>
                        <a:t> اشباع اکسیژن</a:t>
                      </a:r>
                      <a:endParaRPr lang="en-US" sz="2000" dirty="0">
                        <a:cs typeface="B Nazanin" pitchFamily="2" charset="-78"/>
                      </a:endParaRPr>
                    </a:p>
                  </a:txBody>
                  <a:tcPr/>
                </a:tc>
                <a:tc>
                  <a:txBody>
                    <a:bodyPr/>
                    <a:lstStyle/>
                    <a:p>
                      <a:pPr algn="ctr"/>
                      <a:r>
                        <a:rPr kumimoji="0" lang="en-US" sz="2000" b="0" kern="1200" dirty="0" smtClean="0">
                          <a:solidFill>
                            <a:schemeClr val="dk1"/>
                          </a:solidFill>
                          <a:latin typeface="Times New Roman" pitchFamily="18" charset="0"/>
                          <a:ea typeface="+mn-ea"/>
                          <a:cs typeface="Times New Roman" pitchFamily="18" charset="0"/>
                        </a:rPr>
                        <a:t>%</a:t>
                      </a:r>
                    </a:p>
                  </a:txBody>
                  <a:tcPr/>
                </a:tc>
                <a:extLst>
                  <a:ext uri="{0D108BD9-81ED-4DB2-BD59-A6C34878D82A}">
                    <a16:rowId xmlns:a16="http://schemas.microsoft.com/office/drawing/2014/main" val="10001"/>
                  </a:ext>
                </a:extLst>
              </a:tr>
              <a:tr h="294588">
                <a:tc>
                  <a:txBody>
                    <a:bodyPr/>
                    <a:lstStyle/>
                    <a:p>
                      <a:pPr algn="ctr"/>
                      <a:r>
                        <a:rPr lang="en-US" sz="2000" b="0" dirty="0" smtClean="0">
                          <a:latin typeface="Times New Roman" pitchFamily="18" charset="0"/>
                          <a:cs typeface="Times New Roman" pitchFamily="18" charset="0"/>
                        </a:rPr>
                        <a:t>PEEP</a:t>
                      </a:r>
                      <a:endParaRPr lang="en-US" sz="2000" b="0" dirty="0">
                        <a:latin typeface="Times New Roman" pitchFamily="18" charset="0"/>
                        <a:cs typeface="Times New Roman" pitchFamily="18" charset="0"/>
                      </a:endParaRPr>
                    </a:p>
                  </a:txBody>
                  <a:tcPr/>
                </a:tc>
                <a:tc>
                  <a:txBody>
                    <a:bodyPr/>
                    <a:lstStyle/>
                    <a:p>
                      <a:pPr algn="ctr"/>
                      <a:r>
                        <a:rPr lang="fa-IR" sz="2000" dirty="0" smtClean="0">
                          <a:cs typeface="B Nazanin" pitchFamily="2" charset="-78"/>
                        </a:rPr>
                        <a:t>فشار انتهای بازدم</a:t>
                      </a:r>
                      <a:endParaRPr lang="en-US" sz="2000" dirty="0">
                        <a:cs typeface="B Nazanin" pitchFamily="2" charset="-78"/>
                      </a:endParaRPr>
                    </a:p>
                  </a:txBody>
                  <a:tcPr/>
                </a:tc>
                <a:tc>
                  <a:txBody>
                    <a:bodyPr/>
                    <a:lstStyle/>
                    <a:p>
                      <a:pPr algn="ctr"/>
                      <a:r>
                        <a:rPr kumimoji="0" lang="en-US" sz="2000" b="0" kern="1200" dirty="0" smtClean="0">
                          <a:solidFill>
                            <a:schemeClr val="dk1"/>
                          </a:solidFill>
                          <a:latin typeface="Times New Roman" pitchFamily="18" charset="0"/>
                          <a:ea typeface="+mn-ea"/>
                          <a:cs typeface="Times New Roman" pitchFamily="18" charset="0"/>
                        </a:rPr>
                        <a:t>cmH2O</a:t>
                      </a:r>
                    </a:p>
                  </a:txBody>
                  <a:tcPr/>
                </a:tc>
                <a:extLst>
                  <a:ext uri="{0D108BD9-81ED-4DB2-BD59-A6C34878D82A}">
                    <a16:rowId xmlns:a16="http://schemas.microsoft.com/office/drawing/2014/main" val="10002"/>
                  </a:ext>
                </a:extLst>
              </a:tr>
              <a:tr h="358415">
                <a:tc>
                  <a:txBody>
                    <a:bodyPr/>
                    <a:lstStyle/>
                    <a:p>
                      <a:pPr algn="ctr"/>
                      <a:r>
                        <a:rPr lang="en-US" sz="2000" b="0" dirty="0" err="1" smtClean="0">
                          <a:latin typeface="Times New Roman" pitchFamily="18" charset="0"/>
                          <a:cs typeface="Times New Roman" pitchFamily="18" charset="0"/>
                        </a:rPr>
                        <a:t>Vt</a:t>
                      </a:r>
                      <a:endParaRPr lang="en-US" sz="2000" b="0" dirty="0">
                        <a:latin typeface="Times New Roman" pitchFamily="18" charset="0"/>
                        <a:cs typeface="Times New Roman" pitchFamily="18" charset="0"/>
                      </a:endParaRPr>
                    </a:p>
                  </a:txBody>
                  <a:tcPr/>
                </a:tc>
                <a:tc>
                  <a:txBody>
                    <a:bodyPr/>
                    <a:lstStyle/>
                    <a:p>
                      <a:pPr algn="ctr"/>
                      <a:r>
                        <a:rPr lang="fa-IR" sz="2000" dirty="0" smtClean="0">
                          <a:cs typeface="B Nazanin" pitchFamily="2" charset="-78"/>
                        </a:rPr>
                        <a:t>حجم جاری</a:t>
                      </a:r>
                      <a:endParaRPr lang="en-US" sz="2000" dirty="0">
                        <a:cs typeface="B Nazanin" pitchFamily="2" charset="-78"/>
                      </a:endParaRPr>
                    </a:p>
                  </a:txBody>
                  <a:tcPr/>
                </a:tc>
                <a:tc>
                  <a:txBody>
                    <a:bodyPr/>
                    <a:lstStyle/>
                    <a:p>
                      <a:pPr algn="ctr"/>
                      <a:r>
                        <a:rPr kumimoji="0" lang="en-US" sz="2000" b="0" kern="1200" dirty="0" smtClean="0">
                          <a:solidFill>
                            <a:schemeClr val="dk1"/>
                          </a:solidFill>
                          <a:latin typeface="Times New Roman" pitchFamily="18" charset="0"/>
                          <a:ea typeface="+mn-ea"/>
                          <a:cs typeface="Times New Roman" pitchFamily="18" charset="0"/>
                        </a:rPr>
                        <a:t>ml</a:t>
                      </a:r>
                    </a:p>
                  </a:txBody>
                  <a:tcPr/>
                </a:tc>
                <a:extLst>
                  <a:ext uri="{0D108BD9-81ED-4DB2-BD59-A6C34878D82A}">
                    <a16:rowId xmlns:a16="http://schemas.microsoft.com/office/drawing/2014/main" val="10003"/>
                  </a:ext>
                </a:extLst>
              </a:tr>
            </a:tbl>
          </a:graphicData>
        </a:graphic>
      </p:graphicFrame>
      <p:sp>
        <p:nvSpPr>
          <p:cNvPr id="36" name="TextBox 35"/>
          <p:cNvSpPr txBox="1"/>
          <p:nvPr/>
        </p:nvSpPr>
        <p:spPr>
          <a:xfrm>
            <a:off x="304800" y="3200400"/>
            <a:ext cx="538930" cy="338554"/>
          </a:xfrm>
          <a:prstGeom prst="rect">
            <a:avLst/>
          </a:prstGeom>
          <a:noFill/>
        </p:spPr>
        <p:txBody>
          <a:bodyPr wrap="none" rtlCol="0">
            <a:spAutoFit/>
          </a:bodyPr>
          <a:lstStyle/>
          <a:p>
            <a:r>
              <a:rPr lang="fa-IR" sz="1600" dirty="0" smtClean="0">
                <a:cs typeface="B Yagut" pitchFamily="2" charset="-78"/>
              </a:rPr>
              <a:t>فشار</a:t>
            </a:r>
            <a:endParaRPr lang="en-US" sz="1600" dirty="0">
              <a:cs typeface="B Yagut" pitchFamily="2" charset="-78"/>
            </a:endParaRPr>
          </a:p>
        </p:txBody>
      </p:sp>
      <p:cxnSp>
        <p:nvCxnSpPr>
          <p:cNvPr id="37" name="Straight Connector 36"/>
          <p:cNvCxnSpPr/>
          <p:nvPr/>
        </p:nvCxnSpPr>
        <p:spPr>
          <a:xfrm>
            <a:off x="2361063" y="902732"/>
            <a:ext cx="6400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6324600" y="152400"/>
            <a:ext cx="2427268" cy="707886"/>
          </a:xfrm>
          <a:prstGeom prst="rect">
            <a:avLst/>
          </a:prstGeom>
        </p:spPr>
        <p:txBody>
          <a:bodyPr wrap="none">
            <a:spAutoFit/>
          </a:bodyPr>
          <a:lstStyle/>
          <a:p>
            <a:r>
              <a:rPr lang="fa-IR" sz="4000" dirty="0" smtClean="0">
                <a:cs typeface="B Nazanin" pitchFamily="2" charset="-78"/>
              </a:rPr>
              <a:t>مدهای تنفسی</a:t>
            </a:r>
            <a:endParaRPr lang="en-US" sz="4000" dirty="0"/>
          </a:p>
        </p:txBody>
      </p:sp>
    </p:spTree>
    <p:extLst>
      <p:ext uri="{BB962C8B-B14F-4D97-AF65-F5344CB8AC3E}">
        <p14:creationId xmlns:p14="http://schemas.microsoft.com/office/powerpoint/2010/main" val="35009590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971490"/>
            <a:ext cx="2203450" cy="461665"/>
          </a:xfrm>
          <a:prstGeom prst="rect">
            <a:avLst/>
          </a:prstGeom>
        </p:spPr>
        <p:txBody>
          <a:bodyPr wrap="square">
            <a:spAutoFit/>
          </a:bodyPr>
          <a:lstStyle/>
          <a:p>
            <a:r>
              <a:rPr lang="en-US" sz="2400" dirty="0" smtClean="0">
                <a:latin typeface="Times New Roman" pitchFamily="18" charset="0"/>
                <a:cs typeface="Times New Roman" pitchFamily="18" charset="0"/>
              </a:rPr>
              <a:t>9)  APRV Mode</a:t>
            </a:r>
            <a:endParaRPr lang="en-US" sz="2400" dirty="0">
              <a:latin typeface="Times New Roman" pitchFamily="18" charset="0"/>
              <a:cs typeface="Times New Roman"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496934759"/>
              </p:ext>
            </p:extLst>
          </p:nvPr>
        </p:nvGraphicFramePr>
        <p:xfrm>
          <a:off x="2660650" y="990600"/>
          <a:ext cx="6247263" cy="3151163"/>
        </p:xfrm>
        <a:graphic>
          <a:graphicData uri="http://schemas.openxmlformats.org/drawingml/2006/table">
            <a:tbl>
              <a:tblPr firstRow="1" bandRow="1">
                <a:tableStyleId>{5C22544A-7EE6-4342-B048-85BDC9FD1C3A}</a:tableStyleId>
              </a:tblPr>
              <a:tblGrid>
                <a:gridCol w="1338700">
                  <a:extLst>
                    <a:ext uri="{9D8B030D-6E8A-4147-A177-3AD203B41FA5}">
                      <a16:colId xmlns:a16="http://schemas.microsoft.com/office/drawing/2014/main" val="20000"/>
                    </a:ext>
                  </a:extLst>
                </a:gridCol>
                <a:gridCol w="3716633">
                  <a:extLst>
                    <a:ext uri="{9D8B030D-6E8A-4147-A177-3AD203B41FA5}">
                      <a16:colId xmlns:a16="http://schemas.microsoft.com/office/drawing/2014/main" val="20001"/>
                    </a:ext>
                  </a:extLst>
                </a:gridCol>
                <a:gridCol w="1191930">
                  <a:extLst>
                    <a:ext uri="{9D8B030D-6E8A-4147-A177-3AD203B41FA5}">
                      <a16:colId xmlns:a16="http://schemas.microsoft.com/office/drawing/2014/main" val="20002"/>
                    </a:ext>
                  </a:extLst>
                </a:gridCol>
              </a:tblGrid>
              <a:tr h="381000">
                <a:tc>
                  <a:txBody>
                    <a:bodyPr/>
                    <a:lstStyle/>
                    <a:p>
                      <a:pPr algn="ctr"/>
                      <a:r>
                        <a:rPr lang="en-US" sz="2000" dirty="0" smtClean="0"/>
                        <a:t>Setting</a:t>
                      </a:r>
                      <a:endParaRPr lang="en-US" sz="2000" dirty="0"/>
                    </a:p>
                  </a:txBody>
                  <a:tcPr/>
                </a:tc>
                <a:tc>
                  <a:txBody>
                    <a:bodyPr/>
                    <a:lstStyle/>
                    <a:p>
                      <a:pPr algn="ctr"/>
                      <a:r>
                        <a:rPr lang="en-US" sz="2000" dirty="0" smtClean="0"/>
                        <a:t>Description</a:t>
                      </a:r>
                      <a:endParaRPr lang="en-US" sz="2000" dirty="0"/>
                    </a:p>
                  </a:txBody>
                  <a:tcPr/>
                </a:tc>
                <a:tc>
                  <a:txBody>
                    <a:bodyPr/>
                    <a:lstStyle/>
                    <a:p>
                      <a:pPr algn="ctr"/>
                      <a:r>
                        <a:rPr lang="en-US" sz="2000" dirty="0" smtClean="0"/>
                        <a:t>Unit</a:t>
                      </a:r>
                      <a:endParaRPr lang="en-US" sz="2000" dirty="0"/>
                    </a:p>
                  </a:txBody>
                  <a:tcPr/>
                </a:tc>
                <a:extLst>
                  <a:ext uri="{0D108BD9-81ED-4DB2-BD59-A6C34878D82A}">
                    <a16:rowId xmlns:a16="http://schemas.microsoft.com/office/drawing/2014/main" val="10000"/>
                  </a:ext>
                </a:extLst>
              </a:tr>
              <a:tr h="381000">
                <a:tc>
                  <a:txBody>
                    <a:bodyPr/>
                    <a:lstStyle/>
                    <a:p>
                      <a:pPr algn="ctr"/>
                      <a:r>
                        <a:rPr lang="en-US" sz="2000" b="0" dirty="0" smtClean="0">
                          <a:latin typeface="Times New Roman" pitchFamily="18" charset="0"/>
                          <a:cs typeface="Times New Roman" pitchFamily="18" charset="0"/>
                        </a:rPr>
                        <a:t>O2</a:t>
                      </a:r>
                      <a:endParaRPr lang="en-US" sz="2000" b="0" dirty="0">
                        <a:latin typeface="Times New Roman" pitchFamily="18" charset="0"/>
                        <a:cs typeface="Times New Roman" pitchFamily="18" charset="0"/>
                      </a:endParaRPr>
                    </a:p>
                  </a:txBody>
                  <a:tcPr/>
                </a:tc>
                <a:tc>
                  <a:txBody>
                    <a:bodyPr/>
                    <a:lstStyle/>
                    <a:p>
                      <a:pPr algn="ctr"/>
                      <a:r>
                        <a:rPr lang="fa-IR" sz="2000" dirty="0" smtClean="0">
                          <a:cs typeface="B Nazanin" pitchFamily="2" charset="-78"/>
                        </a:rPr>
                        <a:t>درصد</a:t>
                      </a:r>
                      <a:r>
                        <a:rPr lang="fa-IR" sz="2000" baseline="0" dirty="0" smtClean="0">
                          <a:cs typeface="B Nazanin" pitchFamily="2" charset="-78"/>
                        </a:rPr>
                        <a:t> اشباع اکسیژن</a:t>
                      </a:r>
                      <a:endParaRPr lang="en-US" sz="2000" dirty="0">
                        <a:cs typeface="B Nazanin" pitchFamily="2" charset="-78"/>
                      </a:endParaRPr>
                    </a:p>
                  </a:txBody>
                  <a:tcPr/>
                </a:tc>
                <a:tc>
                  <a:txBody>
                    <a:bodyPr/>
                    <a:lstStyle/>
                    <a:p>
                      <a:pPr algn="ctr"/>
                      <a:r>
                        <a:rPr kumimoji="0" lang="en-US" sz="2000" b="0" kern="1200" dirty="0" smtClean="0">
                          <a:solidFill>
                            <a:schemeClr val="dk1"/>
                          </a:solidFill>
                          <a:latin typeface="Times New Roman" pitchFamily="18" charset="0"/>
                          <a:ea typeface="+mn-ea"/>
                          <a:cs typeface="Times New Roman" pitchFamily="18" charset="0"/>
                        </a:rPr>
                        <a:t>%</a:t>
                      </a:r>
                    </a:p>
                  </a:txBody>
                  <a:tcPr/>
                </a:tc>
                <a:extLst>
                  <a:ext uri="{0D108BD9-81ED-4DB2-BD59-A6C34878D82A}">
                    <a16:rowId xmlns:a16="http://schemas.microsoft.com/office/drawing/2014/main" val="10001"/>
                  </a:ext>
                </a:extLst>
              </a:tr>
              <a:tr h="381000">
                <a:tc>
                  <a:txBody>
                    <a:bodyPr/>
                    <a:lstStyle/>
                    <a:p>
                      <a:pPr algn="ctr"/>
                      <a:r>
                        <a:rPr lang="en-US" sz="2000" b="0" dirty="0" err="1" smtClean="0">
                          <a:latin typeface="Times New Roman" pitchFamily="18" charset="0"/>
                          <a:cs typeface="Times New Roman" pitchFamily="18" charset="0"/>
                        </a:rPr>
                        <a:t>Phigh</a:t>
                      </a:r>
                      <a:endParaRPr lang="en-US" sz="2000" b="0" dirty="0">
                        <a:latin typeface="Times New Roman" pitchFamily="18" charset="0"/>
                        <a:cs typeface="Times New Roman" pitchFamily="18" charset="0"/>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kumimoji="0" lang="fa-IR" sz="2000" kern="1200" baseline="0" dirty="0" smtClean="0">
                          <a:solidFill>
                            <a:schemeClr val="dk1"/>
                          </a:solidFill>
                          <a:latin typeface="+mn-lt"/>
                          <a:ea typeface="+mn-ea"/>
                          <a:cs typeface="B Nazanin" pitchFamily="2" charset="-78"/>
                        </a:rPr>
                        <a:t>فشار سطح بالا</a:t>
                      </a:r>
                      <a:endParaRPr kumimoji="0" lang="en-US" sz="2000" kern="1200" baseline="0" dirty="0" smtClean="0">
                        <a:solidFill>
                          <a:schemeClr val="dk1"/>
                        </a:solidFill>
                        <a:latin typeface="+mn-lt"/>
                        <a:ea typeface="+mn-ea"/>
                        <a:cs typeface="B Nazanin" pitchFamily="2" charset="-78"/>
                      </a:endParaRPr>
                    </a:p>
                  </a:txBody>
                  <a:tcPr/>
                </a:tc>
                <a:tc>
                  <a:txBody>
                    <a:bodyPr/>
                    <a:lstStyle/>
                    <a:p>
                      <a:pPr algn="ctr"/>
                      <a:r>
                        <a:rPr kumimoji="0" lang="en-US" sz="2000" b="0" kern="1200" dirty="0" smtClean="0">
                          <a:solidFill>
                            <a:schemeClr val="dk1"/>
                          </a:solidFill>
                          <a:latin typeface="Times New Roman" pitchFamily="18" charset="0"/>
                          <a:ea typeface="+mn-ea"/>
                          <a:cs typeface="Times New Roman" pitchFamily="18" charset="0"/>
                        </a:rPr>
                        <a:t>cmH2O</a:t>
                      </a:r>
                    </a:p>
                  </a:txBody>
                  <a:tcPr/>
                </a:tc>
                <a:extLst>
                  <a:ext uri="{0D108BD9-81ED-4DB2-BD59-A6C34878D82A}">
                    <a16:rowId xmlns:a16="http://schemas.microsoft.com/office/drawing/2014/main" val="10002"/>
                  </a:ext>
                </a:extLst>
              </a:tr>
              <a:tr h="468923">
                <a:tc>
                  <a:txBody>
                    <a:bodyPr/>
                    <a:lstStyle/>
                    <a:p>
                      <a:pPr algn="ctr"/>
                      <a:r>
                        <a:rPr lang="en-US" sz="2000" b="0" dirty="0" smtClean="0">
                          <a:latin typeface="Times New Roman" pitchFamily="18" charset="0"/>
                          <a:cs typeface="Times New Roman" pitchFamily="18" charset="0"/>
                        </a:rPr>
                        <a:t>Plow</a:t>
                      </a:r>
                      <a:endParaRPr lang="en-US" sz="2000" b="0" dirty="0">
                        <a:latin typeface="Times New Roman" pitchFamily="18" charset="0"/>
                        <a:cs typeface="Times New Roman" pitchFamily="18" charset="0"/>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kumimoji="0" lang="fa-IR" sz="2000" kern="1200" baseline="0" dirty="0" smtClean="0">
                          <a:solidFill>
                            <a:schemeClr val="dk1"/>
                          </a:solidFill>
                          <a:latin typeface="+mn-lt"/>
                          <a:ea typeface="+mn-ea"/>
                          <a:cs typeface="B Nazanin" pitchFamily="2" charset="-78"/>
                        </a:rPr>
                        <a:t>فشار سطح پایین</a:t>
                      </a:r>
                      <a:endParaRPr kumimoji="0" lang="en-US" sz="2000" kern="1200" baseline="0" dirty="0" smtClean="0">
                        <a:solidFill>
                          <a:schemeClr val="dk1"/>
                        </a:solidFill>
                        <a:latin typeface="+mn-lt"/>
                        <a:ea typeface="+mn-ea"/>
                        <a:cs typeface="B Nazanin" pitchFamily="2" charset="-78"/>
                      </a:endParaRPr>
                    </a:p>
                  </a:txBody>
                  <a:tcPr/>
                </a:tc>
                <a:tc>
                  <a:txBody>
                    <a:bodyPr/>
                    <a:lstStyle/>
                    <a:p>
                      <a:pPr algn="ctr"/>
                      <a:r>
                        <a:rPr kumimoji="0" lang="en-US" sz="2000" b="0" kern="1200" dirty="0" smtClean="0">
                          <a:solidFill>
                            <a:schemeClr val="dk1"/>
                          </a:solidFill>
                          <a:latin typeface="Times New Roman" pitchFamily="18" charset="0"/>
                          <a:ea typeface="+mn-ea"/>
                          <a:cs typeface="Times New Roman" pitchFamily="18" charset="0"/>
                        </a:rPr>
                        <a:t>cmH2O</a:t>
                      </a:r>
                    </a:p>
                  </a:txBody>
                  <a:tcPr/>
                </a:tc>
                <a:extLst>
                  <a:ext uri="{0D108BD9-81ED-4DB2-BD59-A6C34878D82A}">
                    <a16:rowId xmlns:a16="http://schemas.microsoft.com/office/drawing/2014/main" val="3751671683"/>
                  </a:ext>
                </a:extLst>
              </a:tr>
              <a:tr h="381000">
                <a:tc>
                  <a:txBody>
                    <a:bodyPr/>
                    <a:lstStyle/>
                    <a:p>
                      <a:pPr algn="ctr"/>
                      <a:r>
                        <a:rPr lang="en-US" sz="2000" b="0" dirty="0" smtClean="0">
                          <a:latin typeface="Times New Roman" pitchFamily="18" charset="0"/>
                          <a:cs typeface="Times New Roman" pitchFamily="18" charset="0"/>
                        </a:rPr>
                        <a:t>Thigh</a:t>
                      </a:r>
                      <a:endParaRPr lang="en-US" sz="2000" b="0" dirty="0">
                        <a:latin typeface="Times New Roman" pitchFamily="18" charset="0"/>
                        <a:cs typeface="Times New Roman" pitchFamily="18" charset="0"/>
                      </a:endParaRPr>
                    </a:p>
                  </a:txBody>
                  <a:tcPr/>
                </a:tc>
                <a:tc>
                  <a:txBody>
                    <a:bodyPr/>
                    <a:lstStyle/>
                    <a:p>
                      <a:pPr algn="ctr" rtl="1"/>
                      <a:r>
                        <a:rPr lang="fa-IR" sz="2000" dirty="0" smtClean="0">
                          <a:cs typeface="B Nazanin" pitchFamily="2" charset="-78"/>
                        </a:rPr>
                        <a:t>مدت زمان</a:t>
                      </a:r>
                      <a:r>
                        <a:rPr lang="fa-IR" sz="2000" baseline="0" dirty="0" smtClean="0">
                          <a:cs typeface="B Nazanin" pitchFamily="2" charset="-78"/>
                        </a:rPr>
                        <a:t> قرارگیری در فشار</a:t>
                      </a:r>
                      <a:r>
                        <a:rPr lang="en-US" sz="2000" baseline="0" dirty="0" smtClean="0">
                          <a:cs typeface="B Nazanin" pitchFamily="2" charset="-78"/>
                        </a:rPr>
                        <a:t> </a:t>
                      </a:r>
                      <a:r>
                        <a:rPr lang="fa-IR" sz="2000" baseline="0" dirty="0" smtClean="0">
                          <a:cs typeface="B Nazanin" pitchFamily="2" charset="-78"/>
                        </a:rPr>
                        <a:t>سطح بالا</a:t>
                      </a:r>
                      <a:endParaRPr lang="en-US" sz="2000" dirty="0">
                        <a:cs typeface="B Nazanin" pitchFamily="2" charset="-7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smtClean="0">
                          <a:ln>
                            <a:noFill/>
                          </a:ln>
                          <a:solidFill>
                            <a:prstClr val="black"/>
                          </a:solidFill>
                          <a:effectLst/>
                          <a:uLnTx/>
                          <a:uFillTx/>
                          <a:latin typeface="Times New Roman" pitchFamily="18" charset="0"/>
                          <a:ea typeface="+mn-ea"/>
                          <a:cs typeface="Times New Roman" pitchFamily="18" charset="0"/>
                        </a:rPr>
                        <a:t>Sec</a:t>
                      </a:r>
                      <a:endParaRPr kumimoji="0" lang="en-US"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a:txBody>
                  <a:tcPr/>
                </a:tc>
                <a:extLst>
                  <a:ext uri="{0D108BD9-81ED-4DB2-BD59-A6C34878D82A}">
                    <a16:rowId xmlns:a16="http://schemas.microsoft.com/office/drawing/2014/main" val="67685461"/>
                  </a:ext>
                </a:extLst>
              </a:tr>
              <a:tr h="381000">
                <a:tc>
                  <a:txBody>
                    <a:bodyPr/>
                    <a:lstStyle/>
                    <a:p>
                      <a:pPr algn="ctr"/>
                      <a:r>
                        <a:rPr lang="en-US" sz="2000" b="0" dirty="0" err="1" smtClean="0">
                          <a:latin typeface="Times New Roman" pitchFamily="18" charset="0"/>
                          <a:cs typeface="Times New Roman" pitchFamily="18" charset="0"/>
                        </a:rPr>
                        <a:t>Tlow</a:t>
                      </a:r>
                      <a:endParaRPr lang="en-US" sz="2000" b="0" dirty="0">
                        <a:latin typeface="Times New Roman" pitchFamily="18" charset="0"/>
                        <a:cs typeface="Times New Roman" pitchFamily="18" charset="0"/>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2000" dirty="0" smtClean="0">
                          <a:cs typeface="B Nazanin" pitchFamily="2" charset="-78"/>
                        </a:rPr>
                        <a:t>مدت زمان</a:t>
                      </a:r>
                      <a:r>
                        <a:rPr lang="fa-IR" sz="2000" baseline="0" dirty="0" smtClean="0">
                          <a:cs typeface="B Nazanin" pitchFamily="2" charset="-78"/>
                        </a:rPr>
                        <a:t> قرارگیری </a:t>
                      </a:r>
                      <a:r>
                        <a:rPr lang="fa-IR" sz="2000" baseline="0" smtClean="0">
                          <a:cs typeface="B Nazanin" pitchFamily="2" charset="-78"/>
                        </a:rPr>
                        <a:t>در فشار</a:t>
                      </a:r>
                      <a:r>
                        <a:rPr lang="en-US" sz="2000" baseline="0" smtClean="0">
                          <a:cs typeface="B Nazanin" pitchFamily="2" charset="-78"/>
                        </a:rPr>
                        <a:t> </a:t>
                      </a:r>
                      <a:r>
                        <a:rPr lang="fa-IR" sz="2000" baseline="0" dirty="0" smtClean="0">
                          <a:cs typeface="B Nazanin" pitchFamily="2" charset="-78"/>
                        </a:rPr>
                        <a:t>سطح پایین</a:t>
                      </a:r>
                      <a:endParaRPr lang="en-US" sz="2000" dirty="0" smtClean="0">
                        <a:cs typeface="B Nazanin" pitchFamily="2" charset="-7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Sec</a:t>
                      </a:r>
                    </a:p>
                  </a:txBody>
                  <a:tcPr/>
                </a:tc>
                <a:extLst>
                  <a:ext uri="{0D108BD9-81ED-4DB2-BD59-A6C34878D82A}">
                    <a16:rowId xmlns:a16="http://schemas.microsoft.com/office/drawing/2014/main" val="219179324"/>
                  </a:ext>
                </a:extLst>
              </a:tr>
              <a:tr h="674077">
                <a:tc>
                  <a:txBody>
                    <a:bodyPr/>
                    <a:lstStyle/>
                    <a:p>
                      <a:pPr algn="ctr"/>
                      <a:r>
                        <a:rPr lang="en-US" sz="2000" b="0" dirty="0" smtClean="0">
                          <a:latin typeface="Times New Roman" pitchFamily="18" charset="0"/>
                          <a:cs typeface="Times New Roman" pitchFamily="18" charset="0"/>
                        </a:rPr>
                        <a:t>Auto </a:t>
                      </a:r>
                      <a:r>
                        <a:rPr lang="en-US" sz="2000" b="0" dirty="0" err="1" smtClean="0">
                          <a:latin typeface="Times New Roman" pitchFamily="18" charset="0"/>
                          <a:cs typeface="Times New Roman" pitchFamily="18" charset="0"/>
                        </a:rPr>
                        <a:t>Tlow</a:t>
                      </a:r>
                      <a:endParaRPr lang="en-US" sz="2000" b="0" dirty="0">
                        <a:latin typeface="Times New Roman" pitchFamily="18" charset="0"/>
                        <a:cs typeface="Times New Roman" pitchFamily="18" charset="0"/>
                      </a:endParaRPr>
                    </a:p>
                  </a:txBody>
                  <a:tcPr/>
                </a:tc>
                <a:tc>
                  <a:txBody>
                    <a:bodyPr/>
                    <a:lstStyle/>
                    <a:p>
                      <a:pPr algn="ctr"/>
                      <a:r>
                        <a:rPr kumimoji="0" lang="fa-IR" sz="2000" kern="1200" dirty="0" smtClean="0">
                          <a:solidFill>
                            <a:schemeClr val="dk1"/>
                          </a:solidFill>
                          <a:latin typeface="+mn-lt"/>
                          <a:ea typeface="+mn-ea"/>
                          <a:cs typeface="B Nazanin" pitchFamily="2" charset="-78"/>
                        </a:rPr>
                        <a:t>تعیین کننده مدت زمانی که در سطح پایین فشار (بازدم) میمانیم.</a:t>
                      </a:r>
                      <a:endParaRPr kumimoji="0" lang="en-US" sz="2000" kern="1200" dirty="0">
                        <a:solidFill>
                          <a:schemeClr val="dk1"/>
                        </a:solidFill>
                        <a:latin typeface="+mn-lt"/>
                        <a:ea typeface="+mn-ea"/>
                        <a:cs typeface="B Nazanin" pitchFamily="2" charset="-78"/>
                      </a:endParaRPr>
                    </a:p>
                  </a:txBody>
                  <a:tcPr/>
                </a:tc>
                <a:tc>
                  <a:txBody>
                    <a:bodyPr/>
                    <a:lstStyle/>
                    <a:p>
                      <a:pPr algn="ctr"/>
                      <a:r>
                        <a:rPr kumimoji="0" lang="en-US" sz="2000" b="0" kern="1200" dirty="0" smtClean="0">
                          <a:solidFill>
                            <a:schemeClr val="dk1"/>
                          </a:solidFill>
                          <a:latin typeface="Times New Roman" pitchFamily="18" charset="0"/>
                          <a:ea typeface="+mn-ea"/>
                          <a:cs typeface="Times New Roman" pitchFamily="18" charset="0"/>
                        </a:rPr>
                        <a:t>%</a:t>
                      </a:r>
                    </a:p>
                  </a:txBody>
                  <a:tcPr/>
                </a:tc>
                <a:extLst>
                  <a:ext uri="{0D108BD9-81ED-4DB2-BD59-A6C34878D82A}">
                    <a16:rowId xmlns:a16="http://schemas.microsoft.com/office/drawing/2014/main" val="10003"/>
                  </a:ext>
                </a:extLst>
              </a:tr>
            </a:tbl>
          </a:graphicData>
        </a:graphic>
      </p:graphicFrame>
      <p:cxnSp>
        <p:nvCxnSpPr>
          <p:cNvPr id="6" name="Straight Connector 5"/>
          <p:cNvCxnSpPr/>
          <p:nvPr/>
        </p:nvCxnSpPr>
        <p:spPr>
          <a:xfrm>
            <a:off x="2361063" y="902732"/>
            <a:ext cx="6400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6324600" y="152400"/>
            <a:ext cx="2427268" cy="707886"/>
          </a:xfrm>
          <a:prstGeom prst="rect">
            <a:avLst/>
          </a:prstGeom>
        </p:spPr>
        <p:txBody>
          <a:bodyPr wrap="none">
            <a:spAutoFit/>
          </a:bodyPr>
          <a:lstStyle/>
          <a:p>
            <a:r>
              <a:rPr lang="fa-IR" sz="4000" dirty="0" smtClean="0">
                <a:cs typeface="B Nazanin" pitchFamily="2" charset="-78"/>
              </a:rPr>
              <a:t>مدهای تنفسی</a:t>
            </a:r>
            <a:endParaRPr lang="en-US" sz="4000" dirty="0"/>
          </a:p>
        </p:txBody>
      </p:sp>
      <p:pic>
        <p:nvPicPr>
          <p:cNvPr id="9" name="Picture 8"/>
          <p:cNvPicPr>
            <a:picLocks noChangeAspect="1"/>
          </p:cNvPicPr>
          <p:nvPr/>
        </p:nvPicPr>
        <p:blipFill>
          <a:blip r:embed="rId2"/>
          <a:stretch>
            <a:fillRect/>
          </a:stretch>
        </p:blipFill>
        <p:spPr>
          <a:xfrm>
            <a:off x="152400" y="4131340"/>
            <a:ext cx="6715126" cy="2726660"/>
          </a:xfrm>
          <a:prstGeom prst="rect">
            <a:avLst/>
          </a:prstGeom>
        </p:spPr>
      </p:pic>
    </p:spTree>
    <p:extLst>
      <p:ext uri="{BB962C8B-B14F-4D97-AF65-F5344CB8AC3E}">
        <p14:creationId xmlns:p14="http://schemas.microsoft.com/office/powerpoint/2010/main" val="256170648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77000" y="1447800"/>
            <a:ext cx="2274868" cy="4495800"/>
          </a:xfrm>
        </p:spPr>
        <p:txBody>
          <a:bodyPr>
            <a:normAutofit/>
          </a:bodyPr>
          <a:lstStyle/>
          <a:p>
            <a:pPr algn="r" rtl="1"/>
            <a:r>
              <a:rPr lang="en-US" sz="2800" dirty="0" smtClean="0">
                <a:latin typeface="Times New Roman" panose="02020603050405020304" pitchFamily="18" charset="0"/>
                <a:cs typeface="Times New Roman" panose="02020603050405020304" pitchFamily="18" charset="0"/>
              </a:rPr>
              <a:t>Auto </a:t>
            </a:r>
            <a:r>
              <a:rPr lang="en-US" sz="2800" dirty="0" err="1" smtClean="0">
                <a:latin typeface="Times New Roman" panose="02020603050405020304" pitchFamily="18" charset="0"/>
                <a:cs typeface="Times New Roman" panose="02020603050405020304" pitchFamily="18" charset="0"/>
              </a:rPr>
              <a:t>Tlow</a:t>
            </a:r>
            <a:endParaRPr lang="fa-IR" sz="2800" dirty="0" smtClean="0">
              <a:latin typeface="Times New Roman" panose="02020603050405020304" pitchFamily="18" charset="0"/>
              <a:cs typeface="Times New Roman" panose="02020603050405020304" pitchFamily="18" charset="0"/>
            </a:endParaRPr>
          </a:p>
          <a:p>
            <a:pPr marL="0" indent="0" algn="r" rtl="1">
              <a:buNone/>
            </a:pPr>
            <a:r>
              <a:rPr lang="fa-IR" sz="2400" dirty="0">
                <a:cs typeface="B Nazanin" panose="00000400000000000000" pitchFamily="2" charset="-78"/>
              </a:rPr>
              <a:t>فاز بازدم تا جایی ادامه می یابد که فلوی بازدمی به درصد مشخصی از پیک فلوی بازدمی برسد که این درصد برابر مقدار تنظیمی </a:t>
            </a:r>
            <a:r>
              <a:rPr lang="en-US" sz="2000" dirty="0">
                <a:cs typeface="B Nazanin" panose="00000400000000000000" pitchFamily="2" charset="-78"/>
              </a:rPr>
              <a:t>Auto</a:t>
            </a:r>
            <a:r>
              <a:rPr lang="en-US" sz="2400" dirty="0">
                <a:cs typeface="B Nazanin" panose="00000400000000000000" pitchFamily="2" charset="-78"/>
              </a:rPr>
              <a:t> </a:t>
            </a:r>
            <a:r>
              <a:rPr lang="en-US" sz="2000" dirty="0" err="1">
                <a:cs typeface="B Nazanin" panose="00000400000000000000" pitchFamily="2" charset="-78"/>
              </a:rPr>
              <a:t>Tlow</a:t>
            </a:r>
            <a:r>
              <a:rPr lang="fa-IR" sz="2400" dirty="0">
                <a:cs typeface="B Nazanin" panose="00000400000000000000" pitchFamily="2" charset="-78"/>
              </a:rPr>
              <a:t> </a:t>
            </a:r>
            <a:r>
              <a:rPr lang="fa-IR" sz="2400" dirty="0" smtClean="0">
                <a:cs typeface="B Nazanin" panose="00000400000000000000" pitchFamily="2" charset="-78"/>
              </a:rPr>
              <a:t>میباشد</a:t>
            </a:r>
            <a:r>
              <a:rPr lang="fa-IR" sz="2400" dirty="0">
                <a:cs typeface="B Nazanin" panose="00000400000000000000" pitchFamily="2" charset="-78"/>
              </a:rPr>
              <a:t>. </a:t>
            </a:r>
            <a:endParaRPr lang="en-US" sz="2400" dirty="0">
              <a:cs typeface="B Nazanin" panose="00000400000000000000" pitchFamily="2" charset="-78"/>
            </a:endParaRPr>
          </a:p>
        </p:txBody>
      </p:sp>
      <p:cxnSp>
        <p:nvCxnSpPr>
          <p:cNvPr id="4" name="Straight Connector 3"/>
          <p:cNvCxnSpPr/>
          <p:nvPr/>
        </p:nvCxnSpPr>
        <p:spPr>
          <a:xfrm>
            <a:off x="2361063" y="902732"/>
            <a:ext cx="6400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6324600" y="152400"/>
            <a:ext cx="2427268" cy="707886"/>
          </a:xfrm>
          <a:prstGeom prst="rect">
            <a:avLst/>
          </a:prstGeom>
        </p:spPr>
        <p:txBody>
          <a:bodyPr wrap="none">
            <a:spAutoFit/>
          </a:bodyPr>
          <a:lstStyle/>
          <a:p>
            <a:r>
              <a:rPr lang="fa-IR" sz="4000" dirty="0" smtClean="0">
                <a:cs typeface="B Nazanin" pitchFamily="2" charset="-78"/>
              </a:rPr>
              <a:t>مدهای تنفسی</a:t>
            </a:r>
            <a:endParaRPr lang="en-US" sz="4000" dirty="0"/>
          </a:p>
        </p:txBody>
      </p:sp>
      <p:pic>
        <p:nvPicPr>
          <p:cNvPr id="7" name="Picture 6"/>
          <p:cNvPicPr>
            <a:picLocks noChangeAspect="1"/>
          </p:cNvPicPr>
          <p:nvPr/>
        </p:nvPicPr>
        <p:blipFill>
          <a:blip r:embed="rId2"/>
          <a:stretch>
            <a:fillRect/>
          </a:stretch>
        </p:blipFill>
        <p:spPr>
          <a:xfrm>
            <a:off x="228600" y="1295400"/>
            <a:ext cx="5925696" cy="4800600"/>
          </a:xfrm>
          <a:prstGeom prst="rect">
            <a:avLst/>
          </a:prstGeom>
        </p:spPr>
      </p:pic>
    </p:spTree>
    <p:extLst>
      <p:ext uri="{BB962C8B-B14F-4D97-AF65-F5344CB8AC3E}">
        <p14:creationId xmlns:p14="http://schemas.microsoft.com/office/powerpoint/2010/main" val="4259271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5943600" y="237730"/>
            <a:ext cx="2575051" cy="655281"/>
          </a:xfrm>
        </p:spPr>
        <p:txBody>
          <a:bodyPr>
            <a:noAutofit/>
          </a:bodyPr>
          <a:lstStyle/>
          <a:p>
            <a:pPr marL="0" indent="0" algn="r" rtl="1">
              <a:buNone/>
            </a:pPr>
            <a:r>
              <a:rPr lang="fa-IR" sz="4000" dirty="0" smtClean="0">
                <a:cs typeface="B Nazanin" panose="00000400000000000000" pitchFamily="2" charset="-78"/>
              </a:rPr>
              <a:t>اکسسوری ها </a:t>
            </a:r>
          </a:p>
          <a:p>
            <a:pPr marL="0" indent="0" algn="r" rtl="1">
              <a:buNone/>
            </a:pPr>
            <a:endParaRPr lang="fa-IR" sz="4000" dirty="0" smtClean="0">
              <a:cs typeface="B Nazanin" panose="00000400000000000000" pitchFamily="2" charset="-78"/>
            </a:endParaRPr>
          </a:p>
          <a:p>
            <a:pPr marL="228600" indent="-228600" algn="r" rtl="1">
              <a:lnSpc>
                <a:spcPct val="90000"/>
              </a:lnSpc>
              <a:spcBef>
                <a:spcPts val="1000"/>
              </a:spcBef>
              <a:buFont typeface="Arial" panose="020B0604020202020204" pitchFamily="34" charset="0"/>
              <a:buChar char="•"/>
            </a:pPr>
            <a:endParaRPr lang="fa-IR" sz="4000" dirty="0">
              <a:cs typeface="B Nazanin" panose="00000400000000000000" pitchFamily="2" charset="-78"/>
            </a:endParaRPr>
          </a:p>
          <a:p>
            <a:pPr marL="0" indent="0" algn="r" rtl="1">
              <a:buNone/>
            </a:pPr>
            <a:endParaRPr lang="en-US" sz="4000" dirty="0">
              <a:cs typeface="B Nazanin" panose="00000400000000000000"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0546" y="990600"/>
            <a:ext cx="3167798" cy="3114812"/>
          </a:xfrm>
          <a:prstGeom prst="rect">
            <a:avLst/>
          </a:prstGeom>
        </p:spPr>
      </p:pic>
      <p:sp>
        <p:nvSpPr>
          <p:cNvPr id="9" name="Rectangle 8"/>
          <p:cNvSpPr/>
          <p:nvPr/>
        </p:nvSpPr>
        <p:spPr>
          <a:xfrm>
            <a:off x="1068358" y="6227311"/>
            <a:ext cx="2435283" cy="584775"/>
          </a:xfrm>
          <a:prstGeom prst="rect">
            <a:avLst/>
          </a:prstGeom>
        </p:spPr>
        <p:txBody>
          <a:bodyPr wrap="none">
            <a:spAutoFit/>
          </a:bodyPr>
          <a:lstStyle/>
          <a:p>
            <a:pPr algn="r" rtl="1"/>
            <a:r>
              <a:rPr lang="fa-IR" sz="3200" dirty="0">
                <a:cs typeface="B Nazanin" panose="00000400000000000000" pitchFamily="2" charset="-78"/>
              </a:rPr>
              <a:t>فلو سنسور بازدمی</a:t>
            </a:r>
            <a:endParaRPr lang="en-US" sz="3200" dirty="0">
              <a:cs typeface="B Nazanin" panose="00000400000000000000" pitchFamily="2" charset="-78"/>
            </a:endParaRPr>
          </a:p>
        </p:txBody>
      </p:sp>
      <p:sp>
        <p:nvSpPr>
          <p:cNvPr id="10" name="Rectangle 9"/>
          <p:cNvSpPr/>
          <p:nvPr/>
        </p:nvSpPr>
        <p:spPr>
          <a:xfrm>
            <a:off x="6847696" y="1392195"/>
            <a:ext cx="2098651" cy="584775"/>
          </a:xfrm>
          <a:prstGeom prst="rect">
            <a:avLst/>
          </a:prstGeom>
        </p:spPr>
        <p:txBody>
          <a:bodyPr wrap="none">
            <a:spAutoFit/>
          </a:bodyPr>
          <a:lstStyle/>
          <a:p>
            <a:pPr algn="r" rtl="1"/>
            <a:r>
              <a:rPr lang="fa-IR" sz="3200" dirty="0">
                <a:cs typeface="B Nazanin" panose="00000400000000000000" pitchFamily="2" charset="-78"/>
              </a:rPr>
              <a:t>سنسور اکسیژن</a:t>
            </a:r>
            <a:endParaRPr lang="en-US" sz="3200" dirty="0">
              <a:cs typeface="B Nazanin" panose="00000400000000000000" pitchFamily="2" charset="-78"/>
            </a:endParaRPr>
          </a:p>
        </p:txBody>
      </p:sp>
      <p:sp>
        <p:nvSpPr>
          <p:cNvPr id="11" name="Rectangle 10"/>
          <p:cNvSpPr/>
          <p:nvPr/>
        </p:nvSpPr>
        <p:spPr>
          <a:xfrm>
            <a:off x="7462637" y="4866860"/>
            <a:ext cx="1487510" cy="1569660"/>
          </a:xfrm>
          <a:prstGeom prst="rect">
            <a:avLst/>
          </a:prstGeom>
        </p:spPr>
        <p:txBody>
          <a:bodyPr wrap="square">
            <a:spAutoFit/>
          </a:bodyPr>
          <a:lstStyle/>
          <a:p>
            <a:pPr algn="r" rtl="1"/>
            <a:r>
              <a:rPr lang="fa-IR" sz="3200" dirty="0">
                <a:cs typeface="B Nazanin" panose="00000400000000000000" pitchFamily="2" charset="-78"/>
              </a:rPr>
              <a:t>دیافراگم </a:t>
            </a:r>
            <a:r>
              <a:rPr lang="fa-IR" sz="3200" dirty="0" smtClean="0">
                <a:cs typeface="B Nazanin" panose="00000400000000000000" pitchFamily="2" charset="-78"/>
              </a:rPr>
              <a:t>شیر </a:t>
            </a:r>
            <a:r>
              <a:rPr lang="fa-IR" sz="3200" dirty="0">
                <a:cs typeface="B Nazanin" panose="00000400000000000000" pitchFamily="2" charset="-78"/>
              </a:rPr>
              <a:t>بازدمی</a:t>
            </a:r>
          </a:p>
        </p:txBody>
      </p:sp>
      <p:cxnSp>
        <p:nvCxnSpPr>
          <p:cNvPr id="12" name="Straight Connector 11"/>
          <p:cNvCxnSpPr/>
          <p:nvPr/>
        </p:nvCxnSpPr>
        <p:spPr>
          <a:xfrm>
            <a:off x="2286000" y="914400"/>
            <a:ext cx="6400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3434180" y="1981200"/>
            <a:ext cx="854721" cy="584775"/>
          </a:xfrm>
          <a:prstGeom prst="rect">
            <a:avLst/>
          </a:prstGeom>
        </p:spPr>
        <p:txBody>
          <a:bodyPr wrap="none">
            <a:spAutoFit/>
          </a:bodyPr>
          <a:lstStyle/>
          <a:p>
            <a:r>
              <a:rPr lang="fa-IR" sz="3200" dirty="0">
                <a:cs typeface="B Nazanin" panose="00000400000000000000" pitchFamily="2" charset="-78"/>
              </a:rPr>
              <a:t>باتری</a:t>
            </a:r>
            <a:endParaRPr lang="fa-IR" sz="2800" dirty="0">
              <a:cs typeface="B Nazanin" panose="00000400000000000000" pitchFamily="2" charset="-78"/>
            </a:endParaRPr>
          </a:p>
        </p:txBody>
      </p:sp>
      <p:pic>
        <p:nvPicPr>
          <p:cNvPr id="8" name="Picture 7"/>
          <p:cNvPicPr>
            <a:picLocks noChangeAspect="1"/>
          </p:cNvPicPr>
          <p:nvPr/>
        </p:nvPicPr>
        <p:blipFill>
          <a:blip r:embed="rId3"/>
          <a:stretch>
            <a:fillRect/>
          </a:stretch>
        </p:blipFill>
        <p:spPr>
          <a:xfrm>
            <a:off x="302910" y="4260166"/>
            <a:ext cx="3554276" cy="2030144"/>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t="20001" r="12963" b="22222"/>
          <a:stretch/>
        </p:blipFill>
        <p:spPr>
          <a:xfrm>
            <a:off x="26119" y="1009018"/>
            <a:ext cx="3477522" cy="3077976"/>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16578" y="3872007"/>
            <a:ext cx="3038074" cy="2767696"/>
          </a:xfrm>
          <a:prstGeom prst="rect">
            <a:avLst/>
          </a:prstGeom>
        </p:spPr>
      </p:pic>
    </p:spTree>
    <p:extLst>
      <p:ext uri="{BB962C8B-B14F-4D97-AF65-F5344CB8AC3E}">
        <p14:creationId xmlns:p14="http://schemas.microsoft.com/office/powerpoint/2010/main" val="368914978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047690"/>
            <a:ext cx="2209800" cy="461665"/>
          </a:xfrm>
          <a:prstGeom prst="rect">
            <a:avLst/>
          </a:prstGeom>
        </p:spPr>
        <p:txBody>
          <a:bodyPr wrap="square">
            <a:spAutoFit/>
          </a:bodyPr>
          <a:lstStyle/>
          <a:p>
            <a:pPr algn="l"/>
            <a:r>
              <a:rPr lang="en-US" sz="2400" dirty="0" smtClean="0">
                <a:latin typeface="Times New Roman" pitchFamily="18" charset="0"/>
                <a:cs typeface="Times New Roman" pitchFamily="18" charset="0"/>
              </a:rPr>
              <a:t>Apnea Backup</a:t>
            </a:r>
            <a:endParaRPr lang="en-US" sz="2400" dirty="0">
              <a:latin typeface="Times New Roman" pitchFamily="18" charset="0"/>
              <a:cs typeface="Times New Roman" pitchFamily="18" charset="0"/>
            </a:endParaRPr>
          </a:p>
        </p:txBody>
      </p:sp>
      <p:cxnSp>
        <p:nvCxnSpPr>
          <p:cNvPr id="5" name="Straight Arrow Connector 4"/>
          <p:cNvCxnSpPr/>
          <p:nvPr/>
        </p:nvCxnSpPr>
        <p:spPr>
          <a:xfrm>
            <a:off x="428596" y="5486400"/>
            <a:ext cx="8143932" cy="1588"/>
          </a:xfrm>
          <a:prstGeom prst="straightConnector1">
            <a:avLst/>
          </a:prstGeom>
          <a:ln w="38100">
            <a:solidFill>
              <a:schemeClr val="tx1"/>
            </a:solidFill>
            <a:prstDash val="lgDashDot"/>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rot="5400000" flipH="1" flipV="1">
            <a:off x="-228600" y="4876799"/>
            <a:ext cx="2438401" cy="4"/>
          </a:xfrm>
          <a:prstGeom prst="straightConnector1">
            <a:avLst/>
          </a:prstGeom>
          <a:ln w="28575">
            <a:solidFill>
              <a:schemeClr val="tx1"/>
            </a:solidFill>
            <a:prstDash val="lgDashDot"/>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1000" y="3733800"/>
            <a:ext cx="538930" cy="338554"/>
          </a:xfrm>
          <a:prstGeom prst="rect">
            <a:avLst/>
          </a:prstGeom>
          <a:noFill/>
        </p:spPr>
        <p:txBody>
          <a:bodyPr wrap="none" rtlCol="0">
            <a:spAutoFit/>
          </a:bodyPr>
          <a:lstStyle/>
          <a:p>
            <a:r>
              <a:rPr lang="fa-IR" sz="1600" dirty="0" smtClean="0">
                <a:cs typeface="B Yagut" pitchFamily="2" charset="-78"/>
              </a:rPr>
              <a:t>فشار</a:t>
            </a:r>
            <a:endParaRPr lang="en-US" sz="1600" dirty="0">
              <a:cs typeface="B Yagut" pitchFamily="2" charset="-78"/>
            </a:endParaRPr>
          </a:p>
        </p:txBody>
      </p:sp>
      <p:sp>
        <p:nvSpPr>
          <p:cNvPr id="8" name="TextBox 7"/>
          <p:cNvSpPr txBox="1"/>
          <p:nvPr/>
        </p:nvSpPr>
        <p:spPr>
          <a:xfrm>
            <a:off x="8077200" y="5638800"/>
            <a:ext cx="534121" cy="338554"/>
          </a:xfrm>
          <a:prstGeom prst="rect">
            <a:avLst/>
          </a:prstGeom>
          <a:noFill/>
        </p:spPr>
        <p:txBody>
          <a:bodyPr wrap="none" rtlCol="0">
            <a:spAutoFit/>
          </a:bodyPr>
          <a:lstStyle/>
          <a:p>
            <a:r>
              <a:rPr lang="fa-IR" sz="1600" dirty="0" smtClean="0">
                <a:cs typeface="B Yagut" pitchFamily="2" charset="-78"/>
              </a:rPr>
              <a:t>زمان</a:t>
            </a:r>
            <a:endParaRPr lang="en-US" dirty="0">
              <a:cs typeface="B Yagut" pitchFamily="2" charset="-78"/>
            </a:endParaRPr>
          </a:p>
        </p:txBody>
      </p:sp>
      <p:sp>
        <p:nvSpPr>
          <p:cNvPr id="9" name="Arc 32"/>
          <p:cNvSpPr>
            <a:spLocks/>
          </p:cNvSpPr>
          <p:nvPr/>
        </p:nvSpPr>
        <p:spPr bwMode="auto">
          <a:xfrm>
            <a:off x="5181600" y="4114800"/>
            <a:ext cx="374650" cy="1500198"/>
          </a:xfrm>
          <a:custGeom>
            <a:avLst/>
            <a:gdLst>
              <a:gd name="T0" fmla="*/ 0 w 21558"/>
              <a:gd name="T1" fmla="*/ 401 h 21600"/>
              <a:gd name="T2" fmla="*/ 235 w 21558"/>
              <a:gd name="T3" fmla="*/ 0 h 21600"/>
              <a:gd name="T4" fmla="*/ 236 w 21558"/>
              <a:gd name="T5" fmla="*/ 428 h 21600"/>
              <a:gd name="T6" fmla="*/ 0 60000 65536"/>
              <a:gd name="T7" fmla="*/ 0 60000 65536"/>
              <a:gd name="T8" fmla="*/ 0 60000 65536"/>
              <a:gd name="T9" fmla="*/ 0 w 21558"/>
              <a:gd name="T10" fmla="*/ 0 h 21600"/>
              <a:gd name="T11" fmla="*/ 21558 w 21558"/>
              <a:gd name="T12" fmla="*/ 21600 h 21600"/>
            </a:gdLst>
            <a:ahLst/>
            <a:cxnLst>
              <a:cxn ang="T6">
                <a:pos x="T0" y="T1"/>
              </a:cxn>
              <a:cxn ang="T7">
                <a:pos x="T2" y="T3"/>
              </a:cxn>
              <a:cxn ang="T8">
                <a:pos x="T4" y="T5"/>
              </a:cxn>
            </a:cxnLst>
            <a:rect l="T9" t="T10" r="T11" b="T12"/>
            <a:pathLst>
              <a:path w="21558" h="21600" fill="none" extrusionOk="0">
                <a:moveTo>
                  <a:pt x="-1" y="20260"/>
                </a:moveTo>
                <a:cubicBezTo>
                  <a:pt x="704" y="8908"/>
                  <a:pt x="10092" y="48"/>
                  <a:pt x="21466" y="0"/>
                </a:cubicBezTo>
              </a:path>
              <a:path w="21558" h="21600" stroke="0" extrusionOk="0">
                <a:moveTo>
                  <a:pt x="-1" y="20260"/>
                </a:moveTo>
                <a:cubicBezTo>
                  <a:pt x="704" y="8908"/>
                  <a:pt x="10092" y="48"/>
                  <a:pt x="21466" y="0"/>
                </a:cubicBezTo>
                <a:lnTo>
                  <a:pt x="21558" y="21600"/>
                </a:lnTo>
                <a:close/>
              </a:path>
            </a:pathLst>
          </a:custGeom>
          <a:noFill/>
          <a:ln w="38100">
            <a:solidFill>
              <a:srgbClr val="FF0000"/>
            </a:solidFill>
            <a:prstDash val="dash"/>
            <a:round/>
            <a:headEnd type="none" w="sm" len="sm"/>
            <a:tailEnd type="none" w="sm" len="sm"/>
          </a:ln>
        </p:spPr>
        <p:txBody>
          <a:bodyPr wrap="none" anchor="ctr"/>
          <a:lstStyle/>
          <a:p>
            <a:endParaRPr lang="en-US"/>
          </a:p>
        </p:txBody>
      </p:sp>
      <p:sp>
        <p:nvSpPr>
          <p:cNvPr id="10" name="Line 36"/>
          <p:cNvSpPr>
            <a:spLocks noChangeShapeType="1"/>
          </p:cNvSpPr>
          <p:nvPr/>
        </p:nvSpPr>
        <p:spPr bwMode="auto">
          <a:xfrm>
            <a:off x="6553200" y="5502834"/>
            <a:ext cx="1600200" cy="0"/>
          </a:xfrm>
          <a:prstGeom prst="line">
            <a:avLst/>
          </a:prstGeom>
          <a:noFill/>
          <a:ln w="38100">
            <a:solidFill>
              <a:srgbClr val="0000FF"/>
            </a:solidFill>
            <a:round/>
            <a:headEnd/>
            <a:tailEnd/>
          </a:ln>
        </p:spPr>
        <p:txBody>
          <a:bodyPr/>
          <a:lstStyle/>
          <a:p>
            <a:endParaRPr lang="en-US"/>
          </a:p>
        </p:txBody>
      </p:sp>
      <p:sp>
        <p:nvSpPr>
          <p:cNvPr id="11" name="Arc 32"/>
          <p:cNvSpPr>
            <a:spLocks/>
          </p:cNvSpPr>
          <p:nvPr/>
        </p:nvSpPr>
        <p:spPr bwMode="auto">
          <a:xfrm>
            <a:off x="1000100" y="4114800"/>
            <a:ext cx="374650" cy="1500198"/>
          </a:xfrm>
          <a:custGeom>
            <a:avLst/>
            <a:gdLst>
              <a:gd name="T0" fmla="*/ 0 w 21558"/>
              <a:gd name="T1" fmla="*/ 401 h 21600"/>
              <a:gd name="T2" fmla="*/ 235 w 21558"/>
              <a:gd name="T3" fmla="*/ 0 h 21600"/>
              <a:gd name="T4" fmla="*/ 236 w 21558"/>
              <a:gd name="T5" fmla="*/ 428 h 21600"/>
              <a:gd name="T6" fmla="*/ 0 60000 65536"/>
              <a:gd name="T7" fmla="*/ 0 60000 65536"/>
              <a:gd name="T8" fmla="*/ 0 60000 65536"/>
              <a:gd name="T9" fmla="*/ 0 w 21558"/>
              <a:gd name="T10" fmla="*/ 0 h 21600"/>
              <a:gd name="T11" fmla="*/ 21558 w 21558"/>
              <a:gd name="T12" fmla="*/ 21600 h 21600"/>
            </a:gdLst>
            <a:ahLst/>
            <a:cxnLst>
              <a:cxn ang="T6">
                <a:pos x="T0" y="T1"/>
              </a:cxn>
              <a:cxn ang="T7">
                <a:pos x="T2" y="T3"/>
              </a:cxn>
              <a:cxn ang="T8">
                <a:pos x="T4" y="T5"/>
              </a:cxn>
            </a:cxnLst>
            <a:rect l="T9" t="T10" r="T11" b="T12"/>
            <a:pathLst>
              <a:path w="21558" h="21600" fill="none" extrusionOk="0">
                <a:moveTo>
                  <a:pt x="-1" y="20260"/>
                </a:moveTo>
                <a:cubicBezTo>
                  <a:pt x="704" y="8908"/>
                  <a:pt x="10092" y="48"/>
                  <a:pt x="21466" y="0"/>
                </a:cubicBezTo>
              </a:path>
              <a:path w="21558" h="21600" stroke="0" extrusionOk="0">
                <a:moveTo>
                  <a:pt x="-1" y="20260"/>
                </a:moveTo>
                <a:cubicBezTo>
                  <a:pt x="704" y="8908"/>
                  <a:pt x="10092" y="48"/>
                  <a:pt x="21466" y="0"/>
                </a:cubicBezTo>
                <a:lnTo>
                  <a:pt x="21558" y="21600"/>
                </a:lnTo>
                <a:close/>
              </a:path>
            </a:pathLst>
          </a:custGeom>
          <a:noFill/>
          <a:ln w="38100">
            <a:solidFill>
              <a:srgbClr val="FF0000"/>
            </a:solidFill>
            <a:round/>
            <a:headEnd type="none" w="sm" len="sm"/>
            <a:tailEnd type="none" w="sm" len="sm"/>
          </a:ln>
        </p:spPr>
        <p:txBody>
          <a:bodyPr wrap="none" anchor="ctr"/>
          <a:lstStyle/>
          <a:p>
            <a:endParaRPr lang="en-US"/>
          </a:p>
        </p:txBody>
      </p:sp>
      <p:sp>
        <p:nvSpPr>
          <p:cNvPr id="12" name="Line 33"/>
          <p:cNvSpPr>
            <a:spLocks noChangeShapeType="1"/>
          </p:cNvSpPr>
          <p:nvPr/>
        </p:nvSpPr>
        <p:spPr bwMode="auto">
          <a:xfrm>
            <a:off x="1374751" y="4114800"/>
            <a:ext cx="301650" cy="0"/>
          </a:xfrm>
          <a:prstGeom prst="line">
            <a:avLst/>
          </a:prstGeom>
          <a:noFill/>
          <a:ln w="38100">
            <a:solidFill>
              <a:srgbClr val="FF0000"/>
            </a:solidFill>
            <a:round/>
            <a:headEnd type="none" w="sm" len="sm"/>
            <a:tailEnd type="none" w="sm" len="sm"/>
          </a:ln>
        </p:spPr>
        <p:txBody>
          <a:bodyPr wrap="none" anchor="ctr"/>
          <a:lstStyle/>
          <a:p>
            <a:endParaRPr lang="en-US"/>
          </a:p>
        </p:txBody>
      </p:sp>
      <p:sp>
        <p:nvSpPr>
          <p:cNvPr id="13" name="Arc 34"/>
          <p:cNvSpPr>
            <a:spLocks/>
          </p:cNvSpPr>
          <p:nvPr/>
        </p:nvSpPr>
        <p:spPr bwMode="auto">
          <a:xfrm>
            <a:off x="1676400" y="4114801"/>
            <a:ext cx="685800" cy="1371600"/>
          </a:xfrm>
          <a:custGeom>
            <a:avLst/>
            <a:gdLst>
              <a:gd name="T0" fmla="*/ 71 w 21600"/>
              <a:gd name="T1" fmla="*/ 397 h 21600"/>
              <a:gd name="T2" fmla="*/ 0 w 21600"/>
              <a:gd name="T3" fmla="*/ 0 h 21600"/>
              <a:gd name="T4" fmla="*/ 71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38100">
            <a:solidFill>
              <a:srgbClr val="0000FF"/>
            </a:solidFill>
            <a:round/>
            <a:headEnd type="none" w="sm" len="sm"/>
            <a:tailEnd type="none" w="sm" len="sm"/>
          </a:ln>
        </p:spPr>
        <p:txBody>
          <a:bodyPr wrap="none" anchor="ctr"/>
          <a:lstStyle/>
          <a:p>
            <a:endParaRPr lang="en-US"/>
          </a:p>
        </p:txBody>
      </p:sp>
      <p:sp>
        <p:nvSpPr>
          <p:cNvPr id="14" name="Line 36"/>
          <p:cNvSpPr>
            <a:spLocks noChangeShapeType="1"/>
          </p:cNvSpPr>
          <p:nvPr/>
        </p:nvSpPr>
        <p:spPr bwMode="auto">
          <a:xfrm>
            <a:off x="2286000" y="5486400"/>
            <a:ext cx="1206475" cy="16434"/>
          </a:xfrm>
          <a:prstGeom prst="line">
            <a:avLst/>
          </a:prstGeom>
          <a:noFill/>
          <a:ln w="38100">
            <a:solidFill>
              <a:srgbClr val="0000FF"/>
            </a:solidFill>
            <a:round/>
            <a:headEnd/>
            <a:tailEnd/>
          </a:ln>
        </p:spPr>
        <p:txBody>
          <a:bodyPr/>
          <a:lstStyle/>
          <a:p>
            <a:endParaRPr lang="en-US"/>
          </a:p>
        </p:txBody>
      </p:sp>
      <p:sp>
        <p:nvSpPr>
          <p:cNvPr id="15" name="Arc 32"/>
          <p:cNvSpPr>
            <a:spLocks/>
          </p:cNvSpPr>
          <p:nvPr/>
        </p:nvSpPr>
        <p:spPr bwMode="auto">
          <a:xfrm>
            <a:off x="3511550" y="4114800"/>
            <a:ext cx="374650" cy="1500198"/>
          </a:xfrm>
          <a:custGeom>
            <a:avLst/>
            <a:gdLst>
              <a:gd name="T0" fmla="*/ 0 w 21558"/>
              <a:gd name="T1" fmla="*/ 401 h 21600"/>
              <a:gd name="T2" fmla="*/ 235 w 21558"/>
              <a:gd name="T3" fmla="*/ 0 h 21600"/>
              <a:gd name="T4" fmla="*/ 236 w 21558"/>
              <a:gd name="T5" fmla="*/ 428 h 21600"/>
              <a:gd name="T6" fmla="*/ 0 60000 65536"/>
              <a:gd name="T7" fmla="*/ 0 60000 65536"/>
              <a:gd name="T8" fmla="*/ 0 60000 65536"/>
              <a:gd name="T9" fmla="*/ 0 w 21558"/>
              <a:gd name="T10" fmla="*/ 0 h 21600"/>
              <a:gd name="T11" fmla="*/ 21558 w 21558"/>
              <a:gd name="T12" fmla="*/ 21600 h 21600"/>
            </a:gdLst>
            <a:ahLst/>
            <a:cxnLst>
              <a:cxn ang="T6">
                <a:pos x="T0" y="T1"/>
              </a:cxn>
              <a:cxn ang="T7">
                <a:pos x="T2" y="T3"/>
              </a:cxn>
              <a:cxn ang="T8">
                <a:pos x="T4" y="T5"/>
              </a:cxn>
            </a:cxnLst>
            <a:rect l="T9" t="T10" r="T11" b="T12"/>
            <a:pathLst>
              <a:path w="21558" h="21600" fill="none" extrusionOk="0">
                <a:moveTo>
                  <a:pt x="-1" y="20260"/>
                </a:moveTo>
                <a:cubicBezTo>
                  <a:pt x="704" y="8908"/>
                  <a:pt x="10092" y="48"/>
                  <a:pt x="21466" y="0"/>
                </a:cubicBezTo>
              </a:path>
              <a:path w="21558" h="21600" stroke="0" extrusionOk="0">
                <a:moveTo>
                  <a:pt x="-1" y="20260"/>
                </a:moveTo>
                <a:cubicBezTo>
                  <a:pt x="704" y="8908"/>
                  <a:pt x="10092" y="48"/>
                  <a:pt x="21466" y="0"/>
                </a:cubicBezTo>
                <a:lnTo>
                  <a:pt x="21558" y="21600"/>
                </a:lnTo>
                <a:close/>
              </a:path>
            </a:pathLst>
          </a:custGeom>
          <a:noFill/>
          <a:ln w="38100">
            <a:solidFill>
              <a:srgbClr val="FF0000"/>
            </a:solidFill>
            <a:round/>
            <a:headEnd type="none" w="sm" len="sm"/>
            <a:tailEnd type="none" w="sm" len="sm"/>
          </a:ln>
        </p:spPr>
        <p:txBody>
          <a:bodyPr wrap="none" anchor="ctr"/>
          <a:lstStyle/>
          <a:p>
            <a:endParaRPr lang="en-US"/>
          </a:p>
        </p:txBody>
      </p:sp>
      <p:sp>
        <p:nvSpPr>
          <p:cNvPr id="16" name="Line 36"/>
          <p:cNvSpPr>
            <a:spLocks noChangeShapeType="1"/>
          </p:cNvSpPr>
          <p:nvPr/>
        </p:nvSpPr>
        <p:spPr bwMode="auto">
          <a:xfrm flipV="1">
            <a:off x="4800600" y="5486400"/>
            <a:ext cx="228600" cy="0"/>
          </a:xfrm>
          <a:prstGeom prst="line">
            <a:avLst/>
          </a:prstGeom>
          <a:noFill/>
          <a:ln w="38100">
            <a:solidFill>
              <a:srgbClr val="0000FF"/>
            </a:solidFill>
            <a:round/>
            <a:headEnd/>
            <a:tailEnd/>
          </a:ln>
        </p:spPr>
        <p:txBody>
          <a:bodyPr/>
          <a:lstStyle/>
          <a:p>
            <a:endParaRPr lang="en-US"/>
          </a:p>
        </p:txBody>
      </p:sp>
      <p:sp>
        <p:nvSpPr>
          <p:cNvPr id="17" name="Arc 34"/>
          <p:cNvSpPr>
            <a:spLocks/>
          </p:cNvSpPr>
          <p:nvPr/>
        </p:nvSpPr>
        <p:spPr bwMode="auto">
          <a:xfrm>
            <a:off x="5029200" y="5486400"/>
            <a:ext cx="152400" cy="228600"/>
          </a:xfrm>
          <a:custGeom>
            <a:avLst/>
            <a:gdLst>
              <a:gd name="T0" fmla="*/ 71 w 21600"/>
              <a:gd name="T1" fmla="*/ 397 h 21600"/>
              <a:gd name="T2" fmla="*/ 0 w 21600"/>
              <a:gd name="T3" fmla="*/ 0 h 21600"/>
              <a:gd name="T4" fmla="*/ 71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38100">
            <a:solidFill>
              <a:srgbClr val="0000FF"/>
            </a:solidFill>
            <a:round/>
            <a:headEnd type="none" w="sm" len="sm"/>
            <a:tailEnd type="none" w="sm" len="sm"/>
          </a:ln>
        </p:spPr>
        <p:txBody>
          <a:bodyPr wrap="none" anchor="ctr"/>
          <a:lstStyle/>
          <a:p>
            <a:endParaRPr lang="en-US"/>
          </a:p>
        </p:txBody>
      </p:sp>
      <p:sp>
        <p:nvSpPr>
          <p:cNvPr id="18" name="Line 36"/>
          <p:cNvSpPr>
            <a:spLocks noChangeShapeType="1"/>
          </p:cNvSpPr>
          <p:nvPr/>
        </p:nvSpPr>
        <p:spPr bwMode="auto">
          <a:xfrm flipH="1" flipV="1">
            <a:off x="5181600" y="5486400"/>
            <a:ext cx="1" cy="228600"/>
          </a:xfrm>
          <a:prstGeom prst="line">
            <a:avLst/>
          </a:prstGeom>
          <a:noFill/>
          <a:ln w="38100">
            <a:solidFill>
              <a:srgbClr val="0000FF"/>
            </a:solidFill>
            <a:round/>
            <a:headEnd/>
            <a:tailEnd/>
          </a:ln>
        </p:spPr>
        <p:txBody>
          <a:bodyPr/>
          <a:lstStyle/>
          <a:p>
            <a:endParaRPr lang="en-US"/>
          </a:p>
        </p:txBody>
      </p:sp>
      <p:sp>
        <p:nvSpPr>
          <p:cNvPr id="19" name="Line 33"/>
          <p:cNvSpPr>
            <a:spLocks noChangeShapeType="1"/>
          </p:cNvSpPr>
          <p:nvPr/>
        </p:nvSpPr>
        <p:spPr bwMode="auto">
          <a:xfrm>
            <a:off x="5565750" y="4114800"/>
            <a:ext cx="301650" cy="0"/>
          </a:xfrm>
          <a:prstGeom prst="line">
            <a:avLst/>
          </a:prstGeom>
          <a:noFill/>
          <a:ln w="38100">
            <a:solidFill>
              <a:srgbClr val="FF0000"/>
            </a:solidFill>
            <a:prstDash val="dash"/>
            <a:round/>
            <a:headEnd type="none" w="sm" len="sm"/>
            <a:tailEnd type="none" w="sm" len="sm"/>
          </a:ln>
        </p:spPr>
        <p:txBody>
          <a:bodyPr wrap="none" anchor="ctr"/>
          <a:lstStyle/>
          <a:p>
            <a:endParaRPr lang="en-US"/>
          </a:p>
        </p:txBody>
      </p:sp>
      <p:sp>
        <p:nvSpPr>
          <p:cNvPr id="20" name="Line 33"/>
          <p:cNvSpPr>
            <a:spLocks noChangeShapeType="1"/>
          </p:cNvSpPr>
          <p:nvPr/>
        </p:nvSpPr>
        <p:spPr bwMode="auto">
          <a:xfrm>
            <a:off x="3886200" y="4114800"/>
            <a:ext cx="225450" cy="0"/>
          </a:xfrm>
          <a:prstGeom prst="line">
            <a:avLst/>
          </a:prstGeom>
          <a:noFill/>
          <a:ln w="38100">
            <a:solidFill>
              <a:srgbClr val="FF0000"/>
            </a:solidFill>
            <a:round/>
            <a:headEnd type="none" w="sm" len="sm"/>
            <a:tailEnd type="none" w="sm" len="sm"/>
          </a:ln>
        </p:spPr>
        <p:txBody>
          <a:bodyPr wrap="none" anchor="ctr"/>
          <a:lstStyle/>
          <a:p>
            <a:endParaRPr lang="en-US"/>
          </a:p>
        </p:txBody>
      </p:sp>
      <p:cxnSp>
        <p:nvCxnSpPr>
          <p:cNvPr id="21" name="Straight Connector 20"/>
          <p:cNvCxnSpPr/>
          <p:nvPr/>
        </p:nvCxnSpPr>
        <p:spPr>
          <a:xfrm rot="5400000">
            <a:off x="1104899" y="4991100"/>
            <a:ext cx="1752601" cy="1"/>
          </a:xfrm>
          <a:prstGeom prst="line">
            <a:avLst/>
          </a:prstGeom>
          <a:ln/>
        </p:spPr>
        <p:style>
          <a:lnRef idx="2">
            <a:schemeClr val="dk1"/>
          </a:lnRef>
          <a:fillRef idx="0">
            <a:schemeClr val="dk1"/>
          </a:fillRef>
          <a:effectRef idx="1">
            <a:schemeClr val="dk1"/>
          </a:effectRef>
          <a:fontRef idx="minor">
            <a:schemeClr val="tx1"/>
          </a:fontRef>
        </p:style>
      </p:cxnSp>
      <p:cxnSp>
        <p:nvCxnSpPr>
          <p:cNvPr id="22" name="Straight Connector 21"/>
          <p:cNvCxnSpPr/>
          <p:nvPr/>
        </p:nvCxnSpPr>
        <p:spPr>
          <a:xfrm rot="5400000">
            <a:off x="2628900" y="4991100"/>
            <a:ext cx="1752601" cy="1"/>
          </a:xfrm>
          <a:prstGeom prst="line">
            <a:avLst/>
          </a:prstGeom>
          <a:ln/>
        </p:spPr>
        <p:style>
          <a:lnRef idx="2">
            <a:schemeClr val="dk1"/>
          </a:lnRef>
          <a:fillRef idx="0">
            <a:schemeClr val="dk1"/>
          </a:fillRef>
          <a:effectRef idx="1">
            <a:schemeClr val="dk1"/>
          </a:effectRef>
          <a:fontRef idx="minor">
            <a:schemeClr val="tx1"/>
          </a:fontRef>
        </p:style>
      </p:cxnSp>
      <p:cxnSp>
        <p:nvCxnSpPr>
          <p:cNvPr id="23" name="Straight Arrow Connector 22"/>
          <p:cNvCxnSpPr/>
          <p:nvPr/>
        </p:nvCxnSpPr>
        <p:spPr>
          <a:xfrm>
            <a:off x="1981200" y="5715000"/>
            <a:ext cx="1524000" cy="1588"/>
          </a:xfrm>
          <a:prstGeom prst="straightConnector1">
            <a:avLst/>
          </a:prstGeom>
          <a:ln>
            <a:solidFill>
              <a:srgbClr val="002060"/>
            </a:solidFill>
            <a:headEnd type="arrow"/>
            <a:tailEnd type="arrow"/>
          </a:ln>
        </p:spPr>
        <p:style>
          <a:lnRef idx="2">
            <a:schemeClr val="accent3"/>
          </a:lnRef>
          <a:fillRef idx="0">
            <a:schemeClr val="accent3"/>
          </a:fillRef>
          <a:effectRef idx="1">
            <a:schemeClr val="accent3"/>
          </a:effectRef>
          <a:fontRef idx="minor">
            <a:schemeClr val="tx1"/>
          </a:fontRef>
        </p:style>
      </p:cxnSp>
      <p:cxnSp>
        <p:nvCxnSpPr>
          <p:cNvPr id="24" name="Straight Connector 23"/>
          <p:cNvCxnSpPr/>
          <p:nvPr/>
        </p:nvCxnSpPr>
        <p:spPr>
          <a:xfrm rot="5400000">
            <a:off x="838201" y="5029199"/>
            <a:ext cx="1676401" cy="1"/>
          </a:xfrm>
          <a:prstGeom prst="line">
            <a:avLst/>
          </a:prstGeom>
          <a:ln/>
        </p:spPr>
        <p:style>
          <a:lnRef idx="2">
            <a:schemeClr val="dk1"/>
          </a:lnRef>
          <a:fillRef idx="0">
            <a:schemeClr val="dk1"/>
          </a:fillRef>
          <a:effectRef idx="1">
            <a:schemeClr val="dk1"/>
          </a:effectRef>
          <a:fontRef idx="minor">
            <a:schemeClr val="tx1"/>
          </a:fontRef>
        </p:style>
      </p:cxnSp>
      <p:cxnSp>
        <p:nvCxnSpPr>
          <p:cNvPr id="25" name="Straight Arrow Connector 24"/>
          <p:cNvCxnSpPr/>
          <p:nvPr/>
        </p:nvCxnSpPr>
        <p:spPr>
          <a:xfrm>
            <a:off x="1676400" y="5713412"/>
            <a:ext cx="304800" cy="1588"/>
          </a:xfrm>
          <a:prstGeom prst="straightConnector1">
            <a:avLst/>
          </a:prstGeom>
          <a:ln>
            <a:solidFill>
              <a:srgbClr val="002060"/>
            </a:solidFill>
            <a:headEnd type="arrow"/>
            <a:tailEnd type="arrow"/>
          </a:ln>
        </p:spPr>
        <p:style>
          <a:lnRef idx="2">
            <a:schemeClr val="accent3"/>
          </a:lnRef>
          <a:fillRef idx="0">
            <a:schemeClr val="accent3"/>
          </a:fillRef>
          <a:effectRef idx="1">
            <a:schemeClr val="accent3"/>
          </a:effectRef>
          <a:fontRef idx="minor">
            <a:schemeClr val="tx1"/>
          </a:fontRef>
        </p:style>
      </p:cxnSp>
      <p:sp>
        <p:nvSpPr>
          <p:cNvPr id="26" name="Arc 34"/>
          <p:cNvSpPr>
            <a:spLocks/>
          </p:cNvSpPr>
          <p:nvPr/>
        </p:nvSpPr>
        <p:spPr bwMode="auto">
          <a:xfrm>
            <a:off x="4114800" y="4114800"/>
            <a:ext cx="685800" cy="1371600"/>
          </a:xfrm>
          <a:custGeom>
            <a:avLst/>
            <a:gdLst>
              <a:gd name="T0" fmla="*/ 71 w 21600"/>
              <a:gd name="T1" fmla="*/ 397 h 21600"/>
              <a:gd name="T2" fmla="*/ 0 w 21600"/>
              <a:gd name="T3" fmla="*/ 0 h 21600"/>
              <a:gd name="T4" fmla="*/ 71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38100">
            <a:solidFill>
              <a:srgbClr val="0000FF"/>
            </a:solidFill>
            <a:round/>
            <a:headEnd type="none" w="sm" len="sm"/>
            <a:tailEnd type="none" w="sm" len="sm"/>
          </a:ln>
        </p:spPr>
        <p:txBody>
          <a:bodyPr wrap="none" anchor="ctr"/>
          <a:lstStyle/>
          <a:p>
            <a:endParaRPr lang="en-US"/>
          </a:p>
        </p:txBody>
      </p:sp>
      <p:sp>
        <p:nvSpPr>
          <p:cNvPr id="27" name="Arc 34"/>
          <p:cNvSpPr>
            <a:spLocks/>
          </p:cNvSpPr>
          <p:nvPr/>
        </p:nvSpPr>
        <p:spPr bwMode="auto">
          <a:xfrm>
            <a:off x="5867400" y="4114800"/>
            <a:ext cx="685800" cy="1371600"/>
          </a:xfrm>
          <a:custGeom>
            <a:avLst/>
            <a:gdLst>
              <a:gd name="T0" fmla="*/ 71 w 21600"/>
              <a:gd name="T1" fmla="*/ 397 h 21600"/>
              <a:gd name="T2" fmla="*/ 0 w 21600"/>
              <a:gd name="T3" fmla="*/ 0 h 21600"/>
              <a:gd name="T4" fmla="*/ 71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38100">
            <a:solidFill>
              <a:srgbClr val="0000FF"/>
            </a:solidFill>
            <a:prstDash val="dash"/>
            <a:round/>
            <a:headEnd type="none" w="sm" len="sm"/>
            <a:tailEnd type="none" w="sm" len="sm"/>
          </a:ln>
        </p:spPr>
        <p:txBody>
          <a:bodyPr wrap="none" anchor="ctr"/>
          <a:lstStyle/>
          <a:p>
            <a:endParaRPr lang="en-US"/>
          </a:p>
        </p:txBody>
      </p:sp>
      <p:sp>
        <p:nvSpPr>
          <p:cNvPr id="28" name="TextBox 27"/>
          <p:cNvSpPr txBox="1"/>
          <p:nvPr/>
        </p:nvSpPr>
        <p:spPr>
          <a:xfrm>
            <a:off x="1981200" y="5742801"/>
            <a:ext cx="1600200" cy="338554"/>
          </a:xfrm>
          <a:prstGeom prst="rect">
            <a:avLst/>
          </a:prstGeom>
          <a:noFill/>
        </p:spPr>
        <p:txBody>
          <a:bodyPr wrap="square" rtlCol="0">
            <a:spAutoFit/>
          </a:bodyPr>
          <a:lstStyle/>
          <a:p>
            <a:pPr algn="ctr"/>
            <a:r>
              <a:rPr lang="en-US" sz="1600" dirty="0" smtClean="0">
                <a:latin typeface="Times New Roman" pitchFamily="18" charset="0"/>
                <a:cs typeface="Times New Roman" pitchFamily="18" charset="0"/>
              </a:rPr>
              <a:t>Sync Window</a:t>
            </a:r>
            <a:endParaRPr lang="en-US" sz="1600" dirty="0">
              <a:latin typeface="Times New Roman" pitchFamily="18" charset="0"/>
              <a:cs typeface="Times New Roman" pitchFamily="18" charset="0"/>
            </a:endParaRPr>
          </a:p>
        </p:txBody>
      </p:sp>
      <p:sp>
        <p:nvSpPr>
          <p:cNvPr id="29" name="Arc 32"/>
          <p:cNvSpPr>
            <a:spLocks/>
          </p:cNvSpPr>
          <p:nvPr/>
        </p:nvSpPr>
        <p:spPr bwMode="auto">
          <a:xfrm>
            <a:off x="5638800" y="4114800"/>
            <a:ext cx="374650" cy="1500198"/>
          </a:xfrm>
          <a:custGeom>
            <a:avLst/>
            <a:gdLst>
              <a:gd name="T0" fmla="*/ 0 w 21558"/>
              <a:gd name="T1" fmla="*/ 401 h 21600"/>
              <a:gd name="T2" fmla="*/ 235 w 21558"/>
              <a:gd name="T3" fmla="*/ 0 h 21600"/>
              <a:gd name="T4" fmla="*/ 236 w 21558"/>
              <a:gd name="T5" fmla="*/ 428 h 21600"/>
              <a:gd name="T6" fmla="*/ 0 60000 65536"/>
              <a:gd name="T7" fmla="*/ 0 60000 65536"/>
              <a:gd name="T8" fmla="*/ 0 60000 65536"/>
              <a:gd name="T9" fmla="*/ 0 w 21558"/>
              <a:gd name="T10" fmla="*/ 0 h 21600"/>
              <a:gd name="T11" fmla="*/ 21558 w 21558"/>
              <a:gd name="T12" fmla="*/ 21600 h 21600"/>
            </a:gdLst>
            <a:ahLst/>
            <a:cxnLst>
              <a:cxn ang="T6">
                <a:pos x="T0" y="T1"/>
              </a:cxn>
              <a:cxn ang="T7">
                <a:pos x="T2" y="T3"/>
              </a:cxn>
              <a:cxn ang="T8">
                <a:pos x="T4" y="T5"/>
              </a:cxn>
            </a:cxnLst>
            <a:rect l="T9" t="T10" r="T11" b="T12"/>
            <a:pathLst>
              <a:path w="21558" h="21600" fill="none" extrusionOk="0">
                <a:moveTo>
                  <a:pt x="-1" y="20260"/>
                </a:moveTo>
                <a:cubicBezTo>
                  <a:pt x="704" y="8908"/>
                  <a:pt x="10092" y="48"/>
                  <a:pt x="21466" y="0"/>
                </a:cubicBezTo>
              </a:path>
              <a:path w="21558" h="21600" stroke="0" extrusionOk="0">
                <a:moveTo>
                  <a:pt x="-1" y="20260"/>
                </a:moveTo>
                <a:cubicBezTo>
                  <a:pt x="704" y="8908"/>
                  <a:pt x="10092" y="48"/>
                  <a:pt x="21466" y="0"/>
                </a:cubicBezTo>
                <a:lnTo>
                  <a:pt x="21558" y="21600"/>
                </a:lnTo>
                <a:close/>
              </a:path>
            </a:pathLst>
          </a:custGeom>
          <a:noFill/>
          <a:ln w="38100">
            <a:solidFill>
              <a:srgbClr val="FF0000"/>
            </a:solidFill>
            <a:prstDash val="solid"/>
            <a:round/>
            <a:headEnd type="none" w="sm" len="sm"/>
            <a:tailEnd type="none" w="sm" len="sm"/>
          </a:ln>
        </p:spPr>
        <p:txBody>
          <a:bodyPr wrap="none" anchor="ctr"/>
          <a:lstStyle/>
          <a:p>
            <a:endParaRPr lang="en-US" dirty="0">
              <a:noFill/>
            </a:endParaRPr>
          </a:p>
        </p:txBody>
      </p:sp>
      <p:sp>
        <p:nvSpPr>
          <p:cNvPr id="30" name="Arc 34"/>
          <p:cNvSpPr>
            <a:spLocks/>
          </p:cNvSpPr>
          <p:nvPr/>
        </p:nvSpPr>
        <p:spPr bwMode="auto">
          <a:xfrm>
            <a:off x="6324600" y="4114800"/>
            <a:ext cx="685800" cy="1371600"/>
          </a:xfrm>
          <a:custGeom>
            <a:avLst/>
            <a:gdLst>
              <a:gd name="T0" fmla="*/ 71 w 21600"/>
              <a:gd name="T1" fmla="*/ 397 h 21600"/>
              <a:gd name="T2" fmla="*/ 0 w 21600"/>
              <a:gd name="T3" fmla="*/ 0 h 21600"/>
              <a:gd name="T4" fmla="*/ 71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38100">
            <a:solidFill>
              <a:srgbClr val="0000FF"/>
            </a:solidFill>
            <a:prstDash val="solid"/>
            <a:round/>
            <a:headEnd type="none" w="sm" len="sm"/>
            <a:tailEnd type="none" w="sm" len="sm"/>
          </a:ln>
        </p:spPr>
        <p:txBody>
          <a:bodyPr wrap="none" anchor="ctr"/>
          <a:lstStyle/>
          <a:p>
            <a:endParaRPr lang="en-US"/>
          </a:p>
        </p:txBody>
      </p:sp>
      <p:sp>
        <p:nvSpPr>
          <p:cNvPr id="31" name="Line 33"/>
          <p:cNvSpPr>
            <a:spLocks noChangeShapeType="1"/>
          </p:cNvSpPr>
          <p:nvPr/>
        </p:nvSpPr>
        <p:spPr bwMode="auto">
          <a:xfrm>
            <a:off x="6019800" y="4114800"/>
            <a:ext cx="301650" cy="0"/>
          </a:xfrm>
          <a:prstGeom prst="line">
            <a:avLst/>
          </a:prstGeom>
          <a:noFill/>
          <a:ln w="38100">
            <a:solidFill>
              <a:srgbClr val="FF0000"/>
            </a:solidFill>
            <a:prstDash val="solid"/>
            <a:round/>
            <a:headEnd type="none" w="sm" len="sm"/>
            <a:tailEnd type="none" w="sm" len="sm"/>
          </a:ln>
        </p:spPr>
        <p:txBody>
          <a:bodyPr wrap="none" anchor="ctr"/>
          <a:lstStyle/>
          <a:p>
            <a:endParaRPr lang="en-US"/>
          </a:p>
        </p:txBody>
      </p:sp>
      <p:graphicFrame>
        <p:nvGraphicFramePr>
          <p:cNvPr id="32" name="Table 31"/>
          <p:cNvGraphicFramePr>
            <a:graphicFrameLocks noGrp="1"/>
          </p:cNvGraphicFramePr>
          <p:nvPr>
            <p:extLst>
              <p:ext uri="{D42A27DB-BD31-4B8C-83A1-F6EECF244321}">
                <p14:modId xmlns:p14="http://schemas.microsoft.com/office/powerpoint/2010/main" val="97929947"/>
              </p:ext>
            </p:extLst>
          </p:nvPr>
        </p:nvGraphicFramePr>
        <p:xfrm>
          <a:off x="3976387" y="1270408"/>
          <a:ext cx="4634934" cy="1981200"/>
        </p:xfrm>
        <a:graphic>
          <a:graphicData uri="http://schemas.openxmlformats.org/drawingml/2006/table">
            <a:tbl>
              <a:tblPr firstRow="1" bandRow="1">
                <a:tableStyleId>{5C22544A-7EE6-4342-B048-85BDC9FD1C3A}</a:tableStyleId>
              </a:tblPr>
              <a:tblGrid>
                <a:gridCol w="1287482">
                  <a:extLst>
                    <a:ext uri="{9D8B030D-6E8A-4147-A177-3AD203B41FA5}">
                      <a16:colId xmlns:a16="http://schemas.microsoft.com/office/drawing/2014/main" val="20000"/>
                    </a:ext>
                  </a:extLst>
                </a:gridCol>
                <a:gridCol w="2188719">
                  <a:extLst>
                    <a:ext uri="{9D8B030D-6E8A-4147-A177-3AD203B41FA5}">
                      <a16:colId xmlns:a16="http://schemas.microsoft.com/office/drawing/2014/main" val="20001"/>
                    </a:ext>
                  </a:extLst>
                </a:gridCol>
                <a:gridCol w="1158733">
                  <a:extLst>
                    <a:ext uri="{9D8B030D-6E8A-4147-A177-3AD203B41FA5}">
                      <a16:colId xmlns:a16="http://schemas.microsoft.com/office/drawing/2014/main" val="20002"/>
                    </a:ext>
                  </a:extLst>
                </a:gridCol>
              </a:tblGrid>
              <a:tr h="358415">
                <a:tc>
                  <a:txBody>
                    <a:bodyPr/>
                    <a:lstStyle/>
                    <a:p>
                      <a:pPr algn="ctr"/>
                      <a:r>
                        <a:rPr lang="en-US" sz="2000" dirty="0" smtClean="0"/>
                        <a:t>Setting</a:t>
                      </a:r>
                      <a:endParaRPr lang="en-US" sz="2000" dirty="0"/>
                    </a:p>
                  </a:txBody>
                  <a:tcPr/>
                </a:tc>
                <a:tc>
                  <a:txBody>
                    <a:bodyPr/>
                    <a:lstStyle/>
                    <a:p>
                      <a:pPr algn="ctr"/>
                      <a:r>
                        <a:rPr lang="en-US" sz="2000" dirty="0" smtClean="0"/>
                        <a:t>Description</a:t>
                      </a:r>
                      <a:endParaRPr lang="en-US" sz="2000" dirty="0"/>
                    </a:p>
                  </a:txBody>
                  <a:tcPr/>
                </a:tc>
                <a:tc>
                  <a:txBody>
                    <a:bodyPr/>
                    <a:lstStyle/>
                    <a:p>
                      <a:pPr algn="ctr"/>
                      <a:r>
                        <a:rPr lang="en-US" sz="2000" dirty="0" smtClean="0"/>
                        <a:t>Unit</a:t>
                      </a:r>
                      <a:endParaRPr lang="en-US" sz="2000" dirty="0"/>
                    </a:p>
                  </a:txBody>
                  <a:tcPr/>
                </a:tc>
                <a:extLst>
                  <a:ext uri="{0D108BD9-81ED-4DB2-BD59-A6C34878D82A}">
                    <a16:rowId xmlns:a16="http://schemas.microsoft.com/office/drawing/2014/main" val="10000"/>
                  </a:ext>
                </a:extLst>
              </a:tr>
              <a:tr h="304407">
                <a:tc>
                  <a:txBody>
                    <a:bodyPr/>
                    <a:lstStyle/>
                    <a:p>
                      <a:pPr algn="ctr"/>
                      <a:r>
                        <a:rPr lang="en-US" sz="2000" b="1" dirty="0" smtClean="0">
                          <a:latin typeface="Times New Roman" pitchFamily="18" charset="0"/>
                          <a:cs typeface="Times New Roman" pitchFamily="18" charset="0"/>
                        </a:rPr>
                        <a:t>O2</a:t>
                      </a:r>
                      <a:endParaRPr lang="en-US" sz="2000" b="1" dirty="0">
                        <a:latin typeface="Times New Roman" pitchFamily="18" charset="0"/>
                        <a:cs typeface="Times New Roman" pitchFamily="18" charset="0"/>
                      </a:endParaRPr>
                    </a:p>
                  </a:txBody>
                  <a:tcPr/>
                </a:tc>
                <a:tc>
                  <a:txBody>
                    <a:bodyPr/>
                    <a:lstStyle/>
                    <a:p>
                      <a:pPr algn="ctr"/>
                      <a:r>
                        <a:rPr lang="fa-IR" sz="2000" dirty="0" smtClean="0">
                          <a:cs typeface="B Nazanin" pitchFamily="2" charset="-78"/>
                        </a:rPr>
                        <a:t>درصد</a:t>
                      </a:r>
                      <a:r>
                        <a:rPr lang="fa-IR" sz="2000" baseline="0" dirty="0" smtClean="0">
                          <a:cs typeface="B Nazanin" pitchFamily="2" charset="-78"/>
                        </a:rPr>
                        <a:t> اشباع اکسیژن</a:t>
                      </a:r>
                      <a:endParaRPr lang="en-US" sz="2000" dirty="0">
                        <a:cs typeface="B Nazanin" pitchFamily="2" charset="-78"/>
                      </a:endParaRPr>
                    </a:p>
                  </a:txBody>
                  <a:tcPr/>
                </a:tc>
                <a:tc>
                  <a:txBody>
                    <a:bodyPr/>
                    <a:lstStyle/>
                    <a:p>
                      <a:pPr algn="ctr"/>
                      <a:r>
                        <a:rPr kumimoji="0" lang="en-US" sz="2000" b="1" kern="1200" dirty="0" smtClean="0">
                          <a:solidFill>
                            <a:schemeClr val="dk1"/>
                          </a:solidFill>
                          <a:latin typeface="Times New Roman" pitchFamily="18" charset="0"/>
                          <a:ea typeface="+mn-ea"/>
                          <a:cs typeface="Times New Roman" pitchFamily="18" charset="0"/>
                        </a:rPr>
                        <a:t>%</a:t>
                      </a:r>
                    </a:p>
                  </a:txBody>
                  <a:tcPr/>
                </a:tc>
                <a:extLst>
                  <a:ext uri="{0D108BD9-81ED-4DB2-BD59-A6C34878D82A}">
                    <a16:rowId xmlns:a16="http://schemas.microsoft.com/office/drawing/2014/main" val="10001"/>
                  </a:ext>
                </a:extLst>
              </a:tr>
              <a:tr h="294588">
                <a:tc>
                  <a:txBody>
                    <a:bodyPr/>
                    <a:lstStyle/>
                    <a:p>
                      <a:pPr algn="ctr"/>
                      <a:r>
                        <a:rPr lang="en-US" sz="2000" b="1" dirty="0" smtClean="0">
                          <a:latin typeface="Times New Roman" pitchFamily="18" charset="0"/>
                          <a:cs typeface="Times New Roman" pitchFamily="18" charset="0"/>
                        </a:rPr>
                        <a:t>Rate</a:t>
                      </a:r>
                      <a:endParaRPr lang="en-US" sz="2000" b="1" dirty="0">
                        <a:latin typeface="Times New Roman" pitchFamily="18" charset="0"/>
                        <a:cs typeface="Times New Roman" pitchFamily="18" charset="0"/>
                      </a:endParaRPr>
                    </a:p>
                  </a:txBody>
                  <a:tcPr/>
                </a:tc>
                <a:tc>
                  <a:txBody>
                    <a:bodyPr/>
                    <a:lstStyle/>
                    <a:p>
                      <a:pPr algn="ctr"/>
                      <a:r>
                        <a:rPr lang="fa-IR" sz="2000" dirty="0" smtClean="0">
                          <a:cs typeface="B Nazanin" pitchFamily="2" charset="-78"/>
                        </a:rPr>
                        <a:t>نرخ تنفسی</a:t>
                      </a:r>
                      <a:endParaRPr lang="en-US" sz="2000" dirty="0">
                        <a:cs typeface="B Nazanin" pitchFamily="2" charset="-78"/>
                      </a:endParaRPr>
                    </a:p>
                  </a:txBody>
                  <a:tcPr/>
                </a:tc>
                <a:tc>
                  <a:txBody>
                    <a:bodyPr/>
                    <a:lstStyle/>
                    <a:p>
                      <a:pPr algn="ctr"/>
                      <a:r>
                        <a:rPr kumimoji="0" lang="en-US" sz="2000" b="1" kern="1200" dirty="0" smtClean="0">
                          <a:solidFill>
                            <a:schemeClr val="dk1"/>
                          </a:solidFill>
                          <a:latin typeface="Times New Roman" pitchFamily="18" charset="0"/>
                          <a:ea typeface="+mn-ea"/>
                          <a:cs typeface="Times New Roman" pitchFamily="18" charset="0"/>
                        </a:rPr>
                        <a:t>b/min</a:t>
                      </a:r>
                    </a:p>
                  </a:txBody>
                  <a:tcPr/>
                </a:tc>
                <a:extLst>
                  <a:ext uri="{0D108BD9-81ED-4DB2-BD59-A6C34878D82A}">
                    <a16:rowId xmlns:a16="http://schemas.microsoft.com/office/drawing/2014/main" val="10002"/>
                  </a:ext>
                </a:extLst>
              </a:tr>
              <a:tr h="294588">
                <a:tc>
                  <a:txBody>
                    <a:bodyPr/>
                    <a:lstStyle/>
                    <a:p>
                      <a:pPr algn="ctr"/>
                      <a:r>
                        <a:rPr lang="en-US" sz="2000" b="1" dirty="0" smtClean="0">
                          <a:latin typeface="Times New Roman" pitchFamily="18" charset="0"/>
                          <a:cs typeface="Times New Roman" pitchFamily="18" charset="0"/>
                        </a:rPr>
                        <a:t>Ti</a:t>
                      </a:r>
                      <a:endParaRPr lang="en-US" sz="2000" b="1" dirty="0">
                        <a:latin typeface="Times New Roman" pitchFamily="18" charset="0"/>
                        <a:cs typeface="Times New Roman" pitchFamily="18" charset="0"/>
                      </a:endParaRPr>
                    </a:p>
                  </a:txBody>
                  <a:tcPr/>
                </a:tc>
                <a:tc>
                  <a:txBody>
                    <a:bodyPr/>
                    <a:lstStyle/>
                    <a:p>
                      <a:pPr algn="ctr"/>
                      <a:r>
                        <a:rPr lang="fa-IR" sz="2000" dirty="0" smtClean="0">
                          <a:cs typeface="B Nazanin" pitchFamily="2" charset="-78"/>
                        </a:rPr>
                        <a:t>زمان دم</a:t>
                      </a:r>
                      <a:endParaRPr lang="en-US" sz="2000" dirty="0">
                        <a:cs typeface="B Nazanin" pitchFamily="2" charset="-78"/>
                      </a:endParaRPr>
                    </a:p>
                  </a:txBody>
                  <a:tcPr/>
                </a:tc>
                <a:tc>
                  <a:txBody>
                    <a:bodyPr/>
                    <a:lstStyle/>
                    <a:p>
                      <a:pPr algn="ctr"/>
                      <a:r>
                        <a:rPr kumimoji="0" lang="en-US" sz="2000" b="1" kern="1200" dirty="0" smtClean="0">
                          <a:solidFill>
                            <a:schemeClr val="dk1"/>
                          </a:solidFill>
                          <a:latin typeface="Times New Roman" pitchFamily="18" charset="0"/>
                          <a:ea typeface="+mn-ea"/>
                          <a:cs typeface="Times New Roman" pitchFamily="18" charset="0"/>
                        </a:rPr>
                        <a:t>Sec</a:t>
                      </a:r>
                    </a:p>
                  </a:txBody>
                  <a:tcPr/>
                </a:tc>
                <a:extLst>
                  <a:ext uri="{0D108BD9-81ED-4DB2-BD59-A6C34878D82A}">
                    <a16:rowId xmlns:a16="http://schemas.microsoft.com/office/drawing/2014/main" val="10003"/>
                  </a:ext>
                </a:extLst>
              </a:tr>
              <a:tr h="358415">
                <a:tc>
                  <a:txBody>
                    <a:bodyPr/>
                    <a:lstStyle/>
                    <a:p>
                      <a:pPr algn="ctr"/>
                      <a:r>
                        <a:rPr lang="en-US" sz="2000" b="1" dirty="0" err="1" smtClean="0">
                          <a:latin typeface="Times New Roman" pitchFamily="18" charset="0"/>
                          <a:cs typeface="Times New Roman" pitchFamily="18" charset="0"/>
                        </a:rPr>
                        <a:t>Pcontrol</a:t>
                      </a:r>
                      <a:endParaRPr lang="en-US" sz="2000" b="1" dirty="0">
                        <a:latin typeface="Times New Roman" pitchFamily="18" charset="0"/>
                        <a:cs typeface="Times New Roman" pitchFamily="18" charset="0"/>
                      </a:endParaRPr>
                    </a:p>
                  </a:txBody>
                  <a:tcPr/>
                </a:tc>
                <a:tc>
                  <a:txBody>
                    <a:bodyPr/>
                    <a:lstStyle/>
                    <a:p>
                      <a:pPr algn="ctr"/>
                      <a:r>
                        <a:rPr lang="fa-IR" sz="2000" dirty="0" smtClean="0">
                          <a:cs typeface="B Nazanin" pitchFamily="2" charset="-78"/>
                        </a:rPr>
                        <a:t>فشار اعمالی در حین دم</a:t>
                      </a:r>
                      <a:endParaRPr lang="en-US" sz="2000" dirty="0">
                        <a:cs typeface="B Nazanin" pitchFamily="2" charset="-78"/>
                      </a:endParaRPr>
                    </a:p>
                  </a:txBody>
                  <a:tcPr/>
                </a:tc>
                <a:tc>
                  <a:txBody>
                    <a:bodyPr/>
                    <a:lstStyle/>
                    <a:p>
                      <a:pPr algn="ctr"/>
                      <a:r>
                        <a:rPr kumimoji="0" lang="en-US" sz="2000" b="1" kern="1200" dirty="0" smtClean="0">
                          <a:solidFill>
                            <a:schemeClr val="dk1"/>
                          </a:solidFill>
                          <a:latin typeface="Times New Roman" pitchFamily="18" charset="0"/>
                          <a:ea typeface="+mn-ea"/>
                          <a:cs typeface="Times New Roman" pitchFamily="18" charset="0"/>
                        </a:rPr>
                        <a:t>cmH2O</a:t>
                      </a:r>
                    </a:p>
                  </a:txBody>
                  <a:tcPr/>
                </a:tc>
                <a:extLst>
                  <a:ext uri="{0D108BD9-81ED-4DB2-BD59-A6C34878D82A}">
                    <a16:rowId xmlns:a16="http://schemas.microsoft.com/office/drawing/2014/main" val="10004"/>
                  </a:ext>
                </a:extLst>
              </a:tr>
            </a:tbl>
          </a:graphicData>
        </a:graphic>
      </p:graphicFrame>
      <p:sp>
        <p:nvSpPr>
          <p:cNvPr id="33" name="TextBox 32"/>
          <p:cNvSpPr txBox="1"/>
          <p:nvPr/>
        </p:nvSpPr>
        <p:spPr>
          <a:xfrm>
            <a:off x="1066800" y="5943600"/>
            <a:ext cx="1600200" cy="584775"/>
          </a:xfrm>
          <a:prstGeom prst="rect">
            <a:avLst/>
          </a:prstGeom>
          <a:noFill/>
        </p:spPr>
        <p:txBody>
          <a:bodyPr wrap="square" rtlCol="0">
            <a:spAutoFit/>
          </a:bodyPr>
          <a:lstStyle/>
          <a:p>
            <a:pPr algn="ctr"/>
            <a:r>
              <a:rPr lang="en-US" sz="1600" dirty="0" smtClean="0">
                <a:latin typeface="Times New Roman" pitchFamily="18" charset="0"/>
                <a:cs typeface="Times New Roman" pitchFamily="18" charset="0"/>
              </a:rPr>
              <a:t>Min </a:t>
            </a:r>
          </a:p>
          <a:p>
            <a:pPr algn="ctr"/>
            <a:r>
              <a:rPr lang="en-US" sz="1600" dirty="0" smtClean="0">
                <a:latin typeface="Times New Roman" pitchFamily="18" charset="0"/>
                <a:cs typeface="Times New Roman" pitchFamily="18" charset="0"/>
              </a:rPr>
              <a:t>Exhalation Time</a:t>
            </a:r>
            <a:endParaRPr lang="en-US" sz="1600" dirty="0">
              <a:latin typeface="Times New Roman" pitchFamily="18" charset="0"/>
              <a:cs typeface="Times New Roman" pitchFamily="18" charset="0"/>
            </a:endParaRPr>
          </a:p>
        </p:txBody>
      </p:sp>
      <p:sp>
        <p:nvSpPr>
          <p:cNvPr id="34" name="Line 36"/>
          <p:cNvSpPr>
            <a:spLocks noChangeShapeType="1"/>
          </p:cNvSpPr>
          <p:nvPr/>
        </p:nvSpPr>
        <p:spPr bwMode="auto">
          <a:xfrm flipV="1">
            <a:off x="5029200" y="5486400"/>
            <a:ext cx="609600" cy="0"/>
          </a:xfrm>
          <a:prstGeom prst="line">
            <a:avLst/>
          </a:prstGeom>
          <a:noFill/>
          <a:ln w="38100">
            <a:solidFill>
              <a:srgbClr val="0000FF"/>
            </a:solidFill>
            <a:round/>
            <a:headEnd/>
            <a:tailEnd/>
          </a:ln>
        </p:spPr>
        <p:txBody>
          <a:bodyPr/>
          <a:lstStyle/>
          <a:p>
            <a:endParaRPr lang="en-US"/>
          </a:p>
        </p:txBody>
      </p:sp>
      <p:sp>
        <p:nvSpPr>
          <p:cNvPr id="38" name="TextBox 37"/>
          <p:cNvSpPr txBox="1"/>
          <p:nvPr/>
        </p:nvSpPr>
        <p:spPr>
          <a:xfrm>
            <a:off x="539223" y="1912204"/>
            <a:ext cx="2579153" cy="830997"/>
          </a:xfrm>
          <a:prstGeom prst="rect">
            <a:avLst/>
          </a:prstGeom>
          <a:noFill/>
          <a:ln w="28575">
            <a:solidFill>
              <a:srgbClr val="FF0000"/>
            </a:solidFill>
          </a:ln>
        </p:spPr>
        <p:txBody>
          <a:bodyPr wrap="square" rtlCol="0">
            <a:spAutoFit/>
          </a:bodyPr>
          <a:lstStyle/>
          <a:p>
            <a:pPr algn="ctr"/>
            <a:r>
              <a:rPr lang="en-US" sz="2400" dirty="0" smtClean="0">
                <a:solidFill>
                  <a:schemeClr val="accent1">
                    <a:lumMod val="75000"/>
                  </a:schemeClr>
                </a:solidFill>
                <a:latin typeface="Times New Roman" pitchFamily="18" charset="0"/>
                <a:cs typeface="Times New Roman" pitchFamily="18" charset="0"/>
              </a:rPr>
              <a:t>Available</a:t>
            </a:r>
            <a:r>
              <a:rPr lang="en-US" sz="1600" dirty="0" smtClean="0">
                <a:solidFill>
                  <a:schemeClr val="accent1">
                    <a:lumMod val="75000"/>
                  </a:schemeClr>
                </a:solidFill>
                <a:latin typeface="Times New Roman" pitchFamily="18" charset="0"/>
                <a:cs typeface="Times New Roman" pitchFamily="18" charset="0"/>
              </a:rPr>
              <a:t> </a:t>
            </a:r>
            <a:r>
              <a:rPr lang="en-US" sz="2400" dirty="0">
                <a:solidFill>
                  <a:schemeClr val="accent1">
                    <a:lumMod val="75000"/>
                  </a:schemeClr>
                </a:solidFill>
                <a:latin typeface="Times New Roman" pitchFamily="18" charset="0"/>
                <a:cs typeface="Times New Roman" pitchFamily="18" charset="0"/>
              </a:rPr>
              <a:t>in </a:t>
            </a:r>
            <a:r>
              <a:rPr lang="en-US" sz="2400" dirty="0" smtClean="0">
                <a:solidFill>
                  <a:schemeClr val="accent1">
                    <a:lumMod val="75000"/>
                  </a:schemeClr>
                </a:solidFill>
                <a:latin typeface="Times New Roman" pitchFamily="18" charset="0"/>
                <a:cs typeface="Times New Roman" pitchFamily="18" charset="0"/>
              </a:rPr>
              <a:t>PSV </a:t>
            </a:r>
            <a:r>
              <a:rPr lang="en-US" sz="2400" dirty="0">
                <a:solidFill>
                  <a:schemeClr val="accent1">
                    <a:lumMod val="75000"/>
                  </a:schemeClr>
                </a:solidFill>
                <a:latin typeface="Times New Roman" pitchFamily="18" charset="0"/>
                <a:cs typeface="Times New Roman" pitchFamily="18" charset="0"/>
              </a:rPr>
              <a:t>&amp; </a:t>
            </a:r>
            <a:r>
              <a:rPr lang="en-US" sz="2400" dirty="0" smtClean="0">
                <a:solidFill>
                  <a:schemeClr val="accent1">
                    <a:lumMod val="75000"/>
                  </a:schemeClr>
                </a:solidFill>
                <a:latin typeface="Times New Roman" pitchFamily="18" charset="0"/>
                <a:cs typeface="Times New Roman" pitchFamily="18" charset="0"/>
              </a:rPr>
              <a:t>VSV </a:t>
            </a:r>
            <a:r>
              <a:rPr lang="en-US" sz="2400" dirty="0">
                <a:solidFill>
                  <a:schemeClr val="accent1">
                    <a:lumMod val="75000"/>
                  </a:schemeClr>
                </a:solidFill>
                <a:latin typeface="Times New Roman" pitchFamily="18" charset="0"/>
                <a:cs typeface="Times New Roman" pitchFamily="18" charset="0"/>
              </a:rPr>
              <a:t>&amp; </a:t>
            </a:r>
            <a:r>
              <a:rPr lang="en-US" sz="2400" dirty="0" smtClean="0">
                <a:solidFill>
                  <a:schemeClr val="accent1">
                    <a:lumMod val="75000"/>
                  </a:schemeClr>
                </a:solidFill>
                <a:latin typeface="Times New Roman" pitchFamily="18" charset="0"/>
                <a:cs typeface="Times New Roman" pitchFamily="18" charset="0"/>
              </a:rPr>
              <a:t>APRV</a:t>
            </a:r>
            <a:r>
              <a:rPr lang="en-US" sz="1600" dirty="0" smtClean="0">
                <a:solidFill>
                  <a:schemeClr val="accent1">
                    <a:lumMod val="75000"/>
                  </a:schemeClr>
                </a:solidFill>
                <a:latin typeface="Times New Roman" pitchFamily="18" charset="0"/>
                <a:cs typeface="Times New Roman" pitchFamily="18" charset="0"/>
              </a:rPr>
              <a:t> </a:t>
            </a:r>
            <a:endParaRPr lang="en-US" sz="1600" dirty="0">
              <a:solidFill>
                <a:schemeClr val="accent1">
                  <a:lumMod val="75000"/>
                </a:schemeClr>
              </a:solidFill>
              <a:latin typeface="Times New Roman" pitchFamily="18" charset="0"/>
              <a:cs typeface="Times New Roman" pitchFamily="18" charset="0"/>
            </a:endParaRPr>
          </a:p>
        </p:txBody>
      </p:sp>
      <p:cxnSp>
        <p:nvCxnSpPr>
          <p:cNvPr id="37" name="Straight Connector 36"/>
          <p:cNvCxnSpPr/>
          <p:nvPr/>
        </p:nvCxnSpPr>
        <p:spPr>
          <a:xfrm>
            <a:off x="2361063" y="902732"/>
            <a:ext cx="6400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6324600" y="152400"/>
            <a:ext cx="2427268" cy="707886"/>
          </a:xfrm>
          <a:prstGeom prst="rect">
            <a:avLst/>
          </a:prstGeom>
        </p:spPr>
        <p:txBody>
          <a:bodyPr wrap="none">
            <a:spAutoFit/>
          </a:bodyPr>
          <a:lstStyle/>
          <a:p>
            <a:r>
              <a:rPr lang="fa-IR" sz="4000" dirty="0" smtClean="0">
                <a:cs typeface="B Nazanin" pitchFamily="2" charset="-78"/>
              </a:rPr>
              <a:t>مدهای تنفسی</a:t>
            </a:r>
            <a:endParaRPr lang="en-US" sz="4000" dirty="0"/>
          </a:p>
        </p:txBody>
      </p:sp>
    </p:spTree>
    <p:extLst>
      <p:ext uri="{BB962C8B-B14F-4D97-AF65-F5344CB8AC3E}">
        <p14:creationId xmlns:p14="http://schemas.microsoft.com/office/powerpoint/2010/main" val="2682502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blinds(horizontal)">
                                      <p:cBhvr>
                                        <p:cTn id="13" dur="500"/>
                                        <p:tgtEl>
                                          <p:spTgt spid="27"/>
                                        </p:tgtEl>
                                      </p:cBhvr>
                                    </p:animEffect>
                                  </p:childTnLst>
                                </p:cTn>
                              </p:par>
                              <p:par>
                                <p:cTn id="14" presetID="3" presetClass="exit" presetSubtype="10" fill="hold" grpId="0" nodeType="withEffect">
                                  <p:stCondLst>
                                    <p:cond delay="0"/>
                                  </p:stCondLst>
                                  <p:childTnLst>
                                    <p:animEffect transition="out" filter="blinds(horizontal)">
                                      <p:cBhvr>
                                        <p:cTn id="15" dur="500"/>
                                        <p:tgtEl>
                                          <p:spTgt spid="34"/>
                                        </p:tgtEl>
                                      </p:cBhvr>
                                    </p:animEffect>
                                    <p:set>
                                      <p:cBhvr>
                                        <p:cTn id="16" dur="1" fill="hold">
                                          <p:stCondLst>
                                            <p:cond delay="499"/>
                                          </p:stCondLst>
                                        </p:cTn>
                                        <p:tgtEl>
                                          <p:spTgt spid="34"/>
                                        </p:tgtEl>
                                        <p:attrNameLst>
                                          <p:attrName>style.visibility</p:attrName>
                                        </p:attrNameLst>
                                      </p:cBhvr>
                                      <p:to>
                                        <p:strVal val="hidden"/>
                                      </p:to>
                                    </p:set>
                                  </p:childTnLst>
                                </p:cTn>
                              </p:par>
                              <p:par>
                                <p:cTn id="17" presetID="3" presetClass="entr" presetSubtype="1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linds(horizontal)">
                                      <p:cBhvr>
                                        <p:cTn id="19" dur="500"/>
                                        <p:tgtEl>
                                          <p:spTgt spid="18"/>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linds(horizontal)">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7" grpId="0" animBg="1"/>
      <p:bldP spid="18" grpId="0" animBg="1"/>
      <p:bldP spid="19" grpId="0" animBg="1"/>
      <p:bldP spid="27" grpId="0" animBg="1"/>
      <p:bldP spid="3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533400" y="1066800"/>
            <a:ext cx="8001000" cy="5209375"/>
          </a:xfrm>
          <a:prstGeom prst="rect">
            <a:avLst/>
          </a:prstGeom>
          <a:noFill/>
        </p:spPr>
        <p:txBody>
          <a:bodyPr wrap="square" rtlCol="0">
            <a:spAutoFit/>
          </a:bodyPr>
          <a:lstStyle/>
          <a:p>
            <a:pPr marL="342900" indent="-342900" algn="r" rtl="1">
              <a:spcBef>
                <a:spcPts val="600"/>
              </a:spcBef>
              <a:buFont typeface="Wingdings" panose="05000000000000000000" pitchFamily="2" charset="2"/>
              <a:buChar char="ü"/>
            </a:pPr>
            <a:r>
              <a:rPr lang="fa-IR" sz="2800" dirty="0" smtClean="0">
                <a:cs typeface="B Nazanin" panose="00000400000000000000" pitchFamily="2" charset="-78"/>
              </a:rPr>
              <a:t>مقدمه </a:t>
            </a:r>
            <a:r>
              <a:rPr lang="fa-IR" sz="2800" dirty="0">
                <a:cs typeface="B Nazanin" panose="00000400000000000000" pitchFamily="2" charset="-78"/>
              </a:rPr>
              <a:t>(نگاه کلی به </a:t>
            </a:r>
            <a:r>
              <a:rPr lang="fa-IR" sz="2800" dirty="0" smtClean="0">
                <a:cs typeface="B Nazanin" panose="00000400000000000000" pitchFamily="2" charset="-78"/>
              </a:rPr>
              <a:t>دستگاه)</a:t>
            </a:r>
            <a:endParaRPr lang="fa-IR" sz="2800" dirty="0">
              <a:cs typeface="B Nazanin" panose="00000400000000000000" pitchFamily="2" charset="-78"/>
            </a:endParaRPr>
          </a:p>
          <a:p>
            <a:pPr marL="342900" indent="-342900" algn="r" rtl="1">
              <a:spcBef>
                <a:spcPts val="600"/>
              </a:spcBef>
              <a:buFont typeface="Wingdings" panose="05000000000000000000" pitchFamily="2" charset="2"/>
              <a:buChar char="ü"/>
            </a:pPr>
            <a:r>
              <a:rPr lang="fa-IR" sz="2800" dirty="0" smtClean="0">
                <a:cs typeface="B Nazanin" panose="00000400000000000000" pitchFamily="2" charset="-78"/>
              </a:rPr>
              <a:t>آماده </a:t>
            </a:r>
            <a:r>
              <a:rPr lang="fa-IR" sz="2800" dirty="0">
                <a:cs typeface="B Nazanin" panose="00000400000000000000" pitchFamily="2" charset="-78"/>
              </a:rPr>
              <a:t>سازی و نحوه کار با </a:t>
            </a:r>
            <a:r>
              <a:rPr lang="fa-IR" sz="2800" dirty="0" smtClean="0">
                <a:cs typeface="B Nazanin" panose="00000400000000000000" pitchFamily="2" charset="-78"/>
              </a:rPr>
              <a:t>دستگاه</a:t>
            </a:r>
            <a:endParaRPr lang="fa-IR" sz="2800" dirty="0">
              <a:cs typeface="B Nazanin" panose="00000400000000000000" pitchFamily="2" charset="-78"/>
            </a:endParaRPr>
          </a:p>
          <a:p>
            <a:pPr marL="342900" indent="-342900" algn="r" rtl="1">
              <a:spcBef>
                <a:spcPts val="600"/>
              </a:spcBef>
              <a:buFont typeface="Wingdings" panose="05000000000000000000" pitchFamily="2" charset="2"/>
              <a:buChar char="ü"/>
            </a:pPr>
            <a:r>
              <a:rPr lang="fa-IR" sz="3200" b="1" dirty="0" smtClean="0">
                <a:cs typeface="B Nazanin" panose="00000400000000000000" pitchFamily="2" charset="-78"/>
              </a:rPr>
              <a:t>تنظیمات دستگاه</a:t>
            </a:r>
          </a:p>
          <a:p>
            <a:pPr marL="342900" indent="-342900" algn="r" rtl="1">
              <a:spcBef>
                <a:spcPts val="600"/>
              </a:spcBef>
              <a:buFont typeface="Wingdings" panose="05000000000000000000" pitchFamily="2" charset="2"/>
              <a:buChar char="ü"/>
            </a:pPr>
            <a:r>
              <a:rPr lang="fa-IR" sz="2800" dirty="0" smtClean="0">
                <a:cs typeface="B Nazanin" panose="00000400000000000000" pitchFamily="2" charset="-78"/>
              </a:rPr>
              <a:t>اصول </a:t>
            </a:r>
            <a:r>
              <a:rPr lang="fa-IR" sz="2800" dirty="0">
                <a:cs typeface="B Nazanin" panose="00000400000000000000" pitchFamily="2" charset="-78"/>
              </a:rPr>
              <a:t>تنفس دهی</a:t>
            </a:r>
          </a:p>
          <a:p>
            <a:pPr marL="342900" indent="-342900" algn="r" rtl="1">
              <a:spcBef>
                <a:spcPts val="600"/>
              </a:spcBef>
              <a:buFont typeface="Wingdings" panose="05000000000000000000" pitchFamily="2" charset="2"/>
              <a:buChar char="ü"/>
            </a:pPr>
            <a:r>
              <a:rPr lang="fa-IR" sz="3200" dirty="0" smtClean="0">
                <a:solidFill>
                  <a:srgbClr val="FF0000"/>
                </a:solidFill>
                <a:cs typeface="B Nazanin" panose="00000400000000000000" pitchFamily="2" charset="-78"/>
              </a:rPr>
              <a:t>پارامترهای </a:t>
            </a:r>
            <a:r>
              <a:rPr lang="fa-IR" sz="3200" dirty="0">
                <a:solidFill>
                  <a:srgbClr val="FF0000"/>
                </a:solidFill>
                <a:cs typeface="B Nazanin" panose="00000400000000000000" pitchFamily="2" charset="-78"/>
              </a:rPr>
              <a:t>اندازه گیری </a:t>
            </a:r>
            <a:r>
              <a:rPr lang="fa-IR" sz="3200" dirty="0" smtClean="0">
                <a:solidFill>
                  <a:srgbClr val="FF0000"/>
                </a:solidFill>
                <a:cs typeface="B Nazanin" panose="00000400000000000000" pitchFamily="2" charset="-78"/>
              </a:rPr>
              <a:t>شده</a:t>
            </a:r>
            <a:endParaRPr lang="en-US" sz="3200" dirty="0" smtClean="0">
              <a:solidFill>
                <a:srgbClr val="FF0000"/>
              </a:solidFill>
              <a:cs typeface="B Nazanin" panose="00000400000000000000" pitchFamily="2" charset="-78"/>
            </a:endParaRPr>
          </a:p>
          <a:p>
            <a:pPr marL="342900" indent="-342900" algn="r" rtl="1">
              <a:spcBef>
                <a:spcPts val="600"/>
              </a:spcBef>
              <a:buFont typeface="Wingdings" panose="05000000000000000000" pitchFamily="2" charset="2"/>
              <a:buChar char="ü"/>
            </a:pPr>
            <a:r>
              <a:rPr lang="fa-IR" sz="2800" dirty="0" smtClean="0">
                <a:cs typeface="B Nazanin" panose="00000400000000000000" pitchFamily="2" charset="-78"/>
              </a:rPr>
              <a:t>مانورهای تنفسی</a:t>
            </a:r>
            <a:endParaRPr lang="en-US" sz="2800" dirty="0">
              <a:cs typeface="B Nazanin" panose="00000400000000000000" pitchFamily="2" charset="-78"/>
            </a:endParaRPr>
          </a:p>
          <a:p>
            <a:pPr marL="342900" indent="-342900" algn="r" rtl="1">
              <a:spcBef>
                <a:spcPts val="600"/>
              </a:spcBef>
              <a:buFont typeface="Wingdings" panose="05000000000000000000" pitchFamily="2" charset="2"/>
              <a:buChar char="ü"/>
            </a:pPr>
            <a:r>
              <a:rPr lang="fa-IR" sz="2800" dirty="0" smtClean="0">
                <a:cs typeface="B Nazanin" panose="00000400000000000000" pitchFamily="2" charset="-78"/>
              </a:rPr>
              <a:t>آلارم های دستگاه</a:t>
            </a:r>
            <a:endParaRPr lang="fa-IR" sz="2800" dirty="0">
              <a:cs typeface="B Nazanin" panose="00000400000000000000" pitchFamily="2" charset="-78"/>
            </a:endParaRPr>
          </a:p>
          <a:p>
            <a:pPr marL="342900" indent="-342900" algn="r" rtl="1">
              <a:spcBef>
                <a:spcPts val="600"/>
              </a:spcBef>
              <a:buFont typeface="Wingdings" panose="05000000000000000000" pitchFamily="2" charset="2"/>
              <a:buChar char="ü"/>
            </a:pPr>
            <a:r>
              <a:rPr lang="fa-IR" sz="2800" dirty="0" smtClean="0">
                <a:cs typeface="B Nazanin" panose="00000400000000000000" pitchFamily="2" charset="-78"/>
              </a:rPr>
              <a:t>نگهداری </a:t>
            </a:r>
            <a:r>
              <a:rPr lang="fa-IR" sz="2800" dirty="0">
                <a:cs typeface="B Nazanin" panose="00000400000000000000" pitchFamily="2" charset="-78"/>
              </a:rPr>
              <a:t>دستگاه</a:t>
            </a:r>
            <a:endParaRPr lang="en-US" sz="2800" dirty="0">
              <a:cs typeface="B Nazanin" panose="00000400000000000000" pitchFamily="2" charset="-78"/>
            </a:endParaRPr>
          </a:p>
          <a:p>
            <a:pPr marL="342900" indent="-342900" algn="r" rtl="1">
              <a:spcBef>
                <a:spcPts val="600"/>
              </a:spcBef>
              <a:buFont typeface="Wingdings" panose="05000000000000000000" pitchFamily="2" charset="2"/>
              <a:buChar char="ü"/>
            </a:pPr>
            <a:r>
              <a:rPr lang="fa-IR" sz="2800" dirty="0" smtClean="0">
                <a:cs typeface="B Nazanin" panose="00000400000000000000" pitchFamily="2" charset="-78"/>
              </a:rPr>
              <a:t>عیب یابی</a:t>
            </a:r>
            <a:endParaRPr lang="fa-IR" sz="2800" b="1" dirty="0" smtClean="0">
              <a:cs typeface="B Nazanin" pitchFamily="2" charset="-78"/>
            </a:endParaRPr>
          </a:p>
          <a:p>
            <a:pPr algn="r">
              <a:lnSpc>
                <a:spcPct val="200000"/>
              </a:lnSpc>
              <a:spcBef>
                <a:spcPts val="600"/>
              </a:spcBef>
              <a:buFont typeface="Wingdings" pitchFamily="2" charset="2"/>
              <a:buChar char="q"/>
            </a:pPr>
            <a:endParaRPr lang="en-US" sz="1600" b="1" dirty="0">
              <a:cs typeface="B Nazanin" pitchFamily="2" charset="-78"/>
            </a:endParaRPr>
          </a:p>
        </p:txBody>
      </p:sp>
      <p:cxnSp>
        <p:nvCxnSpPr>
          <p:cNvPr id="3" name="Straight Connector 2"/>
          <p:cNvCxnSpPr/>
          <p:nvPr/>
        </p:nvCxnSpPr>
        <p:spPr>
          <a:xfrm>
            <a:off x="2286000" y="914400"/>
            <a:ext cx="6400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6200222" y="206514"/>
            <a:ext cx="2486578" cy="707886"/>
          </a:xfrm>
          <a:prstGeom prst="rect">
            <a:avLst/>
          </a:prstGeom>
        </p:spPr>
        <p:txBody>
          <a:bodyPr wrap="none">
            <a:spAutoFit/>
          </a:bodyPr>
          <a:lstStyle/>
          <a:p>
            <a:r>
              <a:rPr lang="fa-IR" sz="4000" dirty="0" smtClean="0">
                <a:cs typeface="B Nazanin" pitchFamily="2" charset="-78"/>
              </a:rPr>
              <a:t>فهرست مطالب</a:t>
            </a:r>
            <a:endParaRPr lang="en-US" sz="4000" dirty="0"/>
          </a:p>
        </p:txBody>
      </p:sp>
    </p:spTree>
    <p:extLst>
      <p:ext uri="{BB962C8B-B14F-4D97-AF65-F5344CB8AC3E}">
        <p14:creationId xmlns:p14="http://schemas.microsoft.com/office/powerpoint/2010/main" val="256704068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2361063" y="902732"/>
            <a:ext cx="6400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4118753" y="228600"/>
            <a:ext cx="4540025" cy="707886"/>
          </a:xfrm>
          <a:prstGeom prst="rect">
            <a:avLst/>
          </a:prstGeom>
        </p:spPr>
        <p:txBody>
          <a:bodyPr wrap="none">
            <a:spAutoFit/>
          </a:bodyPr>
          <a:lstStyle/>
          <a:p>
            <a:pPr algn="r" rtl="1"/>
            <a:r>
              <a:rPr lang="fa-IR" sz="4000" dirty="0">
                <a:cs typeface="B Nazanin" panose="00000400000000000000" pitchFamily="2" charset="-78"/>
              </a:rPr>
              <a:t>پارامترهای اندازه گیری شده</a:t>
            </a:r>
            <a:endParaRPr lang="en-US" sz="4000" dirty="0">
              <a:cs typeface="B Nazanin" panose="00000400000000000000" pitchFamily="2" charset="-78"/>
            </a:endParaRPr>
          </a:p>
        </p:txBody>
      </p:sp>
      <p:pic>
        <p:nvPicPr>
          <p:cNvPr id="7" name="Picture 6"/>
          <p:cNvPicPr/>
          <p:nvPr/>
        </p:nvPicPr>
        <p:blipFill rotWithShape="1">
          <a:blip r:embed="rId2" cstate="print"/>
          <a:srcRect l="1786" t="1351" b="2702"/>
          <a:stretch/>
        </p:blipFill>
        <p:spPr bwMode="auto">
          <a:xfrm>
            <a:off x="683567" y="1196752"/>
            <a:ext cx="7920879" cy="5112568"/>
          </a:xfrm>
          <a:prstGeom prst="rect">
            <a:avLst/>
          </a:prstGeom>
          <a:noFill/>
          <a:ln w="9525">
            <a:noFill/>
            <a:miter lim="800000"/>
            <a:headEnd/>
            <a:tailEnd/>
          </a:ln>
        </p:spPr>
      </p:pic>
    </p:spTree>
    <p:extLst>
      <p:ext uri="{BB962C8B-B14F-4D97-AF65-F5344CB8AC3E}">
        <p14:creationId xmlns:p14="http://schemas.microsoft.com/office/powerpoint/2010/main" val="362942081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2361063" y="902732"/>
            <a:ext cx="6400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4118753" y="228600"/>
            <a:ext cx="4540025" cy="707886"/>
          </a:xfrm>
          <a:prstGeom prst="rect">
            <a:avLst/>
          </a:prstGeom>
        </p:spPr>
        <p:txBody>
          <a:bodyPr wrap="none">
            <a:spAutoFit/>
          </a:bodyPr>
          <a:lstStyle/>
          <a:p>
            <a:pPr algn="r" rtl="1"/>
            <a:r>
              <a:rPr lang="fa-IR" sz="4000" dirty="0">
                <a:cs typeface="B Nazanin" panose="00000400000000000000" pitchFamily="2" charset="-78"/>
              </a:rPr>
              <a:t>پارامترهای اندازه گیری شده</a:t>
            </a:r>
            <a:endParaRPr lang="en-US" sz="4000" dirty="0">
              <a:cs typeface="B Nazanin" panose="00000400000000000000" pitchFamily="2" charset="-78"/>
            </a:endParaRPr>
          </a:p>
        </p:txBody>
      </p:sp>
      <p:sp>
        <p:nvSpPr>
          <p:cNvPr id="4" name="Content Placeholder 3"/>
          <p:cNvSpPr>
            <a:spLocks noGrp="1"/>
          </p:cNvSpPr>
          <p:nvPr>
            <p:ph idx="1"/>
          </p:nvPr>
        </p:nvSpPr>
        <p:spPr>
          <a:xfrm>
            <a:off x="457200" y="1196752"/>
            <a:ext cx="8229600" cy="5127848"/>
          </a:xfrm>
        </p:spPr>
        <p:txBody>
          <a:bodyPr>
            <a:normAutofit/>
          </a:bodyPr>
          <a:lstStyle/>
          <a:p>
            <a:pPr marL="0" indent="0" algn="r" rtl="1">
              <a:buNone/>
            </a:pPr>
            <a:r>
              <a:rPr lang="en-US" sz="3200" dirty="0" smtClean="0">
                <a:latin typeface="Times New Roman" panose="02020603050405020304" pitchFamily="18" charset="0"/>
                <a:cs typeface="Times New Roman" panose="02020603050405020304" pitchFamily="18" charset="0"/>
              </a:rPr>
              <a:t>Trend</a:t>
            </a:r>
            <a:endParaRPr lang="en-US" sz="3200" dirty="0">
              <a:latin typeface="Times New Roman" panose="02020603050405020304" pitchFamily="18" charset="0"/>
              <a:cs typeface="Times New Roman" panose="02020603050405020304" pitchFamily="18" charset="0"/>
            </a:endParaRPr>
          </a:p>
        </p:txBody>
      </p:sp>
      <p:pic>
        <p:nvPicPr>
          <p:cNvPr id="7" name="Content Placeholder 3" descr="E:\Ventilator\User Manual Pictures\Trend.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323528" y="1844824"/>
            <a:ext cx="8412920" cy="4567044"/>
          </a:xfrm>
          <a:prstGeom prst="rect">
            <a:avLst/>
          </a:prstGeom>
          <a:noFill/>
          <a:ln>
            <a:noFill/>
          </a:ln>
        </p:spPr>
      </p:pic>
    </p:spTree>
    <p:extLst>
      <p:ext uri="{BB962C8B-B14F-4D97-AF65-F5344CB8AC3E}">
        <p14:creationId xmlns:p14="http://schemas.microsoft.com/office/powerpoint/2010/main" val="104938222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904875" y="3886200"/>
            <a:ext cx="4200525" cy="2514600"/>
          </a:xfrm>
          <a:prstGeom prst="rect">
            <a:avLst/>
          </a:prstGeom>
          <a:noFill/>
          <a:ln w="9525">
            <a:noFill/>
            <a:miter lim="800000"/>
            <a:headEnd/>
            <a:tailEnd/>
          </a:ln>
          <a:effectLst/>
        </p:spPr>
      </p:pic>
      <p:sp>
        <p:nvSpPr>
          <p:cNvPr id="6" name="Rectangle 5"/>
          <p:cNvSpPr/>
          <p:nvPr/>
        </p:nvSpPr>
        <p:spPr>
          <a:xfrm>
            <a:off x="533400" y="1295400"/>
            <a:ext cx="6096000" cy="830997"/>
          </a:xfrm>
          <a:prstGeom prst="rect">
            <a:avLst/>
          </a:prstGeom>
        </p:spPr>
        <p:txBody>
          <a:bodyPr wrap="square">
            <a:spAutoFit/>
          </a:bodyPr>
          <a:lstStyle/>
          <a:p>
            <a:r>
              <a:rPr lang="en-US" sz="2400" b="1" dirty="0" smtClean="0">
                <a:latin typeface="Times New Roman" pitchFamily="18" charset="0"/>
                <a:cs typeface="Times New Roman" pitchFamily="18" charset="0"/>
              </a:rPr>
              <a:t>1-</a:t>
            </a:r>
            <a:r>
              <a:rPr lang="en-US" sz="2400"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Vti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sym typeface="Wingdings" pitchFamily="2" charset="2"/>
              </a:rPr>
              <a:t>Inspiratory</a:t>
            </a:r>
            <a:r>
              <a:rPr lang="en-US" sz="2400" dirty="0" smtClean="0">
                <a:latin typeface="Times New Roman" pitchFamily="18" charset="0"/>
                <a:cs typeface="Times New Roman" pitchFamily="18" charset="0"/>
                <a:sym typeface="Wingdings" pitchFamily="2" charset="2"/>
              </a:rPr>
              <a:t> Tidal Volume (ml)</a:t>
            </a:r>
            <a:endParaRPr lang="fa-IR" sz="2400" dirty="0" smtClean="0">
              <a:latin typeface="Times New Roman" pitchFamily="18" charset="0"/>
              <a:cs typeface="Times New Roman" pitchFamily="18" charset="0"/>
              <a:sym typeface="Wingdings" pitchFamily="2" charset="2"/>
            </a:endParaRPr>
          </a:p>
          <a:p>
            <a:endParaRPr lang="en-US" sz="2400" dirty="0" smtClean="0">
              <a:latin typeface="Times New Roman" pitchFamily="18" charset="0"/>
              <a:cs typeface="Times New Roman" pitchFamily="18" charset="0"/>
              <a:sym typeface="Wingdings" pitchFamily="2" charset="2"/>
            </a:endParaRPr>
          </a:p>
        </p:txBody>
      </p:sp>
      <p:cxnSp>
        <p:nvCxnSpPr>
          <p:cNvPr id="7" name="Straight Connector 6"/>
          <p:cNvCxnSpPr/>
          <p:nvPr/>
        </p:nvCxnSpPr>
        <p:spPr>
          <a:xfrm>
            <a:off x="533400" y="2513012"/>
            <a:ext cx="7848600" cy="1588"/>
          </a:xfrm>
          <a:prstGeom prst="line">
            <a:avLst/>
          </a:prstGeom>
        </p:spPr>
        <p:style>
          <a:lnRef idx="2">
            <a:schemeClr val="dk1"/>
          </a:lnRef>
          <a:fillRef idx="0">
            <a:schemeClr val="dk1"/>
          </a:fillRef>
          <a:effectRef idx="1">
            <a:schemeClr val="dk1"/>
          </a:effectRef>
          <a:fontRef idx="minor">
            <a:schemeClr val="tx1"/>
          </a:fontRef>
        </p:style>
      </p:cxnSp>
      <p:sp>
        <p:nvSpPr>
          <p:cNvPr id="9" name="Rectangle 8"/>
          <p:cNvSpPr/>
          <p:nvPr/>
        </p:nvSpPr>
        <p:spPr>
          <a:xfrm>
            <a:off x="533400" y="2647890"/>
            <a:ext cx="6096000" cy="461665"/>
          </a:xfrm>
          <a:prstGeom prst="rect">
            <a:avLst/>
          </a:prstGeom>
        </p:spPr>
        <p:txBody>
          <a:bodyPr wrap="square">
            <a:spAutoFit/>
          </a:bodyPr>
          <a:lstStyle/>
          <a:p>
            <a:r>
              <a:rPr lang="en-US" sz="2400" b="1" dirty="0" smtClean="0">
                <a:latin typeface="Times New Roman" pitchFamily="18" charset="0"/>
                <a:cs typeface="Times New Roman" pitchFamily="18" charset="0"/>
              </a:rPr>
              <a:t>2-</a:t>
            </a:r>
            <a:r>
              <a:rPr lang="en-US" sz="2400"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Vte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sym typeface="Wingdings" pitchFamily="2" charset="2"/>
              </a:rPr>
              <a:t>Exspiratory</a:t>
            </a:r>
            <a:r>
              <a:rPr lang="en-US" sz="2400" dirty="0" smtClean="0">
                <a:latin typeface="Times New Roman" pitchFamily="18" charset="0"/>
                <a:cs typeface="Times New Roman" pitchFamily="18" charset="0"/>
                <a:sym typeface="Wingdings" pitchFamily="2" charset="2"/>
              </a:rPr>
              <a:t> Tidal Volume (ml)</a:t>
            </a:r>
          </a:p>
        </p:txBody>
      </p:sp>
      <p:sp>
        <p:nvSpPr>
          <p:cNvPr id="8" name="TextBox 7"/>
          <p:cNvSpPr txBox="1"/>
          <p:nvPr/>
        </p:nvSpPr>
        <p:spPr>
          <a:xfrm>
            <a:off x="2590800" y="1905000"/>
            <a:ext cx="6019800" cy="523220"/>
          </a:xfrm>
          <a:prstGeom prst="rect">
            <a:avLst/>
          </a:prstGeom>
          <a:noFill/>
        </p:spPr>
        <p:txBody>
          <a:bodyPr wrap="square" rtlCol="0">
            <a:spAutoFit/>
          </a:bodyPr>
          <a:lstStyle/>
          <a:p>
            <a:pPr algn="r" rtl="1"/>
            <a:r>
              <a:rPr lang="fa-IR" sz="2800" dirty="0" smtClean="0">
                <a:cs typeface="B Nazanin" pitchFamily="2" charset="-78"/>
              </a:rPr>
              <a:t>حجم تحویلی به بیمار در طول یک سیکل تنفسی</a:t>
            </a:r>
            <a:endParaRPr lang="en-US" sz="2800" dirty="0">
              <a:cs typeface="B Nazanin" pitchFamily="2" charset="-78"/>
            </a:endParaRPr>
          </a:p>
        </p:txBody>
      </p:sp>
      <p:sp>
        <p:nvSpPr>
          <p:cNvPr id="10" name="TextBox 9"/>
          <p:cNvSpPr txBox="1"/>
          <p:nvPr/>
        </p:nvSpPr>
        <p:spPr>
          <a:xfrm>
            <a:off x="3352800" y="3134380"/>
            <a:ext cx="5257800" cy="523220"/>
          </a:xfrm>
          <a:prstGeom prst="rect">
            <a:avLst/>
          </a:prstGeom>
          <a:noFill/>
        </p:spPr>
        <p:txBody>
          <a:bodyPr wrap="square" rtlCol="0">
            <a:spAutoFit/>
          </a:bodyPr>
          <a:lstStyle/>
          <a:p>
            <a:pPr algn="r" rtl="1"/>
            <a:r>
              <a:rPr lang="fa-IR" sz="2800" dirty="0" smtClean="0">
                <a:cs typeface="B Nazanin" pitchFamily="2" charset="-78"/>
              </a:rPr>
              <a:t>حجم بازدمی بیمار در طول یک سیکل تنفسی</a:t>
            </a:r>
            <a:endParaRPr lang="en-US" sz="2800" dirty="0">
              <a:cs typeface="B Nazanin" pitchFamily="2" charset="-78"/>
            </a:endParaRPr>
          </a:p>
        </p:txBody>
      </p:sp>
      <p:cxnSp>
        <p:nvCxnSpPr>
          <p:cNvPr id="21" name="Straight Arrow Connector 20"/>
          <p:cNvCxnSpPr/>
          <p:nvPr/>
        </p:nvCxnSpPr>
        <p:spPr>
          <a:xfrm>
            <a:off x="1603420" y="1524000"/>
            <a:ext cx="4572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1603420" y="2894012"/>
            <a:ext cx="4572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4572000" y="4812268"/>
            <a:ext cx="577402" cy="369332"/>
          </a:xfrm>
          <a:prstGeom prst="rect">
            <a:avLst/>
          </a:prstGeom>
          <a:noFill/>
        </p:spPr>
        <p:txBody>
          <a:bodyPr wrap="none" rtlCol="0">
            <a:spAutoFit/>
          </a:bodyPr>
          <a:lstStyle/>
          <a:p>
            <a:r>
              <a:rPr lang="fa-IR" dirty="0" smtClean="0">
                <a:cs typeface="B Yagut" pitchFamily="2" charset="-78"/>
              </a:rPr>
              <a:t>زمان</a:t>
            </a:r>
            <a:endParaRPr lang="en-US" dirty="0">
              <a:cs typeface="B Yagut" pitchFamily="2" charset="-78"/>
            </a:endParaRPr>
          </a:p>
        </p:txBody>
      </p:sp>
      <p:cxnSp>
        <p:nvCxnSpPr>
          <p:cNvPr id="50" name="Straight Arrow Connector 49"/>
          <p:cNvCxnSpPr/>
          <p:nvPr/>
        </p:nvCxnSpPr>
        <p:spPr>
          <a:xfrm flipV="1">
            <a:off x="1524000" y="4191000"/>
            <a:ext cx="990600" cy="609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1" name="TextBox 50"/>
          <p:cNvSpPr txBox="1"/>
          <p:nvPr/>
        </p:nvSpPr>
        <p:spPr>
          <a:xfrm>
            <a:off x="609600" y="3886200"/>
            <a:ext cx="417102" cy="369332"/>
          </a:xfrm>
          <a:prstGeom prst="rect">
            <a:avLst/>
          </a:prstGeom>
          <a:noFill/>
        </p:spPr>
        <p:txBody>
          <a:bodyPr wrap="none" rtlCol="0">
            <a:spAutoFit/>
          </a:bodyPr>
          <a:lstStyle/>
          <a:p>
            <a:r>
              <a:rPr lang="fa-IR" dirty="0" smtClean="0">
                <a:cs typeface="B Yagut" pitchFamily="2" charset="-78"/>
              </a:rPr>
              <a:t>فلو</a:t>
            </a:r>
            <a:endParaRPr lang="en-US" dirty="0">
              <a:cs typeface="B Yagut" pitchFamily="2" charset="-78"/>
            </a:endParaRPr>
          </a:p>
        </p:txBody>
      </p:sp>
      <p:cxnSp>
        <p:nvCxnSpPr>
          <p:cNvPr id="52" name="Straight Arrow Connector 51"/>
          <p:cNvCxnSpPr/>
          <p:nvPr/>
        </p:nvCxnSpPr>
        <p:spPr>
          <a:xfrm flipV="1">
            <a:off x="2438400" y="4419600"/>
            <a:ext cx="1600200" cy="1066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4" name="Rectangle 53"/>
          <p:cNvSpPr/>
          <p:nvPr/>
        </p:nvSpPr>
        <p:spPr>
          <a:xfrm>
            <a:off x="2362200" y="3733800"/>
            <a:ext cx="526106" cy="400110"/>
          </a:xfrm>
          <a:prstGeom prst="rect">
            <a:avLst/>
          </a:prstGeom>
        </p:spPr>
        <p:txBody>
          <a:bodyPr wrap="none">
            <a:spAutoFit/>
          </a:bodyPr>
          <a:lstStyle/>
          <a:p>
            <a:r>
              <a:rPr lang="en-US" sz="2000" b="1" dirty="0" err="1" smtClean="0">
                <a:latin typeface="Times New Roman" pitchFamily="18" charset="0"/>
                <a:cs typeface="Times New Roman" pitchFamily="18" charset="0"/>
              </a:rPr>
              <a:t>Vti</a:t>
            </a:r>
            <a:endParaRPr lang="en-US" sz="2000" dirty="0"/>
          </a:p>
        </p:txBody>
      </p:sp>
      <p:sp>
        <p:nvSpPr>
          <p:cNvPr id="55" name="Rectangle 54"/>
          <p:cNvSpPr/>
          <p:nvPr/>
        </p:nvSpPr>
        <p:spPr>
          <a:xfrm>
            <a:off x="4038600" y="4038600"/>
            <a:ext cx="569387" cy="400110"/>
          </a:xfrm>
          <a:prstGeom prst="rect">
            <a:avLst/>
          </a:prstGeom>
        </p:spPr>
        <p:txBody>
          <a:bodyPr wrap="none">
            <a:spAutoFit/>
          </a:bodyPr>
          <a:lstStyle/>
          <a:p>
            <a:r>
              <a:rPr lang="en-US" sz="2000" b="1" dirty="0" err="1" smtClean="0">
                <a:latin typeface="Times New Roman" pitchFamily="18" charset="0"/>
                <a:cs typeface="Times New Roman" pitchFamily="18" charset="0"/>
              </a:rPr>
              <a:t>Vte</a:t>
            </a:r>
            <a:endParaRPr lang="en-US" sz="2000" dirty="0"/>
          </a:p>
        </p:txBody>
      </p:sp>
      <p:cxnSp>
        <p:nvCxnSpPr>
          <p:cNvPr id="18" name="Straight Connector 17"/>
          <p:cNvCxnSpPr/>
          <p:nvPr/>
        </p:nvCxnSpPr>
        <p:spPr>
          <a:xfrm>
            <a:off x="2361063" y="902732"/>
            <a:ext cx="6400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46775" y="228600"/>
            <a:ext cx="4540025" cy="707886"/>
          </a:xfrm>
          <a:prstGeom prst="rect">
            <a:avLst/>
          </a:prstGeom>
        </p:spPr>
        <p:txBody>
          <a:bodyPr wrap="none">
            <a:spAutoFit/>
          </a:bodyPr>
          <a:lstStyle/>
          <a:p>
            <a:pPr algn="r" rtl="1"/>
            <a:r>
              <a:rPr lang="fa-IR" sz="4000" dirty="0">
                <a:cs typeface="B Nazanin" panose="00000400000000000000" pitchFamily="2" charset="-78"/>
              </a:rPr>
              <a:t>پارامترهای اندازه گیری شده</a:t>
            </a:r>
            <a:endParaRPr lang="en-US" sz="4000" dirty="0">
              <a:cs typeface="B Nazanin" panose="00000400000000000000" pitchFamily="2" charset="-78"/>
            </a:endParaRPr>
          </a:p>
        </p:txBody>
      </p:sp>
    </p:spTree>
    <p:extLst>
      <p:ext uri="{BB962C8B-B14F-4D97-AF65-F5344CB8AC3E}">
        <p14:creationId xmlns:p14="http://schemas.microsoft.com/office/powerpoint/2010/main" val="433640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533400" y="1066800"/>
            <a:ext cx="6096000" cy="461665"/>
          </a:xfrm>
          <a:prstGeom prst="rect">
            <a:avLst/>
          </a:prstGeom>
        </p:spPr>
        <p:txBody>
          <a:bodyPr wrap="square">
            <a:spAutoFit/>
          </a:bodyPr>
          <a:lstStyle/>
          <a:p>
            <a:r>
              <a:rPr lang="fa-IR" sz="2400" b="1" dirty="0" smtClean="0">
                <a:latin typeface="Times New Roman" pitchFamily="18" charset="0"/>
                <a:cs typeface="Times New Roman" pitchFamily="18" charset="0"/>
              </a:rPr>
              <a:t>3</a:t>
            </a:r>
            <a:r>
              <a:rPr lang="en-US" sz="2400" b="1" dirty="0" smtClean="0">
                <a:latin typeface="Times New Roman" pitchFamily="18" charset="0"/>
                <a:cs typeface="Times New Roman" pitchFamily="18" charset="0"/>
              </a:rPr>
              <a:t>-  MV</a:t>
            </a:r>
            <a:r>
              <a:rPr lang="en-US" sz="2400" dirty="0" smtClean="0">
                <a:latin typeface="Times New Roman" pitchFamily="18" charset="0"/>
                <a:cs typeface="Times New Roman" pitchFamily="18" charset="0"/>
              </a:rPr>
              <a:t>          Expiratory Minute Volume </a:t>
            </a:r>
            <a:r>
              <a:rPr lang="en-US" sz="2400" dirty="0" smtClean="0">
                <a:latin typeface="Times New Roman" pitchFamily="18" charset="0"/>
                <a:cs typeface="Times New Roman" pitchFamily="18" charset="0"/>
                <a:sym typeface="Wingdings" pitchFamily="2" charset="2"/>
              </a:rPr>
              <a:t>(L)</a:t>
            </a:r>
          </a:p>
        </p:txBody>
      </p:sp>
      <p:cxnSp>
        <p:nvCxnSpPr>
          <p:cNvPr id="30" name="Straight Connector 29"/>
          <p:cNvCxnSpPr/>
          <p:nvPr/>
        </p:nvCxnSpPr>
        <p:spPr>
          <a:xfrm>
            <a:off x="533400" y="2132012"/>
            <a:ext cx="7848600" cy="1588"/>
          </a:xfrm>
          <a:prstGeom prst="line">
            <a:avLst/>
          </a:prstGeom>
        </p:spPr>
        <p:style>
          <a:lnRef idx="2">
            <a:schemeClr val="dk1"/>
          </a:lnRef>
          <a:fillRef idx="0">
            <a:schemeClr val="dk1"/>
          </a:fillRef>
          <a:effectRef idx="1">
            <a:schemeClr val="dk1"/>
          </a:effectRef>
          <a:fontRef idx="minor">
            <a:schemeClr val="tx1"/>
          </a:fontRef>
        </p:style>
      </p:cxnSp>
      <p:sp>
        <p:nvSpPr>
          <p:cNvPr id="31" name="Rectangle 30"/>
          <p:cNvSpPr/>
          <p:nvPr/>
        </p:nvSpPr>
        <p:spPr>
          <a:xfrm>
            <a:off x="533400" y="2419290"/>
            <a:ext cx="7848600" cy="461665"/>
          </a:xfrm>
          <a:prstGeom prst="rect">
            <a:avLst/>
          </a:prstGeom>
        </p:spPr>
        <p:txBody>
          <a:bodyPr wrap="square">
            <a:spAutoFit/>
          </a:bodyPr>
          <a:lstStyle/>
          <a:p>
            <a:r>
              <a:rPr lang="fa-IR" sz="2400" b="1" dirty="0" smtClean="0">
                <a:latin typeface="Times New Roman" pitchFamily="18" charset="0"/>
                <a:cs typeface="Times New Roman" pitchFamily="18" charset="0"/>
              </a:rPr>
              <a:t>4</a:t>
            </a:r>
            <a:r>
              <a:rPr lang="en-US" sz="2400" b="1"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MV </a:t>
            </a:r>
            <a:r>
              <a:rPr lang="en-US" sz="2400" b="1" dirty="0" err="1" smtClean="0">
                <a:latin typeface="Times New Roman" pitchFamily="18" charset="0"/>
                <a:cs typeface="Times New Roman" pitchFamily="18" charset="0"/>
              </a:rPr>
              <a:t>spont</a:t>
            </a:r>
            <a:r>
              <a:rPr lang="en-US" sz="24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Spontaneous </a:t>
            </a:r>
            <a:r>
              <a:rPr lang="en-US" sz="2400" dirty="0" smtClean="0">
                <a:latin typeface="Times New Roman" pitchFamily="18" charset="0"/>
                <a:cs typeface="Times New Roman" pitchFamily="18" charset="0"/>
                <a:sym typeface="Wingdings" pitchFamily="2" charset="2"/>
              </a:rPr>
              <a:t>Expiratory Tidal Volume (L)</a:t>
            </a:r>
          </a:p>
        </p:txBody>
      </p:sp>
      <p:sp>
        <p:nvSpPr>
          <p:cNvPr id="32" name="TextBox 31"/>
          <p:cNvSpPr txBox="1"/>
          <p:nvPr/>
        </p:nvSpPr>
        <p:spPr>
          <a:xfrm>
            <a:off x="3352800" y="1600200"/>
            <a:ext cx="5257800" cy="523220"/>
          </a:xfrm>
          <a:prstGeom prst="rect">
            <a:avLst/>
          </a:prstGeom>
          <a:noFill/>
        </p:spPr>
        <p:txBody>
          <a:bodyPr wrap="square" rtlCol="0">
            <a:spAutoFit/>
          </a:bodyPr>
          <a:lstStyle/>
          <a:p>
            <a:pPr algn="r" rtl="1"/>
            <a:r>
              <a:rPr lang="fa-IR" sz="2800" dirty="0" smtClean="0">
                <a:cs typeface="B Nazanin" pitchFamily="2" charset="-78"/>
              </a:rPr>
              <a:t>حجم بازدمی بیمار در طول یک دقیقه</a:t>
            </a:r>
            <a:endParaRPr lang="en-US" sz="2800" dirty="0">
              <a:cs typeface="B Nazanin" pitchFamily="2" charset="-78"/>
            </a:endParaRPr>
          </a:p>
        </p:txBody>
      </p:sp>
      <p:sp>
        <p:nvSpPr>
          <p:cNvPr id="33" name="TextBox 32"/>
          <p:cNvSpPr txBox="1"/>
          <p:nvPr/>
        </p:nvSpPr>
        <p:spPr>
          <a:xfrm>
            <a:off x="609600" y="3058180"/>
            <a:ext cx="8153400" cy="523220"/>
          </a:xfrm>
          <a:prstGeom prst="rect">
            <a:avLst/>
          </a:prstGeom>
          <a:noFill/>
        </p:spPr>
        <p:txBody>
          <a:bodyPr wrap="square" rtlCol="0">
            <a:spAutoFit/>
          </a:bodyPr>
          <a:lstStyle/>
          <a:p>
            <a:pPr algn="r" rtl="1"/>
            <a:r>
              <a:rPr lang="fa-IR" sz="2800" dirty="0" smtClean="0">
                <a:cs typeface="B Nazanin" pitchFamily="2" charset="-78"/>
              </a:rPr>
              <a:t>حجم بازدمی بیمار در طول یک دقیقه (ناشی از تنفس های کمکی)</a:t>
            </a:r>
            <a:endParaRPr lang="en-US" sz="2800" dirty="0">
              <a:cs typeface="B Nazanin" pitchFamily="2" charset="-78"/>
            </a:endParaRPr>
          </a:p>
        </p:txBody>
      </p:sp>
      <p:cxnSp>
        <p:nvCxnSpPr>
          <p:cNvPr id="35" name="Straight Arrow Connector 34"/>
          <p:cNvCxnSpPr/>
          <p:nvPr/>
        </p:nvCxnSpPr>
        <p:spPr>
          <a:xfrm>
            <a:off x="1676400" y="1295400"/>
            <a:ext cx="4572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a:off x="2438400" y="2667000"/>
            <a:ext cx="4572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a:off x="428596" y="4623135"/>
            <a:ext cx="7801004" cy="2"/>
          </a:xfrm>
          <a:prstGeom prst="straightConnector1">
            <a:avLst/>
          </a:prstGeom>
          <a:ln w="38100">
            <a:solidFill>
              <a:schemeClr val="tx1"/>
            </a:solidFill>
            <a:prstDash val="lgDashDot"/>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5400000" flipH="1" flipV="1">
            <a:off x="0" y="4470737"/>
            <a:ext cx="1905000" cy="76200"/>
          </a:xfrm>
          <a:prstGeom prst="straightConnector1">
            <a:avLst/>
          </a:prstGeom>
          <a:ln w="28575">
            <a:solidFill>
              <a:schemeClr val="tx1"/>
            </a:solidFill>
            <a:prstDash val="lgDashDot"/>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304800" y="3556337"/>
            <a:ext cx="565951" cy="1015663"/>
          </a:xfrm>
          <a:prstGeom prst="rect">
            <a:avLst/>
          </a:prstGeom>
          <a:noFill/>
        </p:spPr>
        <p:txBody>
          <a:bodyPr wrap="square" rtlCol="0">
            <a:spAutoFit/>
          </a:bodyPr>
          <a:lstStyle/>
          <a:p>
            <a:r>
              <a:rPr lang="fa-IR" sz="2000" dirty="0" smtClean="0">
                <a:cs typeface="B Yagut" pitchFamily="2" charset="-78"/>
              </a:rPr>
              <a:t>فلوی دمی</a:t>
            </a:r>
            <a:endParaRPr lang="en-US" sz="2000" dirty="0">
              <a:cs typeface="B Yagut" pitchFamily="2" charset="-78"/>
            </a:endParaRPr>
          </a:p>
        </p:txBody>
      </p:sp>
      <p:sp>
        <p:nvSpPr>
          <p:cNvPr id="41" name="TextBox 40"/>
          <p:cNvSpPr txBox="1"/>
          <p:nvPr/>
        </p:nvSpPr>
        <p:spPr>
          <a:xfrm>
            <a:off x="7543079" y="4165937"/>
            <a:ext cx="620683" cy="400110"/>
          </a:xfrm>
          <a:prstGeom prst="rect">
            <a:avLst/>
          </a:prstGeom>
          <a:noFill/>
        </p:spPr>
        <p:txBody>
          <a:bodyPr wrap="none" rtlCol="0">
            <a:spAutoFit/>
          </a:bodyPr>
          <a:lstStyle/>
          <a:p>
            <a:r>
              <a:rPr lang="fa-IR" sz="2000" dirty="0" smtClean="0">
                <a:cs typeface="B Yagut" pitchFamily="2" charset="-78"/>
              </a:rPr>
              <a:t>زمان</a:t>
            </a:r>
            <a:endParaRPr lang="en-US" sz="2000" dirty="0">
              <a:cs typeface="B Yagut" pitchFamily="2" charset="-78"/>
            </a:endParaRPr>
          </a:p>
        </p:txBody>
      </p:sp>
      <p:sp>
        <p:nvSpPr>
          <p:cNvPr id="43" name="Arc 32"/>
          <p:cNvSpPr>
            <a:spLocks/>
          </p:cNvSpPr>
          <p:nvPr/>
        </p:nvSpPr>
        <p:spPr bwMode="auto">
          <a:xfrm>
            <a:off x="990600" y="3937337"/>
            <a:ext cx="152400" cy="738196"/>
          </a:xfrm>
          <a:custGeom>
            <a:avLst/>
            <a:gdLst>
              <a:gd name="T0" fmla="*/ 0 w 21558"/>
              <a:gd name="T1" fmla="*/ 401 h 21600"/>
              <a:gd name="T2" fmla="*/ 235 w 21558"/>
              <a:gd name="T3" fmla="*/ 0 h 21600"/>
              <a:gd name="T4" fmla="*/ 236 w 21558"/>
              <a:gd name="T5" fmla="*/ 428 h 21600"/>
              <a:gd name="T6" fmla="*/ 0 60000 65536"/>
              <a:gd name="T7" fmla="*/ 0 60000 65536"/>
              <a:gd name="T8" fmla="*/ 0 60000 65536"/>
              <a:gd name="T9" fmla="*/ 0 w 21558"/>
              <a:gd name="T10" fmla="*/ 0 h 21600"/>
              <a:gd name="T11" fmla="*/ 21558 w 21558"/>
              <a:gd name="T12" fmla="*/ 21600 h 21600"/>
            </a:gdLst>
            <a:ahLst/>
            <a:cxnLst>
              <a:cxn ang="T6">
                <a:pos x="T0" y="T1"/>
              </a:cxn>
              <a:cxn ang="T7">
                <a:pos x="T2" y="T3"/>
              </a:cxn>
              <a:cxn ang="T8">
                <a:pos x="T4" y="T5"/>
              </a:cxn>
            </a:cxnLst>
            <a:rect l="T9" t="T10" r="T11" b="T12"/>
            <a:pathLst>
              <a:path w="21558" h="21600" fill="none" extrusionOk="0">
                <a:moveTo>
                  <a:pt x="-1" y="20260"/>
                </a:moveTo>
                <a:cubicBezTo>
                  <a:pt x="704" y="8908"/>
                  <a:pt x="10092" y="48"/>
                  <a:pt x="21466" y="0"/>
                </a:cubicBezTo>
              </a:path>
              <a:path w="21558" h="21600" stroke="0" extrusionOk="0">
                <a:moveTo>
                  <a:pt x="-1" y="20260"/>
                </a:moveTo>
                <a:cubicBezTo>
                  <a:pt x="704" y="8908"/>
                  <a:pt x="10092" y="48"/>
                  <a:pt x="21466" y="0"/>
                </a:cubicBezTo>
                <a:lnTo>
                  <a:pt x="21558" y="21600"/>
                </a:lnTo>
                <a:close/>
              </a:path>
            </a:pathLst>
          </a:custGeom>
          <a:noFill/>
          <a:ln w="38100">
            <a:solidFill>
              <a:srgbClr val="FF0000"/>
            </a:solidFill>
            <a:round/>
            <a:headEnd type="none" w="sm" len="sm"/>
            <a:tailEnd type="none" w="sm" len="sm"/>
          </a:ln>
        </p:spPr>
        <p:txBody>
          <a:bodyPr wrap="none" anchor="ctr"/>
          <a:lstStyle/>
          <a:p>
            <a:endParaRPr lang="en-US"/>
          </a:p>
        </p:txBody>
      </p:sp>
      <p:sp>
        <p:nvSpPr>
          <p:cNvPr id="44" name="Line 33"/>
          <p:cNvSpPr>
            <a:spLocks noChangeShapeType="1"/>
          </p:cNvSpPr>
          <p:nvPr/>
        </p:nvSpPr>
        <p:spPr bwMode="auto">
          <a:xfrm>
            <a:off x="1143000" y="3937337"/>
            <a:ext cx="228600" cy="0"/>
          </a:xfrm>
          <a:prstGeom prst="line">
            <a:avLst/>
          </a:prstGeom>
          <a:noFill/>
          <a:ln w="38100">
            <a:solidFill>
              <a:srgbClr val="FF0000"/>
            </a:solidFill>
            <a:round/>
            <a:headEnd type="none" w="sm" len="sm"/>
            <a:tailEnd type="none" w="sm" len="sm"/>
          </a:ln>
        </p:spPr>
        <p:txBody>
          <a:bodyPr wrap="none" anchor="ctr"/>
          <a:lstStyle/>
          <a:p>
            <a:endParaRPr lang="en-US"/>
          </a:p>
        </p:txBody>
      </p:sp>
      <p:sp>
        <p:nvSpPr>
          <p:cNvPr id="45" name="Arc 34"/>
          <p:cNvSpPr>
            <a:spLocks/>
          </p:cNvSpPr>
          <p:nvPr/>
        </p:nvSpPr>
        <p:spPr bwMode="auto">
          <a:xfrm flipV="1">
            <a:off x="1524000" y="4623137"/>
            <a:ext cx="914400" cy="685802"/>
          </a:xfrm>
          <a:custGeom>
            <a:avLst/>
            <a:gdLst>
              <a:gd name="T0" fmla="*/ 71 w 21600"/>
              <a:gd name="T1" fmla="*/ 397 h 21600"/>
              <a:gd name="T2" fmla="*/ 0 w 21600"/>
              <a:gd name="T3" fmla="*/ 0 h 21600"/>
              <a:gd name="T4" fmla="*/ 71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38100">
            <a:solidFill>
              <a:srgbClr val="0000FF"/>
            </a:solidFill>
            <a:round/>
            <a:headEnd type="none" w="sm" len="sm"/>
            <a:tailEnd type="none" w="sm" len="sm"/>
          </a:ln>
        </p:spPr>
        <p:txBody>
          <a:bodyPr wrap="none" anchor="ctr"/>
          <a:lstStyle/>
          <a:p>
            <a:endParaRPr lang="en-US"/>
          </a:p>
        </p:txBody>
      </p:sp>
      <p:sp>
        <p:nvSpPr>
          <p:cNvPr id="46" name="Line 36"/>
          <p:cNvSpPr>
            <a:spLocks noChangeShapeType="1"/>
          </p:cNvSpPr>
          <p:nvPr/>
        </p:nvSpPr>
        <p:spPr bwMode="auto">
          <a:xfrm>
            <a:off x="2209800" y="4623135"/>
            <a:ext cx="304799" cy="2"/>
          </a:xfrm>
          <a:prstGeom prst="line">
            <a:avLst/>
          </a:prstGeom>
          <a:noFill/>
          <a:ln w="38100">
            <a:solidFill>
              <a:srgbClr val="0000FF"/>
            </a:solidFill>
            <a:round/>
            <a:headEnd/>
            <a:tailEnd/>
          </a:ln>
        </p:spPr>
        <p:txBody>
          <a:bodyPr/>
          <a:lstStyle/>
          <a:p>
            <a:endParaRPr lang="en-US"/>
          </a:p>
        </p:txBody>
      </p:sp>
      <p:sp>
        <p:nvSpPr>
          <p:cNvPr id="57" name="Arc 32"/>
          <p:cNvSpPr>
            <a:spLocks/>
          </p:cNvSpPr>
          <p:nvPr/>
        </p:nvSpPr>
        <p:spPr bwMode="auto">
          <a:xfrm flipH="1">
            <a:off x="1371599" y="3937337"/>
            <a:ext cx="45721" cy="685800"/>
          </a:xfrm>
          <a:custGeom>
            <a:avLst/>
            <a:gdLst>
              <a:gd name="T0" fmla="*/ 0 w 21558"/>
              <a:gd name="T1" fmla="*/ 401 h 21600"/>
              <a:gd name="T2" fmla="*/ 235 w 21558"/>
              <a:gd name="T3" fmla="*/ 0 h 21600"/>
              <a:gd name="T4" fmla="*/ 236 w 21558"/>
              <a:gd name="T5" fmla="*/ 428 h 21600"/>
              <a:gd name="T6" fmla="*/ 0 60000 65536"/>
              <a:gd name="T7" fmla="*/ 0 60000 65536"/>
              <a:gd name="T8" fmla="*/ 0 60000 65536"/>
              <a:gd name="T9" fmla="*/ 0 w 21558"/>
              <a:gd name="T10" fmla="*/ 0 h 21600"/>
              <a:gd name="T11" fmla="*/ 21558 w 21558"/>
              <a:gd name="T12" fmla="*/ 21600 h 21600"/>
            </a:gdLst>
            <a:ahLst/>
            <a:cxnLst>
              <a:cxn ang="T6">
                <a:pos x="T0" y="T1"/>
              </a:cxn>
              <a:cxn ang="T7">
                <a:pos x="T2" y="T3"/>
              </a:cxn>
              <a:cxn ang="T8">
                <a:pos x="T4" y="T5"/>
              </a:cxn>
            </a:cxnLst>
            <a:rect l="T9" t="T10" r="T11" b="T12"/>
            <a:pathLst>
              <a:path w="21558" h="21600" fill="none" extrusionOk="0">
                <a:moveTo>
                  <a:pt x="-1" y="20260"/>
                </a:moveTo>
                <a:cubicBezTo>
                  <a:pt x="704" y="8908"/>
                  <a:pt x="10092" y="48"/>
                  <a:pt x="21466" y="0"/>
                </a:cubicBezTo>
              </a:path>
              <a:path w="21558" h="21600" stroke="0" extrusionOk="0">
                <a:moveTo>
                  <a:pt x="-1" y="20260"/>
                </a:moveTo>
                <a:cubicBezTo>
                  <a:pt x="704" y="8908"/>
                  <a:pt x="10092" y="48"/>
                  <a:pt x="21466" y="0"/>
                </a:cubicBezTo>
                <a:lnTo>
                  <a:pt x="21558" y="21600"/>
                </a:lnTo>
                <a:close/>
              </a:path>
            </a:pathLst>
          </a:custGeom>
          <a:noFill/>
          <a:ln w="38100">
            <a:solidFill>
              <a:srgbClr val="FF0000"/>
            </a:solidFill>
            <a:round/>
            <a:headEnd type="none" w="sm" len="sm"/>
            <a:tailEnd type="none" w="sm" len="sm"/>
          </a:ln>
        </p:spPr>
        <p:txBody>
          <a:bodyPr wrap="none" anchor="ctr"/>
          <a:lstStyle/>
          <a:p>
            <a:endParaRPr lang="en-US"/>
          </a:p>
        </p:txBody>
      </p:sp>
      <p:sp>
        <p:nvSpPr>
          <p:cNvPr id="58" name="Arc 32"/>
          <p:cNvSpPr>
            <a:spLocks/>
          </p:cNvSpPr>
          <p:nvPr/>
        </p:nvSpPr>
        <p:spPr bwMode="auto">
          <a:xfrm flipV="1">
            <a:off x="1447800" y="4546935"/>
            <a:ext cx="45719" cy="762002"/>
          </a:xfrm>
          <a:custGeom>
            <a:avLst/>
            <a:gdLst>
              <a:gd name="T0" fmla="*/ 0 w 21558"/>
              <a:gd name="T1" fmla="*/ 401 h 21600"/>
              <a:gd name="T2" fmla="*/ 235 w 21558"/>
              <a:gd name="T3" fmla="*/ 0 h 21600"/>
              <a:gd name="T4" fmla="*/ 236 w 21558"/>
              <a:gd name="T5" fmla="*/ 428 h 21600"/>
              <a:gd name="T6" fmla="*/ 0 60000 65536"/>
              <a:gd name="T7" fmla="*/ 0 60000 65536"/>
              <a:gd name="T8" fmla="*/ 0 60000 65536"/>
              <a:gd name="T9" fmla="*/ 0 w 21558"/>
              <a:gd name="T10" fmla="*/ 0 h 21600"/>
              <a:gd name="T11" fmla="*/ 21558 w 21558"/>
              <a:gd name="T12" fmla="*/ 21600 h 21600"/>
            </a:gdLst>
            <a:ahLst/>
            <a:cxnLst>
              <a:cxn ang="T6">
                <a:pos x="T0" y="T1"/>
              </a:cxn>
              <a:cxn ang="T7">
                <a:pos x="T2" y="T3"/>
              </a:cxn>
              <a:cxn ang="T8">
                <a:pos x="T4" y="T5"/>
              </a:cxn>
            </a:cxnLst>
            <a:rect l="T9" t="T10" r="T11" b="T12"/>
            <a:pathLst>
              <a:path w="21558" h="21600" fill="none" extrusionOk="0">
                <a:moveTo>
                  <a:pt x="-1" y="20260"/>
                </a:moveTo>
                <a:cubicBezTo>
                  <a:pt x="704" y="8908"/>
                  <a:pt x="10092" y="48"/>
                  <a:pt x="21466" y="0"/>
                </a:cubicBezTo>
              </a:path>
              <a:path w="21558" h="21600" stroke="0" extrusionOk="0">
                <a:moveTo>
                  <a:pt x="-1" y="20260"/>
                </a:moveTo>
                <a:cubicBezTo>
                  <a:pt x="704" y="8908"/>
                  <a:pt x="10092" y="48"/>
                  <a:pt x="21466" y="0"/>
                </a:cubicBezTo>
                <a:lnTo>
                  <a:pt x="21558" y="21600"/>
                </a:lnTo>
                <a:close/>
              </a:path>
            </a:pathLst>
          </a:custGeom>
          <a:noFill/>
          <a:ln w="38100">
            <a:solidFill>
              <a:srgbClr val="FF0000"/>
            </a:solidFill>
            <a:round/>
            <a:headEnd type="none" w="sm" len="sm"/>
            <a:tailEnd type="none" w="sm" len="sm"/>
          </a:ln>
        </p:spPr>
        <p:txBody>
          <a:bodyPr wrap="none" anchor="ctr"/>
          <a:lstStyle/>
          <a:p>
            <a:endParaRPr lang="en-US"/>
          </a:p>
        </p:txBody>
      </p:sp>
      <p:sp>
        <p:nvSpPr>
          <p:cNvPr id="101" name="Arc 32"/>
          <p:cNvSpPr>
            <a:spLocks/>
          </p:cNvSpPr>
          <p:nvPr/>
        </p:nvSpPr>
        <p:spPr bwMode="auto">
          <a:xfrm>
            <a:off x="2438400" y="3937337"/>
            <a:ext cx="152400" cy="738196"/>
          </a:xfrm>
          <a:custGeom>
            <a:avLst/>
            <a:gdLst>
              <a:gd name="T0" fmla="*/ 0 w 21558"/>
              <a:gd name="T1" fmla="*/ 401 h 21600"/>
              <a:gd name="T2" fmla="*/ 235 w 21558"/>
              <a:gd name="T3" fmla="*/ 0 h 21600"/>
              <a:gd name="T4" fmla="*/ 236 w 21558"/>
              <a:gd name="T5" fmla="*/ 428 h 21600"/>
              <a:gd name="T6" fmla="*/ 0 60000 65536"/>
              <a:gd name="T7" fmla="*/ 0 60000 65536"/>
              <a:gd name="T8" fmla="*/ 0 60000 65536"/>
              <a:gd name="T9" fmla="*/ 0 w 21558"/>
              <a:gd name="T10" fmla="*/ 0 h 21600"/>
              <a:gd name="T11" fmla="*/ 21558 w 21558"/>
              <a:gd name="T12" fmla="*/ 21600 h 21600"/>
            </a:gdLst>
            <a:ahLst/>
            <a:cxnLst>
              <a:cxn ang="T6">
                <a:pos x="T0" y="T1"/>
              </a:cxn>
              <a:cxn ang="T7">
                <a:pos x="T2" y="T3"/>
              </a:cxn>
              <a:cxn ang="T8">
                <a:pos x="T4" y="T5"/>
              </a:cxn>
            </a:cxnLst>
            <a:rect l="T9" t="T10" r="T11" b="T12"/>
            <a:pathLst>
              <a:path w="21558" h="21600" fill="none" extrusionOk="0">
                <a:moveTo>
                  <a:pt x="-1" y="20260"/>
                </a:moveTo>
                <a:cubicBezTo>
                  <a:pt x="704" y="8908"/>
                  <a:pt x="10092" y="48"/>
                  <a:pt x="21466" y="0"/>
                </a:cubicBezTo>
              </a:path>
              <a:path w="21558" h="21600" stroke="0" extrusionOk="0">
                <a:moveTo>
                  <a:pt x="-1" y="20260"/>
                </a:moveTo>
                <a:cubicBezTo>
                  <a:pt x="704" y="8908"/>
                  <a:pt x="10092" y="48"/>
                  <a:pt x="21466" y="0"/>
                </a:cubicBezTo>
                <a:lnTo>
                  <a:pt x="21558" y="21600"/>
                </a:lnTo>
                <a:close/>
              </a:path>
            </a:pathLst>
          </a:custGeom>
          <a:noFill/>
          <a:ln w="38100">
            <a:solidFill>
              <a:srgbClr val="FF0000"/>
            </a:solidFill>
            <a:round/>
            <a:headEnd type="none" w="sm" len="sm"/>
            <a:tailEnd type="none" w="sm" len="sm"/>
          </a:ln>
        </p:spPr>
        <p:txBody>
          <a:bodyPr wrap="none" anchor="ctr"/>
          <a:lstStyle/>
          <a:p>
            <a:endParaRPr lang="en-US"/>
          </a:p>
        </p:txBody>
      </p:sp>
      <p:sp>
        <p:nvSpPr>
          <p:cNvPr id="102" name="Line 33"/>
          <p:cNvSpPr>
            <a:spLocks noChangeShapeType="1"/>
          </p:cNvSpPr>
          <p:nvPr/>
        </p:nvSpPr>
        <p:spPr bwMode="auto">
          <a:xfrm>
            <a:off x="2590800" y="3937337"/>
            <a:ext cx="228600" cy="0"/>
          </a:xfrm>
          <a:prstGeom prst="line">
            <a:avLst/>
          </a:prstGeom>
          <a:noFill/>
          <a:ln w="38100">
            <a:solidFill>
              <a:srgbClr val="FF0000"/>
            </a:solidFill>
            <a:round/>
            <a:headEnd type="none" w="sm" len="sm"/>
            <a:tailEnd type="none" w="sm" len="sm"/>
          </a:ln>
        </p:spPr>
        <p:txBody>
          <a:bodyPr wrap="none" anchor="ctr"/>
          <a:lstStyle/>
          <a:p>
            <a:endParaRPr lang="en-US"/>
          </a:p>
        </p:txBody>
      </p:sp>
      <p:sp>
        <p:nvSpPr>
          <p:cNvPr id="103" name="Arc 34"/>
          <p:cNvSpPr>
            <a:spLocks/>
          </p:cNvSpPr>
          <p:nvPr/>
        </p:nvSpPr>
        <p:spPr bwMode="auto">
          <a:xfrm flipV="1">
            <a:off x="2971800" y="4623137"/>
            <a:ext cx="914400" cy="685802"/>
          </a:xfrm>
          <a:custGeom>
            <a:avLst/>
            <a:gdLst>
              <a:gd name="T0" fmla="*/ 71 w 21600"/>
              <a:gd name="T1" fmla="*/ 397 h 21600"/>
              <a:gd name="T2" fmla="*/ 0 w 21600"/>
              <a:gd name="T3" fmla="*/ 0 h 21600"/>
              <a:gd name="T4" fmla="*/ 71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38100">
            <a:solidFill>
              <a:srgbClr val="0000FF"/>
            </a:solidFill>
            <a:round/>
            <a:headEnd type="none" w="sm" len="sm"/>
            <a:tailEnd type="none" w="sm" len="sm"/>
          </a:ln>
        </p:spPr>
        <p:txBody>
          <a:bodyPr wrap="none" anchor="ctr"/>
          <a:lstStyle/>
          <a:p>
            <a:endParaRPr lang="en-US"/>
          </a:p>
        </p:txBody>
      </p:sp>
      <p:sp>
        <p:nvSpPr>
          <p:cNvPr id="104" name="Arc 32"/>
          <p:cNvSpPr>
            <a:spLocks/>
          </p:cNvSpPr>
          <p:nvPr/>
        </p:nvSpPr>
        <p:spPr bwMode="auto">
          <a:xfrm flipH="1">
            <a:off x="2819399" y="3937337"/>
            <a:ext cx="45721" cy="685800"/>
          </a:xfrm>
          <a:custGeom>
            <a:avLst/>
            <a:gdLst>
              <a:gd name="T0" fmla="*/ 0 w 21558"/>
              <a:gd name="T1" fmla="*/ 401 h 21600"/>
              <a:gd name="T2" fmla="*/ 235 w 21558"/>
              <a:gd name="T3" fmla="*/ 0 h 21600"/>
              <a:gd name="T4" fmla="*/ 236 w 21558"/>
              <a:gd name="T5" fmla="*/ 428 h 21600"/>
              <a:gd name="T6" fmla="*/ 0 60000 65536"/>
              <a:gd name="T7" fmla="*/ 0 60000 65536"/>
              <a:gd name="T8" fmla="*/ 0 60000 65536"/>
              <a:gd name="T9" fmla="*/ 0 w 21558"/>
              <a:gd name="T10" fmla="*/ 0 h 21600"/>
              <a:gd name="T11" fmla="*/ 21558 w 21558"/>
              <a:gd name="T12" fmla="*/ 21600 h 21600"/>
            </a:gdLst>
            <a:ahLst/>
            <a:cxnLst>
              <a:cxn ang="T6">
                <a:pos x="T0" y="T1"/>
              </a:cxn>
              <a:cxn ang="T7">
                <a:pos x="T2" y="T3"/>
              </a:cxn>
              <a:cxn ang="T8">
                <a:pos x="T4" y="T5"/>
              </a:cxn>
            </a:cxnLst>
            <a:rect l="T9" t="T10" r="T11" b="T12"/>
            <a:pathLst>
              <a:path w="21558" h="21600" fill="none" extrusionOk="0">
                <a:moveTo>
                  <a:pt x="-1" y="20260"/>
                </a:moveTo>
                <a:cubicBezTo>
                  <a:pt x="704" y="8908"/>
                  <a:pt x="10092" y="48"/>
                  <a:pt x="21466" y="0"/>
                </a:cubicBezTo>
              </a:path>
              <a:path w="21558" h="21600" stroke="0" extrusionOk="0">
                <a:moveTo>
                  <a:pt x="-1" y="20260"/>
                </a:moveTo>
                <a:cubicBezTo>
                  <a:pt x="704" y="8908"/>
                  <a:pt x="10092" y="48"/>
                  <a:pt x="21466" y="0"/>
                </a:cubicBezTo>
                <a:lnTo>
                  <a:pt x="21558" y="21600"/>
                </a:lnTo>
                <a:close/>
              </a:path>
            </a:pathLst>
          </a:custGeom>
          <a:noFill/>
          <a:ln w="38100">
            <a:solidFill>
              <a:srgbClr val="FF0000"/>
            </a:solidFill>
            <a:round/>
            <a:headEnd type="none" w="sm" len="sm"/>
            <a:tailEnd type="none" w="sm" len="sm"/>
          </a:ln>
        </p:spPr>
        <p:txBody>
          <a:bodyPr wrap="none" anchor="ctr"/>
          <a:lstStyle/>
          <a:p>
            <a:endParaRPr lang="en-US"/>
          </a:p>
        </p:txBody>
      </p:sp>
      <p:sp>
        <p:nvSpPr>
          <p:cNvPr id="105" name="Arc 32"/>
          <p:cNvSpPr>
            <a:spLocks/>
          </p:cNvSpPr>
          <p:nvPr/>
        </p:nvSpPr>
        <p:spPr bwMode="auto">
          <a:xfrm flipV="1">
            <a:off x="2895600" y="4546935"/>
            <a:ext cx="45719" cy="762002"/>
          </a:xfrm>
          <a:custGeom>
            <a:avLst/>
            <a:gdLst>
              <a:gd name="T0" fmla="*/ 0 w 21558"/>
              <a:gd name="T1" fmla="*/ 401 h 21600"/>
              <a:gd name="T2" fmla="*/ 235 w 21558"/>
              <a:gd name="T3" fmla="*/ 0 h 21600"/>
              <a:gd name="T4" fmla="*/ 236 w 21558"/>
              <a:gd name="T5" fmla="*/ 428 h 21600"/>
              <a:gd name="T6" fmla="*/ 0 60000 65536"/>
              <a:gd name="T7" fmla="*/ 0 60000 65536"/>
              <a:gd name="T8" fmla="*/ 0 60000 65536"/>
              <a:gd name="T9" fmla="*/ 0 w 21558"/>
              <a:gd name="T10" fmla="*/ 0 h 21600"/>
              <a:gd name="T11" fmla="*/ 21558 w 21558"/>
              <a:gd name="T12" fmla="*/ 21600 h 21600"/>
            </a:gdLst>
            <a:ahLst/>
            <a:cxnLst>
              <a:cxn ang="T6">
                <a:pos x="T0" y="T1"/>
              </a:cxn>
              <a:cxn ang="T7">
                <a:pos x="T2" y="T3"/>
              </a:cxn>
              <a:cxn ang="T8">
                <a:pos x="T4" y="T5"/>
              </a:cxn>
            </a:cxnLst>
            <a:rect l="T9" t="T10" r="T11" b="T12"/>
            <a:pathLst>
              <a:path w="21558" h="21600" fill="none" extrusionOk="0">
                <a:moveTo>
                  <a:pt x="-1" y="20260"/>
                </a:moveTo>
                <a:cubicBezTo>
                  <a:pt x="704" y="8908"/>
                  <a:pt x="10092" y="48"/>
                  <a:pt x="21466" y="0"/>
                </a:cubicBezTo>
              </a:path>
              <a:path w="21558" h="21600" stroke="0" extrusionOk="0">
                <a:moveTo>
                  <a:pt x="-1" y="20260"/>
                </a:moveTo>
                <a:cubicBezTo>
                  <a:pt x="704" y="8908"/>
                  <a:pt x="10092" y="48"/>
                  <a:pt x="21466" y="0"/>
                </a:cubicBezTo>
                <a:lnTo>
                  <a:pt x="21558" y="21600"/>
                </a:lnTo>
                <a:close/>
              </a:path>
            </a:pathLst>
          </a:custGeom>
          <a:noFill/>
          <a:ln w="38100">
            <a:solidFill>
              <a:srgbClr val="FF0000"/>
            </a:solidFill>
            <a:round/>
            <a:headEnd type="none" w="sm" len="sm"/>
            <a:tailEnd type="none" w="sm" len="sm"/>
          </a:ln>
        </p:spPr>
        <p:txBody>
          <a:bodyPr wrap="none" anchor="ctr"/>
          <a:lstStyle/>
          <a:p>
            <a:endParaRPr lang="en-US"/>
          </a:p>
        </p:txBody>
      </p:sp>
      <p:sp>
        <p:nvSpPr>
          <p:cNvPr id="106" name="Arc 32"/>
          <p:cNvSpPr>
            <a:spLocks/>
          </p:cNvSpPr>
          <p:nvPr/>
        </p:nvSpPr>
        <p:spPr bwMode="auto">
          <a:xfrm>
            <a:off x="3886200" y="3937335"/>
            <a:ext cx="152400" cy="738196"/>
          </a:xfrm>
          <a:custGeom>
            <a:avLst/>
            <a:gdLst>
              <a:gd name="T0" fmla="*/ 0 w 21558"/>
              <a:gd name="T1" fmla="*/ 401 h 21600"/>
              <a:gd name="T2" fmla="*/ 235 w 21558"/>
              <a:gd name="T3" fmla="*/ 0 h 21600"/>
              <a:gd name="T4" fmla="*/ 236 w 21558"/>
              <a:gd name="T5" fmla="*/ 428 h 21600"/>
              <a:gd name="T6" fmla="*/ 0 60000 65536"/>
              <a:gd name="T7" fmla="*/ 0 60000 65536"/>
              <a:gd name="T8" fmla="*/ 0 60000 65536"/>
              <a:gd name="T9" fmla="*/ 0 w 21558"/>
              <a:gd name="T10" fmla="*/ 0 h 21600"/>
              <a:gd name="T11" fmla="*/ 21558 w 21558"/>
              <a:gd name="T12" fmla="*/ 21600 h 21600"/>
            </a:gdLst>
            <a:ahLst/>
            <a:cxnLst>
              <a:cxn ang="T6">
                <a:pos x="T0" y="T1"/>
              </a:cxn>
              <a:cxn ang="T7">
                <a:pos x="T2" y="T3"/>
              </a:cxn>
              <a:cxn ang="T8">
                <a:pos x="T4" y="T5"/>
              </a:cxn>
            </a:cxnLst>
            <a:rect l="T9" t="T10" r="T11" b="T12"/>
            <a:pathLst>
              <a:path w="21558" h="21600" fill="none" extrusionOk="0">
                <a:moveTo>
                  <a:pt x="-1" y="20260"/>
                </a:moveTo>
                <a:cubicBezTo>
                  <a:pt x="704" y="8908"/>
                  <a:pt x="10092" y="48"/>
                  <a:pt x="21466" y="0"/>
                </a:cubicBezTo>
              </a:path>
              <a:path w="21558" h="21600" stroke="0" extrusionOk="0">
                <a:moveTo>
                  <a:pt x="-1" y="20260"/>
                </a:moveTo>
                <a:cubicBezTo>
                  <a:pt x="704" y="8908"/>
                  <a:pt x="10092" y="48"/>
                  <a:pt x="21466" y="0"/>
                </a:cubicBezTo>
                <a:lnTo>
                  <a:pt x="21558" y="21600"/>
                </a:lnTo>
                <a:close/>
              </a:path>
            </a:pathLst>
          </a:custGeom>
          <a:noFill/>
          <a:ln w="38100">
            <a:solidFill>
              <a:srgbClr val="FF0000"/>
            </a:solidFill>
            <a:round/>
            <a:headEnd type="none" w="sm" len="sm"/>
            <a:tailEnd type="none" w="sm" len="sm"/>
          </a:ln>
        </p:spPr>
        <p:txBody>
          <a:bodyPr wrap="none" anchor="ctr"/>
          <a:lstStyle/>
          <a:p>
            <a:endParaRPr lang="en-US"/>
          </a:p>
        </p:txBody>
      </p:sp>
      <p:sp>
        <p:nvSpPr>
          <p:cNvPr id="107" name="Line 33"/>
          <p:cNvSpPr>
            <a:spLocks noChangeShapeType="1"/>
          </p:cNvSpPr>
          <p:nvPr/>
        </p:nvSpPr>
        <p:spPr bwMode="auto">
          <a:xfrm>
            <a:off x="4038600" y="3937335"/>
            <a:ext cx="228600" cy="0"/>
          </a:xfrm>
          <a:prstGeom prst="line">
            <a:avLst/>
          </a:prstGeom>
          <a:noFill/>
          <a:ln w="38100">
            <a:solidFill>
              <a:srgbClr val="FF0000"/>
            </a:solidFill>
            <a:round/>
            <a:headEnd type="none" w="sm" len="sm"/>
            <a:tailEnd type="none" w="sm" len="sm"/>
          </a:ln>
        </p:spPr>
        <p:txBody>
          <a:bodyPr wrap="none" anchor="ctr"/>
          <a:lstStyle/>
          <a:p>
            <a:endParaRPr lang="en-US"/>
          </a:p>
        </p:txBody>
      </p:sp>
      <p:sp>
        <p:nvSpPr>
          <p:cNvPr id="108" name="Arc 34"/>
          <p:cNvSpPr>
            <a:spLocks/>
          </p:cNvSpPr>
          <p:nvPr/>
        </p:nvSpPr>
        <p:spPr bwMode="auto">
          <a:xfrm flipV="1">
            <a:off x="4419600" y="4623135"/>
            <a:ext cx="914400" cy="685802"/>
          </a:xfrm>
          <a:custGeom>
            <a:avLst/>
            <a:gdLst>
              <a:gd name="T0" fmla="*/ 71 w 21600"/>
              <a:gd name="T1" fmla="*/ 397 h 21600"/>
              <a:gd name="T2" fmla="*/ 0 w 21600"/>
              <a:gd name="T3" fmla="*/ 0 h 21600"/>
              <a:gd name="T4" fmla="*/ 71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38100">
            <a:solidFill>
              <a:srgbClr val="0000FF"/>
            </a:solidFill>
            <a:round/>
            <a:headEnd type="none" w="sm" len="sm"/>
            <a:tailEnd type="none" w="sm" len="sm"/>
          </a:ln>
        </p:spPr>
        <p:txBody>
          <a:bodyPr wrap="none" anchor="ctr"/>
          <a:lstStyle/>
          <a:p>
            <a:endParaRPr lang="en-US"/>
          </a:p>
        </p:txBody>
      </p:sp>
      <p:sp>
        <p:nvSpPr>
          <p:cNvPr id="109" name="Arc 32"/>
          <p:cNvSpPr>
            <a:spLocks/>
          </p:cNvSpPr>
          <p:nvPr/>
        </p:nvSpPr>
        <p:spPr bwMode="auto">
          <a:xfrm flipH="1">
            <a:off x="4267199" y="3937335"/>
            <a:ext cx="45721" cy="685800"/>
          </a:xfrm>
          <a:custGeom>
            <a:avLst/>
            <a:gdLst>
              <a:gd name="T0" fmla="*/ 0 w 21558"/>
              <a:gd name="T1" fmla="*/ 401 h 21600"/>
              <a:gd name="T2" fmla="*/ 235 w 21558"/>
              <a:gd name="T3" fmla="*/ 0 h 21600"/>
              <a:gd name="T4" fmla="*/ 236 w 21558"/>
              <a:gd name="T5" fmla="*/ 428 h 21600"/>
              <a:gd name="T6" fmla="*/ 0 60000 65536"/>
              <a:gd name="T7" fmla="*/ 0 60000 65536"/>
              <a:gd name="T8" fmla="*/ 0 60000 65536"/>
              <a:gd name="T9" fmla="*/ 0 w 21558"/>
              <a:gd name="T10" fmla="*/ 0 h 21600"/>
              <a:gd name="T11" fmla="*/ 21558 w 21558"/>
              <a:gd name="T12" fmla="*/ 21600 h 21600"/>
            </a:gdLst>
            <a:ahLst/>
            <a:cxnLst>
              <a:cxn ang="T6">
                <a:pos x="T0" y="T1"/>
              </a:cxn>
              <a:cxn ang="T7">
                <a:pos x="T2" y="T3"/>
              </a:cxn>
              <a:cxn ang="T8">
                <a:pos x="T4" y="T5"/>
              </a:cxn>
            </a:cxnLst>
            <a:rect l="T9" t="T10" r="T11" b="T12"/>
            <a:pathLst>
              <a:path w="21558" h="21600" fill="none" extrusionOk="0">
                <a:moveTo>
                  <a:pt x="-1" y="20260"/>
                </a:moveTo>
                <a:cubicBezTo>
                  <a:pt x="704" y="8908"/>
                  <a:pt x="10092" y="48"/>
                  <a:pt x="21466" y="0"/>
                </a:cubicBezTo>
              </a:path>
              <a:path w="21558" h="21600" stroke="0" extrusionOk="0">
                <a:moveTo>
                  <a:pt x="-1" y="20260"/>
                </a:moveTo>
                <a:cubicBezTo>
                  <a:pt x="704" y="8908"/>
                  <a:pt x="10092" y="48"/>
                  <a:pt x="21466" y="0"/>
                </a:cubicBezTo>
                <a:lnTo>
                  <a:pt x="21558" y="21600"/>
                </a:lnTo>
                <a:close/>
              </a:path>
            </a:pathLst>
          </a:custGeom>
          <a:noFill/>
          <a:ln w="38100">
            <a:solidFill>
              <a:srgbClr val="FF0000"/>
            </a:solidFill>
            <a:round/>
            <a:headEnd type="none" w="sm" len="sm"/>
            <a:tailEnd type="none" w="sm" len="sm"/>
          </a:ln>
        </p:spPr>
        <p:txBody>
          <a:bodyPr wrap="none" anchor="ctr"/>
          <a:lstStyle/>
          <a:p>
            <a:endParaRPr lang="en-US"/>
          </a:p>
        </p:txBody>
      </p:sp>
      <p:sp>
        <p:nvSpPr>
          <p:cNvPr id="110" name="Arc 32"/>
          <p:cNvSpPr>
            <a:spLocks/>
          </p:cNvSpPr>
          <p:nvPr/>
        </p:nvSpPr>
        <p:spPr bwMode="auto">
          <a:xfrm flipV="1">
            <a:off x="4343400" y="4546933"/>
            <a:ext cx="45719" cy="762002"/>
          </a:xfrm>
          <a:custGeom>
            <a:avLst/>
            <a:gdLst>
              <a:gd name="T0" fmla="*/ 0 w 21558"/>
              <a:gd name="T1" fmla="*/ 401 h 21600"/>
              <a:gd name="T2" fmla="*/ 235 w 21558"/>
              <a:gd name="T3" fmla="*/ 0 h 21600"/>
              <a:gd name="T4" fmla="*/ 236 w 21558"/>
              <a:gd name="T5" fmla="*/ 428 h 21600"/>
              <a:gd name="T6" fmla="*/ 0 60000 65536"/>
              <a:gd name="T7" fmla="*/ 0 60000 65536"/>
              <a:gd name="T8" fmla="*/ 0 60000 65536"/>
              <a:gd name="T9" fmla="*/ 0 w 21558"/>
              <a:gd name="T10" fmla="*/ 0 h 21600"/>
              <a:gd name="T11" fmla="*/ 21558 w 21558"/>
              <a:gd name="T12" fmla="*/ 21600 h 21600"/>
            </a:gdLst>
            <a:ahLst/>
            <a:cxnLst>
              <a:cxn ang="T6">
                <a:pos x="T0" y="T1"/>
              </a:cxn>
              <a:cxn ang="T7">
                <a:pos x="T2" y="T3"/>
              </a:cxn>
              <a:cxn ang="T8">
                <a:pos x="T4" y="T5"/>
              </a:cxn>
            </a:cxnLst>
            <a:rect l="T9" t="T10" r="T11" b="T12"/>
            <a:pathLst>
              <a:path w="21558" h="21600" fill="none" extrusionOk="0">
                <a:moveTo>
                  <a:pt x="-1" y="20260"/>
                </a:moveTo>
                <a:cubicBezTo>
                  <a:pt x="704" y="8908"/>
                  <a:pt x="10092" y="48"/>
                  <a:pt x="21466" y="0"/>
                </a:cubicBezTo>
              </a:path>
              <a:path w="21558" h="21600" stroke="0" extrusionOk="0">
                <a:moveTo>
                  <a:pt x="-1" y="20260"/>
                </a:moveTo>
                <a:cubicBezTo>
                  <a:pt x="704" y="8908"/>
                  <a:pt x="10092" y="48"/>
                  <a:pt x="21466" y="0"/>
                </a:cubicBezTo>
                <a:lnTo>
                  <a:pt x="21558" y="21600"/>
                </a:lnTo>
                <a:close/>
              </a:path>
            </a:pathLst>
          </a:custGeom>
          <a:noFill/>
          <a:ln w="38100">
            <a:solidFill>
              <a:srgbClr val="FF0000"/>
            </a:solidFill>
            <a:round/>
            <a:headEnd type="none" w="sm" len="sm"/>
            <a:tailEnd type="none" w="sm" len="sm"/>
          </a:ln>
        </p:spPr>
        <p:txBody>
          <a:bodyPr wrap="none" anchor="ctr"/>
          <a:lstStyle/>
          <a:p>
            <a:endParaRPr lang="en-US"/>
          </a:p>
        </p:txBody>
      </p:sp>
      <p:sp>
        <p:nvSpPr>
          <p:cNvPr id="111" name="Arc 32"/>
          <p:cNvSpPr>
            <a:spLocks/>
          </p:cNvSpPr>
          <p:nvPr/>
        </p:nvSpPr>
        <p:spPr bwMode="auto">
          <a:xfrm>
            <a:off x="5410200" y="3937335"/>
            <a:ext cx="152400" cy="738196"/>
          </a:xfrm>
          <a:custGeom>
            <a:avLst/>
            <a:gdLst>
              <a:gd name="T0" fmla="*/ 0 w 21558"/>
              <a:gd name="T1" fmla="*/ 401 h 21600"/>
              <a:gd name="T2" fmla="*/ 235 w 21558"/>
              <a:gd name="T3" fmla="*/ 0 h 21600"/>
              <a:gd name="T4" fmla="*/ 236 w 21558"/>
              <a:gd name="T5" fmla="*/ 428 h 21600"/>
              <a:gd name="T6" fmla="*/ 0 60000 65536"/>
              <a:gd name="T7" fmla="*/ 0 60000 65536"/>
              <a:gd name="T8" fmla="*/ 0 60000 65536"/>
              <a:gd name="T9" fmla="*/ 0 w 21558"/>
              <a:gd name="T10" fmla="*/ 0 h 21600"/>
              <a:gd name="T11" fmla="*/ 21558 w 21558"/>
              <a:gd name="T12" fmla="*/ 21600 h 21600"/>
            </a:gdLst>
            <a:ahLst/>
            <a:cxnLst>
              <a:cxn ang="T6">
                <a:pos x="T0" y="T1"/>
              </a:cxn>
              <a:cxn ang="T7">
                <a:pos x="T2" y="T3"/>
              </a:cxn>
              <a:cxn ang="T8">
                <a:pos x="T4" y="T5"/>
              </a:cxn>
            </a:cxnLst>
            <a:rect l="T9" t="T10" r="T11" b="T12"/>
            <a:pathLst>
              <a:path w="21558" h="21600" fill="none" extrusionOk="0">
                <a:moveTo>
                  <a:pt x="-1" y="20260"/>
                </a:moveTo>
                <a:cubicBezTo>
                  <a:pt x="704" y="8908"/>
                  <a:pt x="10092" y="48"/>
                  <a:pt x="21466" y="0"/>
                </a:cubicBezTo>
              </a:path>
              <a:path w="21558" h="21600" stroke="0" extrusionOk="0">
                <a:moveTo>
                  <a:pt x="-1" y="20260"/>
                </a:moveTo>
                <a:cubicBezTo>
                  <a:pt x="704" y="8908"/>
                  <a:pt x="10092" y="48"/>
                  <a:pt x="21466" y="0"/>
                </a:cubicBezTo>
                <a:lnTo>
                  <a:pt x="21558" y="21600"/>
                </a:lnTo>
                <a:close/>
              </a:path>
            </a:pathLst>
          </a:custGeom>
          <a:noFill/>
          <a:ln w="38100">
            <a:solidFill>
              <a:srgbClr val="FF0000"/>
            </a:solidFill>
            <a:round/>
            <a:headEnd type="none" w="sm" len="sm"/>
            <a:tailEnd type="none" w="sm" len="sm"/>
          </a:ln>
        </p:spPr>
        <p:txBody>
          <a:bodyPr wrap="none" anchor="ctr"/>
          <a:lstStyle/>
          <a:p>
            <a:endParaRPr lang="en-US"/>
          </a:p>
        </p:txBody>
      </p:sp>
      <p:sp>
        <p:nvSpPr>
          <p:cNvPr id="112" name="Line 33"/>
          <p:cNvSpPr>
            <a:spLocks noChangeShapeType="1"/>
          </p:cNvSpPr>
          <p:nvPr/>
        </p:nvSpPr>
        <p:spPr bwMode="auto">
          <a:xfrm>
            <a:off x="5562600" y="3937335"/>
            <a:ext cx="228600" cy="0"/>
          </a:xfrm>
          <a:prstGeom prst="line">
            <a:avLst/>
          </a:prstGeom>
          <a:noFill/>
          <a:ln w="38100">
            <a:solidFill>
              <a:srgbClr val="FF0000"/>
            </a:solidFill>
            <a:round/>
            <a:headEnd type="none" w="sm" len="sm"/>
            <a:tailEnd type="none" w="sm" len="sm"/>
          </a:ln>
        </p:spPr>
        <p:txBody>
          <a:bodyPr wrap="none" anchor="ctr"/>
          <a:lstStyle/>
          <a:p>
            <a:endParaRPr lang="en-US"/>
          </a:p>
        </p:txBody>
      </p:sp>
      <p:sp>
        <p:nvSpPr>
          <p:cNvPr id="113" name="Arc 34"/>
          <p:cNvSpPr>
            <a:spLocks/>
          </p:cNvSpPr>
          <p:nvPr/>
        </p:nvSpPr>
        <p:spPr bwMode="auto">
          <a:xfrm flipV="1">
            <a:off x="5943600" y="4623135"/>
            <a:ext cx="914400" cy="685802"/>
          </a:xfrm>
          <a:custGeom>
            <a:avLst/>
            <a:gdLst>
              <a:gd name="T0" fmla="*/ 71 w 21600"/>
              <a:gd name="T1" fmla="*/ 397 h 21600"/>
              <a:gd name="T2" fmla="*/ 0 w 21600"/>
              <a:gd name="T3" fmla="*/ 0 h 21600"/>
              <a:gd name="T4" fmla="*/ 71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38100">
            <a:solidFill>
              <a:srgbClr val="0000FF"/>
            </a:solidFill>
            <a:round/>
            <a:headEnd type="none" w="sm" len="sm"/>
            <a:tailEnd type="none" w="sm" len="sm"/>
          </a:ln>
        </p:spPr>
        <p:txBody>
          <a:bodyPr wrap="none" anchor="ctr"/>
          <a:lstStyle/>
          <a:p>
            <a:endParaRPr lang="en-US"/>
          </a:p>
        </p:txBody>
      </p:sp>
      <p:sp>
        <p:nvSpPr>
          <p:cNvPr id="114" name="Arc 32"/>
          <p:cNvSpPr>
            <a:spLocks/>
          </p:cNvSpPr>
          <p:nvPr/>
        </p:nvSpPr>
        <p:spPr bwMode="auto">
          <a:xfrm flipH="1">
            <a:off x="5791199" y="3937335"/>
            <a:ext cx="45721" cy="685800"/>
          </a:xfrm>
          <a:custGeom>
            <a:avLst/>
            <a:gdLst>
              <a:gd name="T0" fmla="*/ 0 w 21558"/>
              <a:gd name="T1" fmla="*/ 401 h 21600"/>
              <a:gd name="T2" fmla="*/ 235 w 21558"/>
              <a:gd name="T3" fmla="*/ 0 h 21600"/>
              <a:gd name="T4" fmla="*/ 236 w 21558"/>
              <a:gd name="T5" fmla="*/ 428 h 21600"/>
              <a:gd name="T6" fmla="*/ 0 60000 65536"/>
              <a:gd name="T7" fmla="*/ 0 60000 65536"/>
              <a:gd name="T8" fmla="*/ 0 60000 65536"/>
              <a:gd name="T9" fmla="*/ 0 w 21558"/>
              <a:gd name="T10" fmla="*/ 0 h 21600"/>
              <a:gd name="T11" fmla="*/ 21558 w 21558"/>
              <a:gd name="T12" fmla="*/ 21600 h 21600"/>
            </a:gdLst>
            <a:ahLst/>
            <a:cxnLst>
              <a:cxn ang="T6">
                <a:pos x="T0" y="T1"/>
              </a:cxn>
              <a:cxn ang="T7">
                <a:pos x="T2" y="T3"/>
              </a:cxn>
              <a:cxn ang="T8">
                <a:pos x="T4" y="T5"/>
              </a:cxn>
            </a:cxnLst>
            <a:rect l="T9" t="T10" r="T11" b="T12"/>
            <a:pathLst>
              <a:path w="21558" h="21600" fill="none" extrusionOk="0">
                <a:moveTo>
                  <a:pt x="-1" y="20260"/>
                </a:moveTo>
                <a:cubicBezTo>
                  <a:pt x="704" y="8908"/>
                  <a:pt x="10092" y="48"/>
                  <a:pt x="21466" y="0"/>
                </a:cubicBezTo>
              </a:path>
              <a:path w="21558" h="21600" stroke="0" extrusionOk="0">
                <a:moveTo>
                  <a:pt x="-1" y="20260"/>
                </a:moveTo>
                <a:cubicBezTo>
                  <a:pt x="704" y="8908"/>
                  <a:pt x="10092" y="48"/>
                  <a:pt x="21466" y="0"/>
                </a:cubicBezTo>
                <a:lnTo>
                  <a:pt x="21558" y="21600"/>
                </a:lnTo>
                <a:close/>
              </a:path>
            </a:pathLst>
          </a:custGeom>
          <a:noFill/>
          <a:ln w="38100">
            <a:solidFill>
              <a:srgbClr val="FF0000"/>
            </a:solidFill>
            <a:round/>
            <a:headEnd type="none" w="sm" len="sm"/>
            <a:tailEnd type="none" w="sm" len="sm"/>
          </a:ln>
        </p:spPr>
        <p:txBody>
          <a:bodyPr wrap="none" anchor="ctr"/>
          <a:lstStyle/>
          <a:p>
            <a:endParaRPr lang="en-US"/>
          </a:p>
        </p:txBody>
      </p:sp>
      <p:sp>
        <p:nvSpPr>
          <p:cNvPr id="115" name="Arc 32"/>
          <p:cNvSpPr>
            <a:spLocks/>
          </p:cNvSpPr>
          <p:nvPr/>
        </p:nvSpPr>
        <p:spPr bwMode="auto">
          <a:xfrm flipV="1">
            <a:off x="5867400" y="4546933"/>
            <a:ext cx="45719" cy="762002"/>
          </a:xfrm>
          <a:custGeom>
            <a:avLst/>
            <a:gdLst>
              <a:gd name="T0" fmla="*/ 0 w 21558"/>
              <a:gd name="T1" fmla="*/ 401 h 21600"/>
              <a:gd name="T2" fmla="*/ 235 w 21558"/>
              <a:gd name="T3" fmla="*/ 0 h 21600"/>
              <a:gd name="T4" fmla="*/ 236 w 21558"/>
              <a:gd name="T5" fmla="*/ 428 h 21600"/>
              <a:gd name="T6" fmla="*/ 0 60000 65536"/>
              <a:gd name="T7" fmla="*/ 0 60000 65536"/>
              <a:gd name="T8" fmla="*/ 0 60000 65536"/>
              <a:gd name="T9" fmla="*/ 0 w 21558"/>
              <a:gd name="T10" fmla="*/ 0 h 21600"/>
              <a:gd name="T11" fmla="*/ 21558 w 21558"/>
              <a:gd name="T12" fmla="*/ 21600 h 21600"/>
            </a:gdLst>
            <a:ahLst/>
            <a:cxnLst>
              <a:cxn ang="T6">
                <a:pos x="T0" y="T1"/>
              </a:cxn>
              <a:cxn ang="T7">
                <a:pos x="T2" y="T3"/>
              </a:cxn>
              <a:cxn ang="T8">
                <a:pos x="T4" y="T5"/>
              </a:cxn>
            </a:cxnLst>
            <a:rect l="T9" t="T10" r="T11" b="T12"/>
            <a:pathLst>
              <a:path w="21558" h="21600" fill="none" extrusionOk="0">
                <a:moveTo>
                  <a:pt x="-1" y="20260"/>
                </a:moveTo>
                <a:cubicBezTo>
                  <a:pt x="704" y="8908"/>
                  <a:pt x="10092" y="48"/>
                  <a:pt x="21466" y="0"/>
                </a:cubicBezTo>
              </a:path>
              <a:path w="21558" h="21600" stroke="0" extrusionOk="0">
                <a:moveTo>
                  <a:pt x="-1" y="20260"/>
                </a:moveTo>
                <a:cubicBezTo>
                  <a:pt x="704" y="8908"/>
                  <a:pt x="10092" y="48"/>
                  <a:pt x="21466" y="0"/>
                </a:cubicBezTo>
                <a:lnTo>
                  <a:pt x="21558" y="21600"/>
                </a:lnTo>
                <a:close/>
              </a:path>
            </a:pathLst>
          </a:custGeom>
          <a:noFill/>
          <a:ln w="38100">
            <a:solidFill>
              <a:srgbClr val="FF0000"/>
            </a:solidFill>
            <a:round/>
            <a:headEnd type="none" w="sm" len="sm"/>
            <a:tailEnd type="none" w="sm" len="sm"/>
          </a:ln>
        </p:spPr>
        <p:txBody>
          <a:bodyPr wrap="none" anchor="ctr"/>
          <a:lstStyle/>
          <a:p>
            <a:endParaRPr lang="en-US"/>
          </a:p>
        </p:txBody>
      </p:sp>
      <p:sp>
        <p:nvSpPr>
          <p:cNvPr id="116" name="Rectangle 115"/>
          <p:cNvSpPr/>
          <p:nvPr/>
        </p:nvSpPr>
        <p:spPr>
          <a:xfrm>
            <a:off x="1600200" y="5156537"/>
            <a:ext cx="697627" cy="400110"/>
          </a:xfrm>
          <a:prstGeom prst="rect">
            <a:avLst/>
          </a:prstGeom>
        </p:spPr>
        <p:txBody>
          <a:bodyPr wrap="none">
            <a:spAutoFit/>
          </a:bodyPr>
          <a:lstStyle/>
          <a:p>
            <a:r>
              <a:rPr lang="en-US" sz="2000" b="1" dirty="0" err="1" smtClean="0">
                <a:latin typeface="Times New Roman" pitchFamily="18" charset="0"/>
                <a:cs typeface="Times New Roman" pitchFamily="18" charset="0"/>
              </a:rPr>
              <a:t>Vte</a:t>
            </a:r>
            <a:r>
              <a:rPr lang="fa-IR" sz="2000" b="1" dirty="0" smtClean="0">
                <a:latin typeface="Times New Roman" pitchFamily="18" charset="0"/>
                <a:cs typeface="Times New Roman" pitchFamily="18" charset="0"/>
              </a:rPr>
              <a:t>1</a:t>
            </a:r>
            <a:endParaRPr lang="en-US" sz="2000" dirty="0"/>
          </a:p>
        </p:txBody>
      </p:sp>
      <p:sp>
        <p:nvSpPr>
          <p:cNvPr id="117" name="Rectangle 116"/>
          <p:cNvSpPr/>
          <p:nvPr/>
        </p:nvSpPr>
        <p:spPr>
          <a:xfrm>
            <a:off x="3124200" y="5080337"/>
            <a:ext cx="697627" cy="400110"/>
          </a:xfrm>
          <a:prstGeom prst="rect">
            <a:avLst/>
          </a:prstGeom>
        </p:spPr>
        <p:txBody>
          <a:bodyPr wrap="none">
            <a:spAutoFit/>
          </a:bodyPr>
          <a:lstStyle/>
          <a:p>
            <a:r>
              <a:rPr lang="en-US" sz="2000" b="1" dirty="0" err="1" smtClean="0">
                <a:latin typeface="Times New Roman" pitchFamily="18" charset="0"/>
                <a:cs typeface="Times New Roman" pitchFamily="18" charset="0"/>
              </a:rPr>
              <a:t>Vte</a:t>
            </a:r>
            <a:r>
              <a:rPr lang="fa-IR" sz="2000" b="1" dirty="0" smtClean="0">
                <a:latin typeface="Times New Roman" pitchFamily="18" charset="0"/>
                <a:cs typeface="Times New Roman" pitchFamily="18" charset="0"/>
              </a:rPr>
              <a:t>2</a:t>
            </a:r>
            <a:endParaRPr lang="en-US" sz="2000" dirty="0"/>
          </a:p>
        </p:txBody>
      </p:sp>
      <p:sp>
        <p:nvSpPr>
          <p:cNvPr id="118" name="Rectangle 117"/>
          <p:cNvSpPr/>
          <p:nvPr/>
        </p:nvSpPr>
        <p:spPr>
          <a:xfrm>
            <a:off x="4648200" y="5080337"/>
            <a:ext cx="697627" cy="400110"/>
          </a:xfrm>
          <a:prstGeom prst="rect">
            <a:avLst/>
          </a:prstGeom>
        </p:spPr>
        <p:txBody>
          <a:bodyPr wrap="none">
            <a:spAutoFit/>
          </a:bodyPr>
          <a:lstStyle/>
          <a:p>
            <a:r>
              <a:rPr lang="en-US" sz="2000" b="1" dirty="0" err="1" smtClean="0">
                <a:latin typeface="Times New Roman" pitchFamily="18" charset="0"/>
                <a:cs typeface="Times New Roman" pitchFamily="18" charset="0"/>
              </a:rPr>
              <a:t>Vte</a:t>
            </a:r>
            <a:r>
              <a:rPr lang="fa-IR" sz="2000" b="1" dirty="0" smtClean="0">
                <a:latin typeface="Times New Roman" pitchFamily="18" charset="0"/>
                <a:cs typeface="Times New Roman" pitchFamily="18" charset="0"/>
              </a:rPr>
              <a:t>3</a:t>
            </a:r>
            <a:endParaRPr lang="en-US" sz="2000" dirty="0"/>
          </a:p>
        </p:txBody>
      </p:sp>
      <p:sp>
        <p:nvSpPr>
          <p:cNvPr id="119" name="Rectangle 118"/>
          <p:cNvSpPr/>
          <p:nvPr/>
        </p:nvSpPr>
        <p:spPr>
          <a:xfrm>
            <a:off x="6403285" y="5244405"/>
            <a:ext cx="697627" cy="400110"/>
          </a:xfrm>
          <a:prstGeom prst="rect">
            <a:avLst/>
          </a:prstGeom>
        </p:spPr>
        <p:txBody>
          <a:bodyPr wrap="none">
            <a:spAutoFit/>
          </a:bodyPr>
          <a:lstStyle/>
          <a:p>
            <a:r>
              <a:rPr lang="en-US" sz="2000" b="1" dirty="0" err="1" smtClean="0">
                <a:latin typeface="Times New Roman" pitchFamily="18" charset="0"/>
                <a:cs typeface="Times New Roman" pitchFamily="18" charset="0"/>
              </a:rPr>
              <a:t>Vte</a:t>
            </a:r>
            <a:r>
              <a:rPr lang="fa-IR" sz="2000" b="1" dirty="0" smtClean="0">
                <a:latin typeface="Times New Roman" pitchFamily="18" charset="0"/>
                <a:cs typeface="Times New Roman" pitchFamily="18" charset="0"/>
              </a:rPr>
              <a:t>4</a:t>
            </a:r>
            <a:endParaRPr lang="en-US" sz="2000" dirty="0"/>
          </a:p>
        </p:txBody>
      </p:sp>
      <p:sp>
        <p:nvSpPr>
          <p:cNvPr id="120" name="Rectangle 119"/>
          <p:cNvSpPr/>
          <p:nvPr/>
        </p:nvSpPr>
        <p:spPr>
          <a:xfrm>
            <a:off x="412559" y="5983796"/>
            <a:ext cx="8045641" cy="400110"/>
          </a:xfrm>
          <a:prstGeom prst="rect">
            <a:avLst/>
          </a:prstGeom>
        </p:spPr>
        <p:txBody>
          <a:bodyPr wrap="square">
            <a:spAutoFit/>
          </a:bodyPr>
          <a:lstStyle/>
          <a:p>
            <a:pPr algn="ctr"/>
            <a:r>
              <a:rPr lang="en-US" sz="2000" b="1" dirty="0" smtClean="0">
                <a:latin typeface="Times New Roman" pitchFamily="18" charset="0"/>
                <a:cs typeface="Times New Roman" pitchFamily="18" charset="0"/>
              </a:rPr>
              <a:t>MV = (</a:t>
            </a:r>
            <a:r>
              <a:rPr lang="en-US" sz="2000" b="1" dirty="0" err="1" smtClean="0">
                <a:latin typeface="Times New Roman" pitchFamily="18" charset="0"/>
                <a:cs typeface="Times New Roman" pitchFamily="18" charset="0"/>
              </a:rPr>
              <a:t>Vte</a:t>
            </a:r>
            <a:r>
              <a:rPr lang="fa-IR" sz="2000" b="1" dirty="0" smtClean="0">
                <a:latin typeface="Times New Roman" pitchFamily="18" charset="0"/>
                <a:cs typeface="Times New Roman" pitchFamily="18" charset="0"/>
              </a:rPr>
              <a:t>1</a:t>
            </a:r>
            <a:r>
              <a:rPr lang="en-US" sz="2000" b="1" dirty="0" smtClean="0">
                <a:latin typeface="Times New Roman" pitchFamily="18" charset="0"/>
                <a:cs typeface="Times New Roman" pitchFamily="18" charset="0"/>
              </a:rPr>
              <a:t> + Vte2</a:t>
            </a:r>
            <a:r>
              <a:rPr lang="en-US" sz="2000" b="1" dirty="0" smtClean="0"/>
              <a:t> + </a:t>
            </a:r>
            <a:r>
              <a:rPr lang="en-US" sz="2000" b="1" dirty="0" smtClean="0">
                <a:latin typeface="Times New Roman" pitchFamily="18" charset="0"/>
                <a:cs typeface="Times New Roman" pitchFamily="18" charset="0"/>
              </a:rPr>
              <a:t>Vte3</a:t>
            </a:r>
            <a:r>
              <a:rPr lang="en-US" sz="2000" b="1" dirty="0" smtClean="0"/>
              <a:t> + </a:t>
            </a:r>
            <a:r>
              <a:rPr lang="en-US" sz="2000" b="1" dirty="0" smtClean="0">
                <a:latin typeface="Times New Roman" pitchFamily="18" charset="0"/>
                <a:cs typeface="Times New Roman" pitchFamily="18" charset="0"/>
              </a:rPr>
              <a:t>Vte4)/1000  = (Rate * </a:t>
            </a:r>
            <a:r>
              <a:rPr lang="en-US" sz="2000" b="1" dirty="0" err="1" smtClean="0">
                <a:latin typeface="Times New Roman" pitchFamily="18" charset="0"/>
                <a:cs typeface="Times New Roman" pitchFamily="18" charset="0"/>
              </a:rPr>
              <a:t>Vte</a:t>
            </a:r>
            <a:r>
              <a:rPr lang="en-US" sz="2000" b="1" dirty="0" smtClean="0">
                <a:latin typeface="Times New Roman" pitchFamily="18" charset="0"/>
                <a:cs typeface="Times New Roman" pitchFamily="18" charset="0"/>
              </a:rPr>
              <a:t>)/1000</a:t>
            </a:r>
            <a:endParaRPr lang="en-US" sz="2000" b="1" dirty="0" smtClean="0"/>
          </a:p>
        </p:txBody>
      </p:sp>
      <p:cxnSp>
        <p:nvCxnSpPr>
          <p:cNvPr id="48" name="Straight Connector 47"/>
          <p:cNvCxnSpPr/>
          <p:nvPr/>
        </p:nvCxnSpPr>
        <p:spPr>
          <a:xfrm>
            <a:off x="2361063" y="902732"/>
            <a:ext cx="6400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4118753" y="228600"/>
            <a:ext cx="4540025" cy="707886"/>
          </a:xfrm>
          <a:prstGeom prst="rect">
            <a:avLst/>
          </a:prstGeom>
        </p:spPr>
        <p:txBody>
          <a:bodyPr wrap="none">
            <a:spAutoFit/>
          </a:bodyPr>
          <a:lstStyle/>
          <a:p>
            <a:pPr algn="r" rtl="1"/>
            <a:r>
              <a:rPr lang="fa-IR" sz="4000" dirty="0">
                <a:cs typeface="B Nazanin" panose="00000400000000000000" pitchFamily="2" charset="-78"/>
              </a:rPr>
              <a:t>پارامترهای اندازه گیری شده</a:t>
            </a:r>
            <a:endParaRPr lang="en-US" sz="4000" dirty="0">
              <a:cs typeface="B Nazanin" panose="00000400000000000000" pitchFamily="2" charset="-78"/>
            </a:endParaRPr>
          </a:p>
        </p:txBody>
      </p:sp>
    </p:spTree>
    <p:extLst>
      <p:ext uri="{BB962C8B-B14F-4D97-AF65-F5344CB8AC3E}">
        <p14:creationId xmlns:p14="http://schemas.microsoft.com/office/powerpoint/2010/main" val="3094968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p:bldP spid="117" grpId="0"/>
      <p:bldP spid="118" grpId="0"/>
      <p:bldP spid="119"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33400" y="1143000"/>
            <a:ext cx="2438400" cy="461665"/>
          </a:xfrm>
          <a:prstGeom prst="rect">
            <a:avLst/>
          </a:prstGeom>
        </p:spPr>
        <p:txBody>
          <a:bodyPr wrap="square">
            <a:spAutoFit/>
          </a:bodyPr>
          <a:lstStyle/>
          <a:p>
            <a:r>
              <a:rPr lang="fa-IR" sz="2400" b="1" dirty="0" smtClean="0">
                <a:latin typeface="Times New Roman" pitchFamily="18" charset="0"/>
                <a:cs typeface="Times New Roman" pitchFamily="18" charset="0"/>
              </a:rPr>
              <a:t>5</a:t>
            </a:r>
            <a:r>
              <a:rPr lang="en-US" sz="2400" b="1" dirty="0" smtClean="0">
                <a:latin typeface="Times New Roman" pitchFamily="18" charset="0"/>
                <a:cs typeface="Times New Roman" pitchFamily="18" charset="0"/>
              </a:rPr>
              <a:t>-  Rate </a:t>
            </a:r>
            <a:r>
              <a:rPr lang="en-US" sz="2400" dirty="0" smtClean="0">
                <a:latin typeface="Times New Roman" pitchFamily="18" charset="0"/>
                <a:cs typeface="Times New Roman" pitchFamily="18" charset="0"/>
                <a:sym typeface="Wingdings" pitchFamily="2" charset="2"/>
              </a:rPr>
              <a:t>(b/min)</a:t>
            </a:r>
          </a:p>
        </p:txBody>
      </p:sp>
      <p:cxnSp>
        <p:nvCxnSpPr>
          <p:cNvPr id="8" name="Straight Connector 7"/>
          <p:cNvCxnSpPr/>
          <p:nvPr/>
        </p:nvCxnSpPr>
        <p:spPr>
          <a:xfrm>
            <a:off x="533400" y="2209800"/>
            <a:ext cx="7848600" cy="1588"/>
          </a:xfrm>
          <a:prstGeom prst="line">
            <a:avLst/>
          </a:prstGeom>
        </p:spPr>
        <p:style>
          <a:lnRef idx="2">
            <a:schemeClr val="dk1"/>
          </a:lnRef>
          <a:fillRef idx="0">
            <a:schemeClr val="dk1"/>
          </a:fillRef>
          <a:effectRef idx="1">
            <a:schemeClr val="dk1"/>
          </a:effectRef>
          <a:fontRef idx="minor">
            <a:schemeClr val="tx1"/>
          </a:fontRef>
        </p:style>
      </p:cxnSp>
      <p:sp>
        <p:nvSpPr>
          <p:cNvPr id="9" name="TextBox 8"/>
          <p:cNvSpPr txBox="1"/>
          <p:nvPr/>
        </p:nvSpPr>
        <p:spPr>
          <a:xfrm>
            <a:off x="3124200" y="1535668"/>
            <a:ext cx="5257800" cy="523220"/>
          </a:xfrm>
          <a:prstGeom prst="rect">
            <a:avLst/>
          </a:prstGeom>
          <a:noFill/>
        </p:spPr>
        <p:txBody>
          <a:bodyPr wrap="square" rtlCol="0">
            <a:spAutoFit/>
          </a:bodyPr>
          <a:lstStyle/>
          <a:p>
            <a:pPr algn="r" rtl="1"/>
            <a:r>
              <a:rPr lang="fa-IR" sz="2800" dirty="0" smtClean="0">
                <a:cs typeface="B Nazanin" pitchFamily="2" charset="-78"/>
              </a:rPr>
              <a:t>تعداد تنفس (کمکی و اجباری) در دقیقه</a:t>
            </a:r>
            <a:r>
              <a:rPr lang="en-US" sz="2800" dirty="0" smtClean="0">
                <a:cs typeface="B Nazanin" pitchFamily="2" charset="-78"/>
              </a:rPr>
              <a:t> </a:t>
            </a:r>
            <a:endParaRPr lang="en-US" sz="2800" dirty="0">
              <a:cs typeface="B Nazanin" pitchFamily="2" charset="-78"/>
            </a:endParaRPr>
          </a:p>
        </p:txBody>
      </p:sp>
      <p:sp>
        <p:nvSpPr>
          <p:cNvPr id="10" name="Rectangle 9"/>
          <p:cNvSpPr/>
          <p:nvPr/>
        </p:nvSpPr>
        <p:spPr>
          <a:xfrm>
            <a:off x="533400" y="2419290"/>
            <a:ext cx="6096000" cy="461665"/>
          </a:xfrm>
          <a:prstGeom prst="rect">
            <a:avLst/>
          </a:prstGeom>
        </p:spPr>
        <p:txBody>
          <a:bodyPr wrap="square">
            <a:spAutoFit/>
          </a:bodyPr>
          <a:lstStyle/>
          <a:p>
            <a:r>
              <a:rPr lang="en-US" sz="2400" b="1" dirty="0" smtClean="0">
                <a:latin typeface="Times New Roman" pitchFamily="18" charset="0"/>
                <a:cs typeface="Times New Roman" pitchFamily="18" charset="0"/>
              </a:rPr>
              <a:t>6-  Rate </a:t>
            </a:r>
            <a:r>
              <a:rPr lang="fa-IR" sz="2400" b="1" dirty="0" smtClean="0">
                <a:latin typeface="Times New Roman" pitchFamily="18" charset="0"/>
                <a:cs typeface="Times New Roman" pitchFamily="18" charset="0"/>
              </a:rPr>
              <a:t>-</a:t>
            </a:r>
            <a:r>
              <a:rPr lang="en-US" sz="2400" b="1" dirty="0" err="1" smtClean="0">
                <a:latin typeface="Times New Roman" pitchFamily="18" charset="0"/>
                <a:cs typeface="Times New Roman" pitchFamily="18" charset="0"/>
              </a:rPr>
              <a:t>Spont</a:t>
            </a:r>
            <a:r>
              <a:rPr lang="en-US" sz="24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sym typeface="Wingdings" pitchFamily="2" charset="2"/>
              </a:rPr>
              <a:t>(b/min)</a:t>
            </a:r>
          </a:p>
        </p:txBody>
      </p:sp>
      <p:sp>
        <p:nvSpPr>
          <p:cNvPr id="11" name="TextBox 10"/>
          <p:cNvSpPr txBox="1"/>
          <p:nvPr/>
        </p:nvSpPr>
        <p:spPr>
          <a:xfrm>
            <a:off x="3124200" y="2895600"/>
            <a:ext cx="5257800" cy="523220"/>
          </a:xfrm>
          <a:prstGeom prst="rect">
            <a:avLst/>
          </a:prstGeom>
          <a:noFill/>
        </p:spPr>
        <p:txBody>
          <a:bodyPr wrap="square" rtlCol="0">
            <a:spAutoFit/>
          </a:bodyPr>
          <a:lstStyle/>
          <a:p>
            <a:pPr algn="r" rtl="1"/>
            <a:r>
              <a:rPr lang="fa-IR" sz="2800" dirty="0" smtClean="0">
                <a:cs typeface="B Nazanin" pitchFamily="2" charset="-78"/>
              </a:rPr>
              <a:t>تعداد تنفس</a:t>
            </a:r>
            <a:r>
              <a:rPr lang="en-US" sz="2800" dirty="0" smtClean="0">
                <a:cs typeface="B Nazanin" pitchFamily="2" charset="-78"/>
              </a:rPr>
              <a:t> </a:t>
            </a:r>
            <a:r>
              <a:rPr lang="fa-IR" sz="2800" dirty="0" smtClean="0">
                <a:cs typeface="B Nazanin" pitchFamily="2" charset="-78"/>
              </a:rPr>
              <a:t>کمکی در دقیقه</a:t>
            </a:r>
            <a:endParaRPr lang="en-US" sz="2800" dirty="0">
              <a:cs typeface="B Nazanin" pitchFamily="2" charset="-78"/>
            </a:endParaRPr>
          </a:p>
        </p:txBody>
      </p:sp>
      <p:cxnSp>
        <p:nvCxnSpPr>
          <p:cNvPr id="12" name="Straight Arrow Connector 11"/>
          <p:cNvCxnSpPr/>
          <p:nvPr/>
        </p:nvCxnSpPr>
        <p:spPr>
          <a:xfrm>
            <a:off x="428596" y="4583666"/>
            <a:ext cx="7801004" cy="2"/>
          </a:xfrm>
          <a:prstGeom prst="straightConnector1">
            <a:avLst/>
          </a:prstGeom>
          <a:ln w="38100">
            <a:solidFill>
              <a:schemeClr val="tx1"/>
            </a:solidFill>
            <a:prstDash val="lgDashDot"/>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flipH="1" flipV="1">
            <a:off x="0" y="4431268"/>
            <a:ext cx="1905000" cy="76200"/>
          </a:xfrm>
          <a:prstGeom prst="straightConnector1">
            <a:avLst/>
          </a:prstGeom>
          <a:ln w="28575">
            <a:solidFill>
              <a:schemeClr val="tx1"/>
            </a:solidFill>
            <a:prstDash val="lgDashDot"/>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543079" y="4126468"/>
            <a:ext cx="534121" cy="338554"/>
          </a:xfrm>
          <a:prstGeom prst="rect">
            <a:avLst/>
          </a:prstGeom>
          <a:noFill/>
        </p:spPr>
        <p:txBody>
          <a:bodyPr wrap="none" rtlCol="0">
            <a:spAutoFit/>
          </a:bodyPr>
          <a:lstStyle/>
          <a:p>
            <a:r>
              <a:rPr lang="fa-IR" sz="1600" dirty="0" smtClean="0">
                <a:cs typeface="B Yagut" pitchFamily="2" charset="-78"/>
              </a:rPr>
              <a:t>زمان</a:t>
            </a:r>
            <a:endParaRPr lang="en-US" dirty="0">
              <a:cs typeface="B Yagut" pitchFamily="2" charset="-78"/>
            </a:endParaRPr>
          </a:p>
        </p:txBody>
      </p:sp>
      <p:sp>
        <p:nvSpPr>
          <p:cNvPr id="16" name="Arc 32"/>
          <p:cNvSpPr>
            <a:spLocks/>
          </p:cNvSpPr>
          <p:nvPr/>
        </p:nvSpPr>
        <p:spPr bwMode="auto">
          <a:xfrm>
            <a:off x="990600" y="3897868"/>
            <a:ext cx="152400" cy="738196"/>
          </a:xfrm>
          <a:custGeom>
            <a:avLst/>
            <a:gdLst>
              <a:gd name="T0" fmla="*/ 0 w 21558"/>
              <a:gd name="T1" fmla="*/ 401 h 21600"/>
              <a:gd name="T2" fmla="*/ 235 w 21558"/>
              <a:gd name="T3" fmla="*/ 0 h 21600"/>
              <a:gd name="T4" fmla="*/ 236 w 21558"/>
              <a:gd name="T5" fmla="*/ 428 h 21600"/>
              <a:gd name="T6" fmla="*/ 0 60000 65536"/>
              <a:gd name="T7" fmla="*/ 0 60000 65536"/>
              <a:gd name="T8" fmla="*/ 0 60000 65536"/>
              <a:gd name="T9" fmla="*/ 0 w 21558"/>
              <a:gd name="T10" fmla="*/ 0 h 21600"/>
              <a:gd name="T11" fmla="*/ 21558 w 21558"/>
              <a:gd name="T12" fmla="*/ 21600 h 21600"/>
            </a:gdLst>
            <a:ahLst/>
            <a:cxnLst>
              <a:cxn ang="T6">
                <a:pos x="T0" y="T1"/>
              </a:cxn>
              <a:cxn ang="T7">
                <a:pos x="T2" y="T3"/>
              </a:cxn>
              <a:cxn ang="T8">
                <a:pos x="T4" y="T5"/>
              </a:cxn>
            </a:cxnLst>
            <a:rect l="T9" t="T10" r="T11" b="T12"/>
            <a:pathLst>
              <a:path w="21558" h="21600" fill="none" extrusionOk="0">
                <a:moveTo>
                  <a:pt x="-1" y="20260"/>
                </a:moveTo>
                <a:cubicBezTo>
                  <a:pt x="704" y="8908"/>
                  <a:pt x="10092" y="48"/>
                  <a:pt x="21466" y="0"/>
                </a:cubicBezTo>
              </a:path>
              <a:path w="21558" h="21600" stroke="0" extrusionOk="0">
                <a:moveTo>
                  <a:pt x="-1" y="20260"/>
                </a:moveTo>
                <a:cubicBezTo>
                  <a:pt x="704" y="8908"/>
                  <a:pt x="10092" y="48"/>
                  <a:pt x="21466" y="0"/>
                </a:cubicBezTo>
                <a:lnTo>
                  <a:pt x="21558" y="21600"/>
                </a:lnTo>
                <a:close/>
              </a:path>
            </a:pathLst>
          </a:custGeom>
          <a:noFill/>
          <a:ln w="38100">
            <a:solidFill>
              <a:srgbClr val="FF0000"/>
            </a:solidFill>
            <a:round/>
            <a:headEnd type="none" w="sm" len="sm"/>
            <a:tailEnd type="none" w="sm" len="sm"/>
          </a:ln>
        </p:spPr>
        <p:txBody>
          <a:bodyPr wrap="none" anchor="ctr"/>
          <a:lstStyle/>
          <a:p>
            <a:endParaRPr lang="en-US"/>
          </a:p>
        </p:txBody>
      </p:sp>
      <p:sp>
        <p:nvSpPr>
          <p:cNvPr id="17" name="Line 33"/>
          <p:cNvSpPr>
            <a:spLocks noChangeShapeType="1"/>
          </p:cNvSpPr>
          <p:nvPr/>
        </p:nvSpPr>
        <p:spPr bwMode="auto">
          <a:xfrm>
            <a:off x="1143000" y="3897868"/>
            <a:ext cx="228600" cy="0"/>
          </a:xfrm>
          <a:prstGeom prst="line">
            <a:avLst/>
          </a:prstGeom>
          <a:noFill/>
          <a:ln w="38100">
            <a:solidFill>
              <a:srgbClr val="FF0000"/>
            </a:solidFill>
            <a:round/>
            <a:headEnd type="none" w="sm" len="sm"/>
            <a:tailEnd type="none" w="sm" len="sm"/>
          </a:ln>
        </p:spPr>
        <p:txBody>
          <a:bodyPr wrap="none" anchor="ctr"/>
          <a:lstStyle/>
          <a:p>
            <a:endParaRPr lang="en-US"/>
          </a:p>
        </p:txBody>
      </p:sp>
      <p:sp>
        <p:nvSpPr>
          <p:cNvPr id="18" name="Arc 34"/>
          <p:cNvSpPr>
            <a:spLocks/>
          </p:cNvSpPr>
          <p:nvPr/>
        </p:nvSpPr>
        <p:spPr bwMode="auto">
          <a:xfrm flipV="1">
            <a:off x="1524000" y="4583668"/>
            <a:ext cx="914400" cy="685802"/>
          </a:xfrm>
          <a:custGeom>
            <a:avLst/>
            <a:gdLst>
              <a:gd name="T0" fmla="*/ 71 w 21600"/>
              <a:gd name="T1" fmla="*/ 397 h 21600"/>
              <a:gd name="T2" fmla="*/ 0 w 21600"/>
              <a:gd name="T3" fmla="*/ 0 h 21600"/>
              <a:gd name="T4" fmla="*/ 71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38100">
            <a:solidFill>
              <a:srgbClr val="0000FF"/>
            </a:solidFill>
            <a:round/>
            <a:headEnd type="none" w="sm" len="sm"/>
            <a:tailEnd type="none" w="sm" len="sm"/>
          </a:ln>
        </p:spPr>
        <p:txBody>
          <a:bodyPr wrap="none" anchor="ctr"/>
          <a:lstStyle/>
          <a:p>
            <a:endParaRPr lang="en-US"/>
          </a:p>
        </p:txBody>
      </p:sp>
      <p:sp>
        <p:nvSpPr>
          <p:cNvPr id="20" name="Arc 32"/>
          <p:cNvSpPr>
            <a:spLocks/>
          </p:cNvSpPr>
          <p:nvPr/>
        </p:nvSpPr>
        <p:spPr bwMode="auto">
          <a:xfrm flipH="1">
            <a:off x="1371599" y="3897868"/>
            <a:ext cx="45721" cy="685800"/>
          </a:xfrm>
          <a:custGeom>
            <a:avLst/>
            <a:gdLst>
              <a:gd name="T0" fmla="*/ 0 w 21558"/>
              <a:gd name="T1" fmla="*/ 401 h 21600"/>
              <a:gd name="T2" fmla="*/ 235 w 21558"/>
              <a:gd name="T3" fmla="*/ 0 h 21600"/>
              <a:gd name="T4" fmla="*/ 236 w 21558"/>
              <a:gd name="T5" fmla="*/ 428 h 21600"/>
              <a:gd name="T6" fmla="*/ 0 60000 65536"/>
              <a:gd name="T7" fmla="*/ 0 60000 65536"/>
              <a:gd name="T8" fmla="*/ 0 60000 65536"/>
              <a:gd name="T9" fmla="*/ 0 w 21558"/>
              <a:gd name="T10" fmla="*/ 0 h 21600"/>
              <a:gd name="T11" fmla="*/ 21558 w 21558"/>
              <a:gd name="T12" fmla="*/ 21600 h 21600"/>
            </a:gdLst>
            <a:ahLst/>
            <a:cxnLst>
              <a:cxn ang="T6">
                <a:pos x="T0" y="T1"/>
              </a:cxn>
              <a:cxn ang="T7">
                <a:pos x="T2" y="T3"/>
              </a:cxn>
              <a:cxn ang="T8">
                <a:pos x="T4" y="T5"/>
              </a:cxn>
            </a:cxnLst>
            <a:rect l="T9" t="T10" r="T11" b="T12"/>
            <a:pathLst>
              <a:path w="21558" h="21600" fill="none" extrusionOk="0">
                <a:moveTo>
                  <a:pt x="-1" y="20260"/>
                </a:moveTo>
                <a:cubicBezTo>
                  <a:pt x="704" y="8908"/>
                  <a:pt x="10092" y="48"/>
                  <a:pt x="21466" y="0"/>
                </a:cubicBezTo>
              </a:path>
              <a:path w="21558" h="21600" stroke="0" extrusionOk="0">
                <a:moveTo>
                  <a:pt x="-1" y="20260"/>
                </a:moveTo>
                <a:cubicBezTo>
                  <a:pt x="704" y="8908"/>
                  <a:pt x="10092" y="48"/>
                  <a:pt x="21466" y="0"/>
                </a:cubicBezTo>
                <a:lnTo>
                  <a:pt x="21558" y="21600"/>
                </a:lnTo>
                <a:close/>
              </a:path>
            </a:pathLst>
          </a:custGeom>
          <a:noFill/>
          <a:ln w="38100">
            <a:solidFill>
              <a:srgbClr val="FF0000"/>
            </a:solidFill>
            <a:round/>
            <a:headEnd type="none" w="sm" len="sm"/>
            <a:tailEnd type="none" w="sm" len="sm"/>
          </a:ln>
        </p:spPr>
        <p:txBody>
          <a:bodyPr wrap="none" anchor="ctr"/>
          <a:lstStyle/>
          <a:p>
            <a:endParaRPr lang="en-US"/>
          </a:p>
        </p:txBody>
      </p:sp>
      <p:sp>
        <p:nvSpPr>
          <p:cNvPr id="21" name="Arc 32"/>
          <p:cNvSpPr>
            <a:spLocks/>
          </p:cNvSpPr>
          <p:nvPr/>
        </p:nvSpPr>
        <p:spPr bwMode="auto">
          <a:xfrm flipV="1">
            <a:off x="1447800" y="4507466"/>
            <a:ext cx="45719" cy="762002"/>
          </a:xfrm>
          <a:custGeom>
            <a:avLst/>
            <a:gdLst>
              <a:gd name="T0" fmla="*/ 0 w 21558"/>
              <a:gd name="T1" fmla="*/ 401 h 21600"/>
              <a:gd name="T2" fmla="*/ 235 w 21558"/>
              <a:gd name="T3" fmla="*/ 0 h 21600"/>
              <a:gd name="T4" fmla="*/ 236 w 21558"/>
              <a:gd name="T5" fmla="*/ 428 h 21600"/>
              <a:gd name="T6" fmla="*/ 0 60000 65536"/>
              <a:gd name="T7" fmla="*/ 0 60000 65536"/>
              <a:gd name="T8" fmla="*/ 0 60000 65536"/>
              <a:gd name="T9" fmla="*/ 0 w 21558"/>
              <a:gd name="T10" fmla="*/ 0 h 21600"/>
              <a:gd name="T11" fmla="*/ 21558 w 21558"/>
              <a:gd name="T12" fmla="*/ 21600 h 21600"/>
            </a:gdLst>
            <a:ahLst/>
            <a:cxnLst>
              <a:cxn ang="T6">
                <a:pos x="T0" y="T1"/>
              </a:cxn>
              <a:cxn ang="T7">
                <a:pos x="T2" y="T3"/>
              </a:cxn>
              <a:cxn ang="T8">
                <a:pos x="T4" y="T5"/>
              </a:cxn>
            </a:cxnLst>
            <a:rect l="T9" t="T10" r="T11" b="T12"/>
            <a:pathLst>
              <a:path w="21558" h="21600" fill="none" extrusionOk="0">
                <a:moveTo>
                  <a:pt x="-1" y="20260"/>
                </a:moveTo>
                <a:cubicBezTo>
                  <a:pt x="704" y="8908"/>
                  <a:pt x="10092" y="48"/>
                  <a:pt x="21466" y="0"/>
                </a:cubicBezTo>
              </a:path>
              <a:path w="21558" h="21600" stroke="0" extrusionOk="0">
                <a:moveTo>
                  <a:pt x="-1" y="20260"/>
                </a:moveTo>
                <a:cubicBezTo>
                  <a:pt x="704" y="8908"/>
                  <a:pt x="10092" y="48"/>
                  <a:pt x="21466" y="0"/>
                </a:cubicBezTo>
                <a:lnTo>
                  <a:pt x="21558" y="21600"/>
                </a:lnTo>
                <a:close/>
              </a:path>
            </a:pathLst>
          </a:custGeom>
          <a:noFill/>
          <a:ln w="38100">
            <a:solidFill>
              <a:srgbClr val="FF0000"/>
            </a:solidFill>
            <a:round/>
            <a:headEnd type="none" w="sm" len="sm"/>
            <a:tailEnd type="none" w="sm" len="sm"/>
          </a:ln>
        </p:spPr>
        <p:txBody>
          <a:bodyPr wrap="none" anchor="ctr"/>
          <a:lstStyle/>
          <a:p>
            <a:endParaRPr lang="en-US"/>
          </a:p>
        </p:txBody>
      </p:sp>
      <p:sp>
        <p:nvSpPr>
          <p:cNvPr id="22" name="Arc 32"/>
          <p:cNvSpPr>
            <a:spLocks/>
          </p:cNvSpPr>
          <p:nvPr/>
        </p:nvSpPr>
        <p:spPr bwMode="auto">
          <a:xfrm>
            <a:off x="2438400" y="3897868"/>
            <a:ext cx="152400" cy="738196"/>
          </a:xfrm>
          <a:custGeom>
            <a:avLst/>
            <a:gdLst>
              <a:gd name="T0" fmla="*/ 0 w 21558"/>
              <a:gd name="T1" fmla="*/ 401 h 21600"/>
              <a:gd name="T2" fmla="*/ 235 w 21558"/>
              <a:gd name="T3" fmla="*/ 0 h 21600"/>
              <a:gd name="T4" fmla="*/ 236 w 21558"/>
              <a:gd name="T5" fmla="*/ 428 h 21600"/>
              <a:gd name="T6" fmla="*/ 0 60000 65536"/>
              <a:gd name="T7" fmla="*/ 0 60000 65536"/>
              <a:gd name="T8" fmla="*/ 0 60000 65536"/>
              <a:gd name="T9" fmla="*/ 0 w 21558"/>
              <a:gd name="T10" fmla="*/ 0 h 21600"/>
              <a:gd name="T11" fmla="*/ 21558 w 21558"/>
              <a:gd name="T12" fmla="*/ 21600 h 21600"/>
            </a:gdLst>
            <a:ahLst/>
            <a:cxnLst>
              <a:cxn ang="T6">
                <a:pos x="T0" y="T1"/>
              </a:cxn>
              <a:cxn ang="T7">
                <a:pos x="T2" y="T3"/>
              </a:cxn>
              <a:cxn ang="T8">
                <a:pos x="T4" y="T5"/>
              </a:cxn>
            </a:cxnLst>
            <a:rect l="T9" t="T10" r="T11" b="T12"/>
            <a:pathLst>
              <a:path w="21558" h="21600" fill="none" extrusionOk="0">
                <a:moveTo>
                  <a:pt x="-1" y="20260"/>
                </a:moveTo>
                <a:cubicBezTo>
                  <a:pt x="704" y="8908"/>
                  <a:pt x="10092" y="48"/>
                  <a:pt x="21466" y="0"/>
                </a:cubicBezTo>
              </a:path>
              <a:path w="21558" h="21600" stroke="0" extrusionOk="0">
                <a:moveTo>
                  <a:pt x="-1" y="20260"/>
                </a:moveTo>
                <a:cubicBezTo>
                  <a:pt x="704" y="8908"/>
                  <a:pt x="10092" y="48"/>
                  <a:pt x="21466" y="0"/>
                </a:cubicBezTo>
                <a:lnTo>
                  <a:pt x="21558" y="21600"/>
                </a:lnTo>
                <a:close/>
              </a:path>
            </a:pathLst>
          </a:custGeom>
          <a:noFill/>
          <a:ln w="38100">
            <a:solidFill>
              <a:srgbClr val="FF0000"/>
            </a:solidFill>
            <a:round/>
            <a:headEnd type="none" w="sm" len="sm"/>
            <a:tailEnd type="none" w="sm" len="sm"/>
          </a:ln>
        </p:spPr>
        <p:txBody>
          <a:bodyPr wrap="none" anchor="ctr"/>
          <a:lstStyle/>
          <a:p>
            <a:endParaRPr lang="en-US"/>
          </a:p>
        </p:txBody>
      </p:sp>
      <p:sp>
        <p:nvSpPr>
          <p:cNvPr id="23" name="Line 33"/>
          <p:cNvSpPr>
            <a:spLocks noChangeShapeType="1"/>
          </p:cNvSpPr>
          <p:nvPr/>
        </p:nvSpPr>
        <p:spPr bwMode="auto">
          <a:xfrm>
            <a:off x="2590800" y="3897868"/>
            <a:ext cx="228600" cy="0"/>
          </a:xfrm>
          <a:prstGeom prst="line">
            <a:avLst/>
          </a:prstGeom>
          <a:noFill/>
          <a:ln w="38100">
            <a:solidFill>
              <a:srgbClr val="FF0000"/>
            </a:solidFill>
            <a:round/>
            <a:headEnd type="none" w="sm" len="sm"/>
            <a:tailEnd type="none" w="sm" len="sm"/>
          </a:ln>
        </p:spPr>
        <p:txBody>
          <a:bodyPr wrap="none" anchor="ctr"/>
          <a:lstStyle/>
          <a:p>
            <a:endParaRPr lang="en-US"/>
          </a:p>
        </p:txBody>
      </p:sp>
      <p:sp>
        <p:nvSpPr>
          <p:cNvPr id="24" name="Arc 34"/>
          <p:cNvSpPr>
            <a:spLocks/>
          </p:cNvSpPr>
          <p:nvPr/>
        </p:nvSpPr>
        <p:spPr bwMode="auto">
          <a:xfrm flipV="1">
            <a:off x="2971800" y="4583668"/>
            <a:ext cx="914400" cy="685802"/>
          </a:xfrm>
          <a:custGeom>
            <a:avLst/>
            <a:gdLst>
              <a:gd name="T0" fmla="*/ 71 w 21600"/>
              <a:gd name="T1" fmla="*/ 397 h 21600"/>
              <a:gd name="T2" fmla="*/ 0 w 21600"/>
              <a:gd name="T3" fmla="*/ 0 h 21600"/>
              <a:gd name="T4" fmla="*/ 71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38100">
            <a:solidFill>
              <a:srgbClr val="0000FF"/>
            </a:solidFill>
            <a:round/>
            <a:headEnd type="none" w="sm" len="sm"/>
            <a:tailEnd type="none" w="sm" len="sm"/>
          </a:ln>
        </p:spPr>
        <p:txBody>
          <a:bodyPr wrap="none" anchor="ctr"/>
          <a:lstStyle/>
          <a:p>
            <a:endParaRPr lang="en-US"/>
          </a:p>
        </p:txBody>
      </p:sp>
      <p:sp>
        <p:nvSpPr>
          <p:cNvPr id="25" name="Arc 32"/>
          <p:cNvSpPr>
            <a:spLocks/>
          </p:cNvSpPr>
          <p:nvPr/>
        </p:nvSpPr>
        <p:spPr bwMode="auto">
          <a:xfrm flipH="1">
            <a:off x="2819399" y="3897868"/>
            <a:ext cx="45721" cy="685800"/>
          </a:xfrm>
          <a:custGeom>
            <a:avLst/>
            <a:gdLst>
              <a:gd name="T0" fmla="*/ 0 w 21558"/>
              <a:gd name="T1" fmla="*/ 401 h 21600"/>
              <a:gd name="T2" fmla="*/ 235 w 21558"/>
              <a:gd name="T3" fmla="*/ 0 h 21600"/>
              <a:gd name="T4" fmla="*/ 236 w 21558"/>
              <a:gd name="T5" fmla="*/ 428 h 21600"/>
              <a:gd name="T6" fmla="*/ 0 60000 65536"/>
              <a:gd name="T7" fmla="*/ 0 60000 65536"/>
              <a:gd name="T8" fmla="*/ 0 60000 65536"/>
              <a:gd name="T9" fmla="*/ 0 w 21558"/>
              <a:gd name="T10" fmla="*/ 0 h 21600"/>
              <a:gd name="T11" fmla="*/ 21558 w 21558"/>
              <a:gd name="T12" fmla="*/ 21600 h 21600"/>
            </a:gdLst>
            <a:ahLst/>
            <a:cxnLst>
              <a:cxn ang="T6">
                <a:pos x="T0" y="T1"/>
              </a:cxn>
              <a:cxn ang="T7">
                <a:pos x="T2" y="T3"/>
              </a:cxn>
              <a:cxn ang="T8">
                <a:pos x="T4" y="T5"/>
              </a:cxn>
            </a:cxnLst>
            <a:rect l="T9" t="T10" r="T11" b="T12"/>
            <a:pathLst>
              <a:path w="21558" h="21600" fill="none" extrusionOk="0">
                <a:moveTo>
                  <a:pt x="-1" y="20260"/>
                </a:moveTo>
                <a:cubicBezTo>
                  <a:pt x="704" y="8908"/>
                  <a:pt x="10092" y="48"/>
                  <a:pt x="21466" y="0"/>
                </a:cubicBezTo>
              </a:path>
              <a:path w="21558" h="21600" stroke="0" extrusionOk="0">
                <a:moveTo>
                  <a:pt x="-1" y="20260"/>
                </a:moveTo>
                <a:cubicBezTo>
                  <a:pt x="704" y="8908"/>
                  <a:pt x="10092" y="48"/>
                  <a:pt x="21466" y="0"/>
                </a:cubicBezTo>
                <a:lnTo>
                  <a:pt x="21558" y="21600"/>
                </a:lnTo>
                <a:close/>
              </a:path>
            </a:pathLst>
          </a:custGeom>
          <a:noFill/>
          <a:ln w="38100">
            <a:solidFill>
              <a:srgbClr val="FF0000"/>
            </a:solidFill>
            <a:round/>
            <a:headEnd type="none" w="sm" len="sm"/>
            <a:tailEnd type="none" w="sm" len="sm"/>
          </a:ln>
        </p:spPr>
        <p:txBody>
          <a:bodyPr wrap="none" anchor="ctr"/>
          <a:lstStyle/>
          <a:p>
            <a:endParaRPr lang="en-US"/>
          </a:p>
        </p:txBody>
      </p:sp>
      <p:sp>
        <p:nvSpPr>
          <p:cNvPr id="26" name="Arc 32"/>
          <p:cNvSpPr>
            <a:spLocks/>
          </p:cNvSpPr>
          <p:nvPr/>
        </p:nvSpPr>
        <p:spPr bwMode="auto">
          <a:xfrm flipV="1">
            <a:off x="2895600" y="4507466"/>
            <a:ext cx="45719" cy="762002"/>
          </a:xfrm>
          <a:custGeom>
            <a:avLst/>
            <a:gdLst>
              <a:gd name="T0" fmla="*/ 0 w 21558"/>
              <a:gd name="T1" fmla="*/ 401 h 21600"/>
              <a:gd name="T2" fmla="*/ 235 w 21558"/>
              <a:gd name="T3" fmla="*/ 0 h 21600"/>
              <a:gd name="T4" fmla="*/ 236 w 21558"/>
              <a:gd name="T5" fmla="*/ 428 h 21600"/>
              <a:gd name="T6" fmla="*/ 0 60000 65536"/>
              <a:gd name="T7" fmla="*/ 0 60000 65536"/>
              <a:gd name="T8" fmla="*/ 0 60000 65536"/>
              <a:gd name="T9" fmla="*/ 0 w 21558"/>
              <a:gd name="T10" fmla="*/ 0 h 21600"/>
              <a:gd name="T11" fmla="*/ 21558 w 21558"/>
              <a:gd name="T12" fmla="*/ 21600 h 21600"/>
            </a:gdLst>
            <a:ahLst/>
            <a:cxnLst>
              <a:cxn ang="T6">
                <a:pos x="T0" y="T1"/>
              </a:cxn>
              <a:cxn ang="T7">
                <a:pos x="T2" y="T3"/>
              </a:cxn>
              <a:cxn ang="T8">
                <a:pos x="T4" y="T5"/>
              </a:cxn>
            </a:cxnLst>
            <a:rect l="T9" t="T10" r="T11" b="T12"/>
            <a:pathLst>
              <a:path w="21558" h="21600" fill="none" extrusionOk="0">
                <a:moveTo>
                  <a:pt x="-1" y="20260"/>
                </a:moveTo>
                <a:cubicBezTo>
                  <a:pt x="704" y="8908"/>
                  <a:pt x="10092" y="48"/>
                  <a:pt x="21466" y="0"/>
                </a:cubicBezTo>
              </a:path>
              <a:path w="21558" h="21600" stroke="0" extrusionOk="0">
                <a:moveTo>
                  <a:pt x="-1" y="20260"/>
                </a:moveTo>
                <a:cubicBezTo>
                  <a:pt x="704" y="8908"/>
                  <a:pt x="10092" y="48"/>
                  <a:pt x="21466" y="0"/>
                </a:cubicBezTo>
                <a:lnTo>
                  <a:pt x="21558" y="21600"/>
                </a:lnTo>
                <a:close/>
              </a:path>
            </a:pathLst>
          </a:custGeom>
          <a:noFill/>
          <a:ln w="38100">
            <a:solidFill>
              <a:srgbClr val="FF0000"/>
            </a:solidFill>
            <a:round/>
            <a:headEnd type="none" w="sm" len="sm"/>
            <a:tailEnd type="none" w="sm" len="sm"/>
          </a:ln>
        </p:spPr>
        <p:txBody>
          <a:bodyPr wrap="none" anchor="ctr"/>
          <a:lstStyle/>
          <a:p>
            <a:endParaRPr lang="en-US"/>
          </a:p>
        </p:txBody>
      </p:sp>
      <p:sp>
        <p:nvSpPr>
          <p:cNvPr id="27" name="Arc 32"/>
          <p:cNvSpPr>
            <a:spLocks/>
          </p:cNvSpPr>
          <p:nvPr/>
        </p:nvSpPr>
        <p:spPr bwMode="auto">
          <a:xfrm>
            <a:off x="3886200" y="3897866"/>
            <a:ext cx="152400" cy="738196"/>
          </a:xfrm>
          <a:custGeom>
            <a:avLst/>
            <a:gdLst>
              <a:gd name="T0" fmla="*/ 0 w 21558"/>
              <a:gd name="T1" fmla="*/ 401 h 21600"/>
              <a:gd name="T2" fmla="*/ 235 w 21558"/>
              <a:gd name="T3" fmla="*/ 0 h 21600"/>
              <a:gd name="T4" fmla="*/ 236 w 21558"/>
              <a:gd name="T5" fmla="*/ 428 h 21600"/>
              <a:gd name="T6" fmla="*/ 0 60000 65536"/>
              <a:gd name="T7" fmla="*/ 0 60000 65536"/>
              <a:gd name="T8" fmla="*/ 0 60000 65536"/>
              <a:gd name="T9" fmla="*/ 0 w 21558"/>
              <a:gd name="T10" fmla="*/ 0 h 21600"/>
              <a:gd name="T11" fmla="*/ 21558 w 21558"/>
              <a:gd name="T12" fmla="*/ 21600 h 21600"/>
            </a:gdLst>
            <a:ahLst/>
            <a:cxnLst>
              <a:cxn ang="T6">
                <a:pos x="T0" y="T1"/>
              </a:cxn>
              <a:cxn ang="T7">
                <a:pos x="T2" y="T3"/>
              </a:cxn>
              <a:cxn ang="T8">
                <a:pos x="T4" y="T5"/>
              </a:cxn>
            </a:cxnLst>
            <a:rect l="T9" t="T10" r="T11" b="T12"/>
            <a:pathLst>
              <a:path w="21558" h="21600" fill="none" extrusionOk="0">
                <a:moveTo>
                  <a:pt x="-1" y="20260"/>
                </a:moveTo>
                <a:cubicBezTo>
                  <a:pt x="704" y="8908"/>
                  <a:pt x="10092" y="48"/>
                  <a:pt x="21466" y="0"/>
                </a:cubicBezTo>
              </a:path>
              <a:path w="21558" h="21600" stroke="0" extrusionOk="0">
                <a:moveTo>
                  <a:pt x="-1" y="20260"/>
                </a:moveTo>
                <a:cubicBezTo>
                  <a:pt x="704" y="8908"/>
                  <a:pt x="10092" y="48"/>
                  <a:pt x="21466" y="0"/>
                </a:cubicBezTo>
                <a:lnTo>
                  <a:pt x="21558" y="21600"/>
                </a:lnTo>
                <a:close/>
              </a:path>
            </a:pathLst>
          </a:custGeom>
          <a:noFill/>
          <a:ln w="38100">
            <a:solidFill>
              <a:srgbClr val="FF0000"/>
            </a:solidFill>
            <a:round/>
            <a:headEnd type="none" w="sm" len="sm"/>
            <a:tailEnd type="none" w="sm" len="sm"/>
          </a:ln>
        </p:spPr>
        <p:txBody>
          <a:bodyPr wrap="none" anchor="ctr"/>
          <a:lstStyle/>
          <a:p>
            <a:endParaRPr lang="en-US"/>
          </a:p>
        </p:txBody>
      </p:sp>
      <p:sp>
        <p:nvSpPr>
          <p:cNvPr id="28" name="Line 33"/>
          <p:cNvSpPr>
            <a:spLocks noChangeShapeType="1"/>
          </p:cNvSpPr>
          <p:nvPr/>
        </p:nvSpPr>
        <p:spPr bwMode="auto">
          <a:xfrm>
            <a:off x="4038600" y="3897866"/>
            <a:ext cx="228600" cy="0"/>
          </a:xfrm>
          <a:prstGeom prst="line">
            <a:avLst/>
          </a:prstGeom>
          <a:noFill/>
          <a:ln w="38100">
            <a:solidFill>
              <a:srgbClr val="FF0000"/>
            </a:solidFill>
            <a:round/>
            <a:headEnd type="none" w="sm" len="sm"/>
            <a:tailEnd type="none" w="sm" len="sm"/>
          </a:ln>
        </p:spPr>
        <p:txBody>
          <a:bodyPr wrap="none" anchor="ctr"/>
          <a:lstStyle/>
          <a:p>
            <a:endParaRPr lang="en-US"/>
          </a:p>
        </p:txBody>
      </p:sp>
      <p:sp>
        <p:nvSpPr>
          <p:cNvPr id="29" name="Arc 34"/>
          <p:cNvSpPr>
            <a:spLocks/>
          </p:cNvSpPr>
          <p:nvPr/>
        </p:nvSpPr>
        <p:spPr bwMode="auto">
          <a:xfrm flipV="1">
            <a:off x="4419600" y="4583666"/>
            <a:ext cx="914400" cy="685802"/>
          </a:xfrm>
          <a:custGeom>
            <a:avLst/>
            <a:gdLst>
              <a:gd name="T0" fmla="*/ 71 w 21600"/>
              <a:gd name="T1" fmla="*/ 397 h 21600"/>
              <a:gd name="T2" fmla="*/ 0 w 21600"/>
              <a:gd name="T3" fmla="*/ 0 h 21600"/>
              <a:gd name="T4" fmla="*/ 71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38100">
            <a:solidFill>
              <a:srgbClr val="0000FF"/>
            </a:solidFill>
            <a:round/>
            <a:headEnd type="none" w="sm" len="sm"/>
            <a:tailEnd type="none" w="sm" len="sm"/>
          </a:ln>
        </p:spPr>
        <p:txBody>
          <a:bodyPr wrap="none" anchor="ctr"/>
          <a:lstStyle/>
          <a:p>
            <a:endParaRPr lang="en-US"/>
          </a:p>
        </p:txBody>
      </p:sp>
      <p:sp>
        <p:nvSpPr>
          <p:cNvPr id="30" name="Arc 32"/>
          <p:cNvSpPr>
            <a:spLocks/>
          </p:cNvSpPr>
          <p:nvPr/>
        </p:nvSpPr>
        <p:spPr bwMode="auto">
          <a:xfrm flipH="1">
            <a:off x="4267199" y="3897866"/>
            <a:ext cx="45721" cy="685800"/>
          </a:xfrm>
          <a:custGeom>
            <a:avLst/>
            <a:gdLst>
              <a:gd name="T0" fmla="*/ 0 w 21558"/>
              <a:gd name="T1" fmla="*/ 401 h 21600"/>
              <a:gd name="T2" fmla="*/ 235 w 21558"/>
              <a:gd name="T3" fmla="*/ 0 h 21600"/>
              <a:gd name="T4" fmla="*/ 236 w 21558"/>
              <a:gd name="T5" fmla="*/ 428 h 21600"/>
              <a:gd name="T6" fmla="*/ 0 60000 65536"/>
              <a:gd name="T7" fmla="*/ 0 60000 65536"/>
              <a:gd name="T8" fmla="*/ 0 60000 65536"/>
              <a:gd name="T9" fmla="*/ 0 w 21558"/>
              <a:gd name="T10" fmla="*/ 0 h 21600"/>
              <a:gd name="T11" fmla="*/ 21558 w 21558"/>
              <a:gd name="T12" fmla="*/ 21600 h 21600"/>
            </a:gdLst>
            <a:ahLst/>
            <a:cxnLst>
              <a:cxn ang="T6">
                <a:pos x="T0" y="T1"/>
              </a:cxn>
              <a:cxn ang="T7">
                <a:pos x="T2" y="T3"/>
              </a:cxn>
              <a:cxn ang="T8">
                <a:pos x="T4" y="T5"/>
              </a:cxn>
            </a:cxnLst>
            <a:rect l="T9" t="T10" r="T11" b="T12"/>
            <a:pathLst>
              <a:path w="21558" h="21600" fill="none" extrusionOk="0">
                <a:moveTo>
                  <a:pt x="-1" y="20260"/>
                </a:moveTo>
                <a:cubicBezTo>
                  <a:pt x="704" y="8908"/>
                  <a:pt x="10092" y="48"/>
                  <a:pt x="21466" y="0"/>
                </a:cubicBezTo>
              </a:path>
              <a:path w="21558" h="21600" stroke="0" extrusionOk="0">
                <a:moveTo>
                  <a:pt x="-1" y="20260"/>
                </a:moveTo>
                <a:cubicBezTo>
                  <a:pt x="704" y="8908"/>
                  <a:pt x="10092" y="48"/>
                  <a:pt x="21466" y="0"/>
                </a:cubicBezTo>
                <a:lnTo>
                  <a:pt x="21558" y="21600"/>
                </a:lnTo>
                <a:close/>
              </a:path>
            </a:pathLst>
          </a:custGeom>
          <a:noFill/>
          <a:ln w="38100">
            <a:solidFill>
              <a:srgbClr val="FF0000"/>
            </a:solidFill>
            <a:round/>
            <a:headEnd type="none" w="sm" len="sm"/>
            <a:tailEnd type="none" w="sm" len="sm"/>
          </a:ln>
        </p:spPr>
        <p:txBody>
          <a:bodyPr wrap="none" anchor="ctr"/>
          <a:lstStyle/>
          <a:p>
            <a:endParaRPr lang="en-US"/>
          </a:p>
        </p:txBody>
      </p:sp>
      <p:sp>
        <p:nvSpPr>
          <p:cNvPr id="31" name="Arc 32"/>
          <p:cNvSpPr>
            <a:spLocks/>
          </p:cNvSpPr>
          <p:nvPr/>
        </p:nvSpPr>
        <p:spPr bwMode="auto">
          <a:xfrm flipV="1">
            <a:off x="4343400" y="4507464"/>
            <a:ext cx="45719" cy="762002"/>
          </a:xfrm>
          <a:custGeom>
            <a:avLst/>
            <a:gdLst>
              <a:gd name="T0" fmla="*/ 0 w 21558"/>
              <a:gd name="T1" fmla="*/ 401 h 21600"/>
              <a:gd name="T2" fmla="*/ 235 w 21558"/>
              <a:gd name="T3" fmla="*/ 0 h 21600"/>
              <a:gd name="T4" fmla="*/ 236 w 21558"/>
              <a:gd name="T5" fmla="*/ 428 h 21600"/>
              <a:gd name="T6" fmla="*/ 0 60000 65536"/>
              <a:gd name="T7" fmla="*/ 0 60000 65536"/>
              <a:gd name="T8" fmla="*/ 0 60000 65536"/>
              <a:gd name="T9" fmla="*/ 0 w 21558"/>
              <a:gd name="T10" fmla="*/ 0 h 21600"/>
              <a:gd name="T11" fmla="*/ 21558 w 21558"/>
              <a:gd name="T12" fmla="*/ 21600 h 21600"/>
            </a:gdLst>
            <a:ahLst/>
            <a:cxnLst>
              <a:cxn ang="T6">
                <a:pos x="T0" y="T1"/>
              </a:cxn>
              <a:cxn ang="T7">
                <a:pos x="T2" y="T3"/>
              </a:cxn>
              <a:cxn ang="T8">
                <a:pos x="T4" y="T5"/>
              </a:cxn>
            </a:cxnLst>
            <a:rect l="T9" t="T10" r="T11" b="T12"/>
            <a:pathLst>
              <a:path w="21558" h="21600" fill="none" extrusionOk="0">
                <a:moveTo>
                  <a:pt x="-1" y="20260"/>
                </a:moveTo>
                <a:cubicBezTo>
                  <a:pt x="704" y="8908"/>
                  <a:pt x="10092" y="48"/>
                  <a:pt x="21466" y="0"/>
                </a:cubicBezTo>
              </a:path>
              <a:path w="21558" h="21600" stroke="0" extrusionOk="0">
                <a:moveTo>
                  <a:pt x="-1" y="20260"/>
                </a:moveTo>
                <a:cubicBezTo>
                  <a:pt x="704" y="8908"/>
                  <a:pt x="10092" y="48"/>
                  <a:pt x="21466" y="0"/>
                </a:cubicBezTo>
                <a:lnTo>
                  <a:pt x="21558" y="21600"/>
                </a:lnTo>
                <a:close/>
              </a:path>
            </a:pathLst>
          </a:custGeom>
          <a:noFill/>
          <a:ln w="38100">
            <a:solidFill>
              <a:srgbClr val="FF0000"/>
            </a:solidFill>
            <a:round/>
            <a:headEnd type="none" w="sm" len="sm"/>
            <a:tailEnd type="none" w="sm" len="sm"/>
          </a:ln>
        </p:spPr>
        <p:txBody>
          <a:bodyPr wrap="none" anchor="ctr"/>
          <a:lstStyle/>
          <a:p>
            <a:endParaRPr lang="en-US"/>
          </a:p>
        </p:txBody>
      </p:sp>
      <p:sp>
        <p:nvSpPr>
          <p:cNvPr id="32" name="Arc 32"/>
          <p:cNvSpPr>
            <a:spLocks/>
          </p:cNvSpPr>
          <p:nvPr/>
        </p:nvSpPr>
        <p:spPr bwMode="auto">
          <a:xfrm>
            <a:off x="5410200" y="3897866"/>
            <a:ext cx="152400" cy="738196"/>
          </a:xfrm>
          <a:custGeom>
            <a:avLst/>
            <a:gdLst>
              <a:gd name="T0" fmla="*/ 0 w 21558"/>
              <a:gd name="T1" fmla="*/ 401 h 21600"/>
              <a:gd name="T2" fmla="*/ 235 w 21558"/>
              <a:gd name="T3" fmla="*/ 0 h 21600"/>
              <a:gd name="T4" fmla="*/ 236 w 21558"/>
              <a:gd name="T5" fmla="*/ 428 h 21600"/>
              <a:gd name="T6" fmla="*/ 0 60000 65536"/>
              <a:gd name="T7" fmla="*/ 0 60000 65536"/>
              <a:gd name="T8" fmla="*/ 0 60000 65536"/>
              <a:gd name="T9" fmla="*/ 0 w 21558"/>
              <a:gd name="T10" fmla="*/ 0 h 21600"/>
              <a:gd name="T11" fmla="*/ 21558 w 21558"/>
              <a:gd name="T12" fmla="*/ 21600 h 21600"/>
            </a:gdLst>
            <a:ahLst/>
            <a:cxnLst>
              <a:cxn ang="T6">
                <a:pos x="T0" y="T1"/>
              </a:cxn>
              <a:cxn ang="T7">
                <a:pos x="T2" y="T3"/>
              </a:cxn>
              <a:cxn ang="T8">
                <a:pos x="T4" y="T5"/>
              </a:cxn>
            </a:cxnLst>
            <a:rect l="T9" t="T10" r="T11" b="T12"/>
            <a:pathLst>
              <a:path w="21558" h="21600" fill="none" extrusionOk="0">
                <a:moveTo>
                  <a:pt x="-1" y="20260"/>
                </a:moveTo>
                <a:cubicBezTo>
                  <a:pt x="704" y="8908"/>
                  <a:pt x="10092" y="48"/>
                  <a:pt x="21466" y="0"/>
                </a:cubicBezTo>
              </a:path>
              <a:path w="21558" h="21600" stroke="0" extrusionOk="0">
                <a:moveTo>
                  <a:pt x="-1" y="20260"/>
                </a:moveTo>
                <a:cubicBezTo>
                  <a:pt x="704" y="8908"/>
                  <a:pt x="10092" y="48"/>
                  <a:pt x="21466" y="0"/>
                </a:cubicBezTo>
                <a:lnTo>
                  <a:pt x="21558" y="21600"/>
                </a:lnTo>
                <a:close/>
              </a:path>
            </a:pathLst>
          </a:custGeom>
          <a:noFill/>
          <a:ln w="38100">
            <a:solidFill>
              <a:srgbClr val="FF0000"/>
            </a:solidFill>
            <a:round/>
            <a:headEnd type="none" w="sm" len="sm"/>
            <a:tailEnd type="none" w="sm" len="sm"/>
          </a:ln>
        </p:spPr>
        <p:txBody>
          <a:bodyPr wrap="none" anchor="ctr"/>
          <a:lstStyle/>
          <a:p>
            <a:endParaRPr lang="en-US"/>
          </a:p>
        </p:txBody>
      </p:sp>
      <p:sp>
        <p:nvSpPr>
          <p:cNvPr id="33" name="Line 33"/>
          <p:cNvSpPr>
            <a:spLocks noChangeShapeType="1"/>
          </p:cNvSpPr>
          <p:nvPr/>
        </p:nvSpPr>
        <p:spPr bwMode="auto">
          <a:xfrm>
            <a:off x="5562600" y="3897866"/>
            <a:ext cx="228600" cy="0"/>
          </a:xfrm>
          <a:prstGeom prst="line">
            <a:avLst/>
          </a:prstGeom>
          <a:noFill/>
          <a:ln w="38100">
            <a:solidFill>
              <a:srgbClr val="FF0000"/>
            </a:solidFill>
            <a:round/>
            <a:headEnd type="none" w="sm" len="sm"/>
            <a:tailEnd type="none" w="sm" len="sm"/>
          </a:ln>
        </p:spPr>
        <p:txBody>
          <a:bodyPr wrap="none" anchor="ctr"/>
          <a:lstStyle/>
          <a:p>
            <a:endParaRPr lang="en-US"/>
          </a:p>
        </p:txBody>
      </p:sp>
      <p:sp>
        <p:nvSpPr>
          <p:cNvPr id="34" name="Arc 34"/>
          <p:cNvSpPr>
            <a:spLocks/>
          </p:cNvSpPr>
          <p:nvPr/>
        </p:nvSpPr>
        <p:spPr bwMode="auto">
          <a:xfrm flipV="1">
            <a:off x="5943600" y="4583666"/>
            <a:ext cx="914400" cy="685802"/>
          </a:xfrm>
          <a:custGeom>
            <a:avLst/>
            <a:gdLst>
              <a:gd name="T0" fmla="*/ 71 w 21600"/>
              <a:gd name="T1" fmla="*/ 397 h 21600"/>
              <a:gd name="T2" fmla="*/ 0 w 21600"/>
              <a:gd name="T3" fmla="*/ 0 h 21600"/>
              <a:gd name="T4" fmla="*/ 71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38100">
            <a:solidFill>
              <a:srgbClr val="0000FF"/>
            </a:solidFill>
            <a:round/>
            <a:headEnd type="none" w="sm" len="sm"/>
            <a:tailEnd type="none" w="sm" len="sm"/>
          </a:ln>
        </p:spPr>
        <p:txBody>
          <a:bodyPr wrap="none" anchor="ctr"/>
          <a:lstStyle/>
          <a:p>
            <a:endParaRPr lang="en-US"/>
          </a:p>
        </p:txBody>
      </p:sp>
      <p:sp>
        <p:nvSpPr>
          <p:cNvPr id="35" name="Arc 32"/>
          <p:cNvSpPr>
            <a:spLocks/>
          </p:cNvSpPr>
          <p:nvPr/>
        </p:nvSpPr>
        <p:spPr bwMode="auto">
          <a:xfrm flipH="1">
            <a:off x="5791199" y="3897866"/>
            <a:ext cx="45721" cy="685800"/>
          </a:xfrm>
          <a:custGeom>
            <a:avLst/>
            <a:gdLst>
              <a:gd name="T0" fmla="*/ 0 w 21558"/>
              <a:gd name="T1" fmla="*/ 401 h 21600"/>
              <a:gd name="T2" fmla="*/ 235 w 21558"/>
              <a:gd name="T3" fmla="*/ 0 h 21600"/>
              <a:gd name="T4" fmla="*/ 236 w 21558"/>
              <a:gd name="T5" fmla="*/ 428 h 21600"/>
              <a:gd name="T6" fmla="*/ 0 60000 65536"/>
              <a:gd name="T7" fmla="*/ 0 60000 65536"/>
              <a:gd name="T8" fmla="*/ 0 60000 65536"/>
              <a:gd name="T9" fmla="*/ 0 w 21558"/>
              <a:gd name="T10" fmla="*/ 0 h 21600"/>
              <a:gd name="T11" fmla="*/ 21558 w 21558"/>
              <a:gd name="T12" fmla="*/ 21600 h 21600"/>
            </a:gdLst>
            <a:ahLst/>
            <a:cxnLst>
              <a:cxn ang="T6">
                <a:pos x="T0" y="T1"/>
              </a:cxn>
              <a:cxn ang="T7">
                <a:pos x="T2" y="T3"/>
              </a:cxn>
              <a:cxn ang="T8">
                <a:pos x="T4" y="T5"/>
              </a:cxn>
            </a:cxnLst>
            <a:rect l="T9" t="T10" r="T11" b="T12"/>
            <a:pathLst>
              <a:path w="21558" h="21600" fill="none" extrusionOk="0">
                <a:moveTo>
                  <a:pt x="-1" y="20260"/>
                </a:moveTo>
                <a:cubicBezTo>
                  <a:pt x="704" y="8908"/>
                  <a:pt x="10092" y="48"/>
                  <a:pt x="21466" y="0"/>
                </a:cubicBezTo>
              </a:path>
              <a:path w="21558" h="21600" stroke="0" extrusionOk="0">
                <a:moveTo>
                  <a:pt x="-1" y="20260"/>
                </a:moveTo>
                <a:cubicBezTo>
                  <a:pt x="704" y="8908"/>
                  <a:pt x="10092" y="48"/>
                  <a:pt x="21466" y="0"/>
                </a:cubicBezTo>
                <a:lnTo>
                  <a:pt x="21558" y="21600"/>
                </a:lnTo>
                <a:close/>
              </a:path>
            </a:pathLst>
          </a:custGeom>
          <a:noFill/>
          <a:ln w="38100">
            <a:solidFill>
              <a:srgbClr val="FF0000"/>
            </a:solidFill>
            <a:round/>
            <a:headEnd type="none" w="sm" len="sm"/>
            <a:tailEnd type="none" w="sm" len="sm"/>
          </a:ln>
        </p:spPr>
        <p:txBody>
          <a:bodyPr wrap="none" anchor="ctr"/>
          <a:lstStyle/>
          <a:p>
            <a:endParaRPr lang="en-US"/>
          </a:p>
        </p:txBody>
      </p:sp>
      <p:sp>
        <p:nvSpPr>
          <p:cNvPr id="36" name="Arc 32"/>
          <p:cNvSpPr>
            <a:spLocks/>
          </p:cNvSpPr>
          <p:nvPr/>
        </p:nvSpPr>
        <p:spPr bwMode="auto">
          <a:xfrm flipV="1">
            <a:off x="5867400" y="4507464"/>
            <a:ext cx="45719" cy="762002"/>
          </a:xfrm>
          <a:custGeom>
            <a:avLst/>
            <a:gdLst>
              <a:gd name="T0" fmla="*/ 0 w 21558"/>
              <a:gd name="T1" fmla="*/ 401 h 21600"/>
              <a:gd name="T2" fmla="*/ 235 w 21558"/>
              <a:gd name="T3" fmla="*/ 0 h 21600"/>
              <a:gd name="T4" fmla="*/ 236 w 21558"/>
              <a:gd name="T5" fmla="*/ 428 h 21600"/>
              <a:gd name="T6" fmla="*/ 0 60000 65536"/>
              <a:gd name="T7" fmla="*/ 0 60000 65536"/>
              <a:gd name="T8" fmla="*/ 0 60000 65536"/>
              <a:gd name="T9" fmla="*/ 0 w 21558"/>
              <a:gd name="T10" fmla="*/ 0 h 21600"/>
              <a:gd name="T11" fmla="*/ 21558 w 21558"/>
              <a:gd name="T12" fmla="*/ 21600 h 21600"/>
            </a:gdLst>
            <a:ahLst/>
            <a:cxnLst>
              <a:cxn ang="T6">
                <a:pos x="T0" y="T1"/>
              </a:cxn>
              <a:cxn ang="T7">
                <a:pos x="T2" y="T3"/>
              </a:cxn>
              <a:cxn ang="T8">
                <a:pos x="T4" y="T5"/>
              </a:cxn>
            </a:cxnLst>
            <a:rect l="T9" t="T10" r="T11" b="T12"/>
            <a:pathLst>
              <a:path w="21558" h="21600" fill="none" extrusionOk="0">
                <a:moveTo>
                  <a:pt x="-1" y="20260"/>
                </a:moveTo>
                <a:cubicBezTo>
                  <a:pt x="704" y="8908"/>
                  <a:pt x="10092" y="48"/>
                  <a:pt x="21466" y="0"/>
                </a:cubicBezTo>
              </a:path>
              <a:path w="21558" h="21600" stroke="0" extrusionOk="0">
                <a:moveTo>
                  <a:pt x="-1" y="20260"/>
                </a:moveTo>
                <a:cubicBezTo>
                  <a:pt x="704" y="8908"/>
                  <a:pt x="10092" y="48"/>
                  <a:pt x="21466" y="0"/>
                </a:cubicBezTo>
                <a:lnTo>
                  <a:pt x="21558" y="21600"/>
                </a:lnTo>
                <a:close/>
              </a:path>
            </a:pathLst>
          </a:custGeom>
          <a:noFill/>
          <a:ln w="38100">
            <a:solidFill>
              <a:srgbClr val="FF0000"/>
            </a:solidFill>
            <a:round/>
            <a:headEnd type="none" w="sm" len="sm"/>
            <a:tailEnd type="none" w="sm" len="sm"/>
          </a:ln>
        </p:spPr>
        <p:txBody>
          <a:bodyPr wrap="none" anchor="ctr"/>
          <a:lstStyle/>
          <a:p>
            <a:endParaRPr lang="en-US"/>
          </a:p>
        </p:txBody>
      </p:sp>
      <p:cxnSp>
        <p:nvCxnSpPr>
          <p:cNvPr id="42" name="Straight Arrow Connector 41"/>
          <p:cNvCxnSpPr/>
          <p:nvPr/>
        </p:nvCxnSpPr>
        <p:spPr>
          <a:xfrm>
            <a:off x="914400" y="5345668"/>
            <a:ext cx="609600" cy="1588"/>
          </a:xfrm>
          <a:prstGeom prst="straightConnector1">
            <a:avLst/>
          </a:prstGeom>
          <a:ln>
            <a:headEnd type="arrow" w="med" len="med"/>
            <a:tailEnd type="arrow" w="med" len="med"/>
          </a:ln>
        </p:spPr>
        <p:style>
          <a:lnRef idx="2">
            <a:schemeClr val="dk1"/>
          </a:lnRef>
          <a:fillRef idx="0">
            <a:schemeClr val="dk1"/>
          </a:fillRef>
          <a:effectRef idx="1">
            <a:schemeClr val="dk1"/>
          </a:effectRef>
          <a:fontRef idx="minor">
            <a:schemeClr val="tx1"/>
          </a:fontRef>
        </p:style>
      </p:cxnSp>
      <p:cxnSp>
        <p:nvCxnSpPr>
          <p:cNvPr id="44" name="Straight Arrow Connector 43"/>
          <p:cNvCxnSpPr/>
          <p:nvPr/>
        </p:nvCxnSpPr>
        <p:spPr>
          <a:xfrm>
            <a:off x="1524000" y="5345668"/>
            <a:ext cx="914400" cy="1588"/>
          </a:xfrm>
          <a:prstGeom prst="straightConnector1">
            <a:avLst/>
          </a:prstGeom>
          <a:ln>
            <a:headEnd type="arrow" w="med" len="med"/>
            <a:tailEnd type="arrow" w="med" len="med"/>
          </a:ln>
        </p:spPr>
        <p:style>
          <a:lnRef idx="2">
            <a:schemeClr val="dk1"/>
          </a:lnRef>
          <a:fillRef idx="0">
            <a:schemeClr val="dk1"/>
          </a:fillRef>
          <a:effectRef idx="1">
            <a:schemeClr val="dk1"/>
          </a:effectRef>
          <a:fontRef idx="minor">
            <a:schemeClr val="tx1"/>
          </a:fontRef>
        </p:style>
      </p:cxnSp>
      <p:sp>
        <p:nvSpPr>
          <p:cNvPr id="46" name="TextBox 45"/>
          <p:cNvSpPr txBox="1"/>
          <p:nvPr/>
        </p:nvSpPr>
        <p:spPr>
          <a:xfrm>
            <a:off x="990600" y="5388114"/>
            <a:ext cx="428322" cy="400110"/>
          </a:xfrm>
          <a:prstGeom prst="rect">
            <a:avLst/>
          </a:prstGeom>
          <a:noFill/>
        </p:spPr>
        <p:txBody>
          <a:bodyPr wrap="none" rtlCol="0">
            <a:spAutoFit/>
          </a:bodyPr>
          <a:lstStyle/>
          <a:p>
            <a:r>
              <a:rPr lang="en-US" sz="2000" b="1" dirty="0" smtClean="0"/>
              <a:t>Ti</a:t>
            </a:r>
            <a:endParaRPr lang="en-US" sz="2000" b="1" dirty="0"/>
          </a:p>
        </p:txBody>
      </p:sp>
      <p:sp>
        <p:nvSpPr>
          <p:cNvPr id="47" name="TextBox 46"/>
          <p:cNvSpPr txBox="1"/>
          <p:nvPr/>
        </p:nvSpPr>
        <p:spPr>
          <a:xfrm>
            <a:off x="1752600" y="5421868"/>
            <a:ext cx="458652" cy="400110"/>
          </a:xfrm>
          <a:prstGeom prst="rect">
            <a:avLst/>
          </a:prstGeom>
          <a:noFill/>
        </p:spPr>
        <p:txBody>
          <a:bodyPr wrap="none" rtlCol="0">
            <a:spAutoFit/>
          </a:bodyPr>
          <a:lstStyle/>
          <a:p>
            <a:r>
              <a:rPr lang="en-US" sz="2000" b="1" dirty="0" smtClean="0"/>
              <a:t>Te</a:t>
            </a:r>
            <a:endParaRPr lang="en-US" sz="2000" b="1" dirty="0"/>
          </a:p>
        </p:txBody>
      </p:sp>
      <p:sp>
        <p:nvSpPr>
          <p:cNvPr id="48" name="TextBox 47"/>
          <p:cNvSpPr txBox="1"/>
          <p:nvPr/>
        </p:nvSpPr>
        <p:spPr>
          <a:xfrm>
            <a:off x="1524000" y="5802868"/>
            <a:ext cx="4953000" cy="400110"/>
          </a:xfrm>
          <a:prstGeom prst="rect">
            <a:avLst/>
          </a:prstGeom>
          <a:noFill/>
        </p:spPr>
        <p:txBody>
          <a:bodyPr wrap="square" rtlCol="0">
            <a:spAutoFit/>
          </a:bodyPr>
          <a:lstStyle/>
          <a:p>
            <a:pPr algn="ctr"/>
            <a:r>
              <a:rPr lang="en-US" sz="2000" b="1" dirty="0" smtClean="0"/>
              <a:t>Rate = 60 / </a:t>
            </a:r>
            <a:r>
              <a:rPr lang="en-US" sz="2000" b="1" dirty="0" err="1" smtClean="0"/>
              <a:t>Ti+Te</a:t>
            </a:r>
            <a:r>
              <a:rPr lang="en-US" sz="2000" b="1" dirty="0" smtClean="0"/>
              <a:t> </a:t>
            </a:r>
            <a:endParaRPr lang="en-US" sz="2000" b="1" dirty="0"/>
          </a:p>
        </p:txBody>
      </p:sp>
      <p:sp>
        <p:nvSpPr>
          <p:cNvPr id="39" name="TextBox 38"/>
          <p:cNvSpPr txBox="1"/>
          <p:nvPr/>
        </p:nvSpPr>
        <p:spPr>
          <a:xfrm>
            <a:off x="228600" y="3440668"/>
            <a:ext cx="565951" cy="400110"/>
          </a:xfrm>
          <a:prstGeom prst="rect">
            <a:avLst/>
          </a:prstGeom>
          <a:noFill/>
        </p:spPr>
        <p:txBody>
          <a:bodyPr wrap="square" rtlCol="0">
            <a:spAutoFit/>
          </a:bodyPr>
          <a:lstStyle/>
          <a:p>
            <a:pPr algn="r"/>
            <a:r>
              <a:rPr lang="fa-IR" sz="2000" dirty="0" smtClean="0">
                <a:cs typeface="B Nazanin" pitchFamily="2" charset="-78"/>
              </a:rPr>
              <a:t>فلو</a:t>
            </a:r>
            <a:endParaRPr lang="en-US" sz="2000" dirty="0">
              <a:cs typeface="B Nazanin" pitchFamily="2" charset="-78"/>
            </a:endParaRPr>
          </a:p>
        </p:txBody>
      </p:sp>
      <p:cxnSp>
        <p:nvCxnSpPr>
          <p:cNvPr id="43" name="Straight Connector 42"/>
          <p:cNvCxnSpPr/>
          <p:nvPr/>
        </p:nvCxnSpPr>
        <p:spPr>
          <a:xfrm>
            <a:off x="2361063" y="902732"/>
            <a:ext cx="6400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4118753" y="228600"/>
            <a:ext cx="4540025" cy="707886"/>
          </a:xfrm>
          <a:prstGeom prst="rect">
            <a:avLst/>
          </a:prstGeom>
        </p:spPr>
        <p:txBody>
          <a:bodyPr wrap="none">
            <a:spAutoFit/>
          </a:bodyPr>
          <a:lstStyle/>
          <a:p>
            <a:pPr algn="r" rtl="1"/>
            <a:r>
              <a:rPr lang="fa-IR" sz="4000" dirty="0">
                <a:cs typeface="B Nazanin" panose="00000400000000000000" pitchFamily="2" charset="-78"/>
              </a:rPr>
              <a:t>پارامترهای اندازه گیری شده</a:t>
            </a:r>
            <a:endParaRPr lang="en-US" sz="4000" dirty="0">
              <a:cs typeface="B Nazanin" panose="00000400000000000000" pitchFamily="2" charset="-78"/>
            </a:endParaRPr>
          </a:p>
        </p:txBody>
      </p:sp>
    </p:spTree>
    <p:extLst>
      <p:ext uri="{BB962C8B-B14F-4D97-AF65-F5344CB8AC3E}">
        <p14:creationId xmlns:p14="http://schemas.microsoft.com/office/powerpoint/2010/main" val="2102635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ox(in)">
                                      <p:cBhvr>
                                        <p:cTn id="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457200" y="2362200"/>
            <a:ext cx="7848600" cy="1588"/>
          </a:xfrm>
          <a:prstGeom prst="line">
            <a:avLst/>
          </a:prstGeom>
        </p:spPr>
        <p:style>
          <a:lnRef idx="2">
            <a:schemeClr val="dk1"/>
          </a:lnRef>
          <a:fillRef idx="0">
            <a:schemeClr val="dk1"/>
          </a:fillRef>
          <a:effectRef idx="1">
            <a:schemeClr val="dk1"/>
          </a:effectRef>
          <a:fontRef idx="minor">
            <a:schemeClr val="tx1"/>
          </a:fontRef>
        </p:style>
      </p:cxnSp>
      <p:sp>
        <p:nvSpPr>
          <p:cNvPr id="8" name="TextBox 7"/>
          <p:cNvSpPr txBox="1"/>
          <p:nvPr/>
        </p:nvSpPr>
        <p:spPr>
          <a:xfrm>
            <a:off x="3626652" y="1673623"/>
            <a:ext cx="5257800" cy="523220"/>
          </a:xfrm>
          <a:prstGeom prst="rect">
            <a:avLst/>
          </a:prstGeom>
          <a:noFill/>
        </p:spPr>
        <p:txBody>
          <a:bodyPr wrap="square" rtlCol="0">
            <a:spAutoFit/>
          </a:bodyPr>
          <a:lstStyle/>
          <a:p>
            <a:pPr algn="r" rtl="1"/>
            <a:r>
              <a:rPr lang="fa-IR" sz="2800" dirty="0" smtClean="0">
                <a:cs typeface="B Nazanin" pitchFamily="2" charset="-78"/>
              </a:rPr>
              <a:t>ماکزیمم مقدار فشار در یک سیکل تنفسی</a:t>
            </a:r>
            <a:endParaRPr lang="en-US" sz="2800" dirty="0">
              <a:cs typeface="B Nazanin" pitchFamily="2" charset="-78"/>
            </a:endParaRPr>
          </a:p>
        </p:txBody>
      </p:sp>
      <p:sp>
        <p:nvSpPr>
          <p:cNvPr id="9" name="Rectangle 8"/>
          <p:cNvSpPr/>
          <p:nvPr/>
        </p:nvSpPr>
        <p:spPr>
          <a:xfrm>
            <a:off x="304800" y="1066800"/>
            <a:ext cx="7620000" cy="461665"/>
          </a:xfrm>
          <a:prstGeom prst="rect">
            <a:avLst/>
          </a:prstGeom>
        </p:spPr>
        <p:txBody>
          <a:bodyPr wrap="square">
            <a:spAutoFit/>
          </a:bodyPr>
          <a:lstStyle/>
          <a:p>
            <a:r>
              <a:rPr lang="fa-IR" sz="2400" b="1" dirty="0" smtClean="0">
                <a:latin typeface="Times New Roman" pitchFamily="18" charset="0"/>
                <a:cs typeface="Times New Roman" pitchFamily="18" charset="0"/>
              </a:rPr>
              <a:t>7</a:t>
            </a:r>
            <a:r>
              <a:rPr lang="en-US" sz="2400" b="1" dirty="0" smtClean="0">
                <a:latin typeface="Times New Roman" pitchFamily="18" charset="0"/>
                <a:cs typeface="Times New Roman" pitchFamily="18" charset="0"/>
              </a:rPr>
              <a:t>-  P peak</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Peak</a:t>
            </a:r>
            <a:r>
              <a:rPr lang="en-US" sz="2400" dirty="0" smtClean="0">
                <a:latin typeface="Times New Roman" pitchFamily="18" charset="0"/>
                <a:cs typeface="Times New Roman" pitchFamily="18" charset="0"/>
              </a:rPr>
              <a:t> Pressure during a breath </a:t>
            </a:r>
            <a:r>
              <a:rPr lang="en-US" sz="2400" dirty="0" smtClean="0">
                <a:latin typeface="Times New Roman" pitchFamily="18" charset="0"/>
                <a:cs typeface="Times New Roman" pitchFamily="18" charset="0"/>
                <a:sym typeface="Wingdings" pitchFamily="2" charset="2"/>
              </a:rPr>
              <a:t>(CmH2O)</a:t>
            </a:r>
          </a:p>
        </p:txBody>
      </p:sp>
      <p:cxnSp>
        <p:nvCxnSpPr>
          <p:cNvPr id="10" name="Straight Arrow Connector 9"/>
          <p:cNvCxnSpPr/>
          <p:nvPr/>
        </p:nvCxnSpPr>
        <p:spPr>
          <a:xfrm>
            <a:off x="1752600" y="1319517"/>
            <a:ext cx="4572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649536" y="3820180"/>
            <a:ext cx="4150966" cy="523220"/>
          </a:xfrm>
          <a:prstGeom prst="rect">
            <a:avLst/>
          </a:prstGeom>
          <a:noFill/>
        </p:spPr>
        <p:txBody>
          <a:bodyPr wrap="square" rtlCol="0">
            <a:spAutoFit/>
          </a:bodyPr>
          <a:lstStyle/>
          <a:p>
            <a:pPr algn="r" rtl="1"/>
            <a:r>
              <a:rPr lang="fa-IR" sz="2800" dirty="0" smtClean="0">
                <a:cs typeface="B Nazanin" pitchFamily="2" charset="-78"/>
              </a:rPr>
              <a:t>متوسط فشار در یک سیکل تنفسی</a:t>
            </a:r>
            <a:endParaRPr lang="en-US" sz="2800" dirty="0">
              <a:cs typeface="B Nazanin" pitchFamily="2" charset="-78"/>
            </a:endParaRPr>
          </a:p>
        </p:txBody>
      </p:sp>
      <p:sp>
        <p:nvSpPr>
          <p:cNvPr id="12" name="Rectangle 11"/>
          <p:cNvSpPr/>
          <p:nvPr/>
        </p:nvSpPr>
        <p:spPr>
          <a:xfrm>
            <a:off x="304800" y="3398222"/>
            <a:ext cx="7042598" cy="461665"/>
          </a:xfrm>
          <a:prstGeom prst="rect">
            <a:avLst/>
          </a:prstGeom>
        </p:spPr>
        <p:txBody>
          <a:bodyPr wrap="square">
            <a:spAutoFit/>
          </a:bodyPr>
          <a:lstStyle/>
          <a:p>
            <a:r>
              <a:rPr lang="en-US" sz="2400" b="1" dirty="0" smtClean="0">
                <a:latin typeface="Times New Roman" pitchFamily="18" charset="0"/>
                <a:cs typeface="Times New Roman" pitchFamily="18" charset="0"/>
              </a:rPr>
              <a:t>9-  P mean</a:t>
            </a:r>
            <a:r>
              <a:rPr lang="en-US" sz="2400" dirty="0" smtClean="0">
                <a:latin typeface="Times New Roman" pitchFamily="18" charset="0"/>
                <a:cs typeface="Times New Roman" pitchFamily="18" charset="0"/>
              </a:rPr>
              <a:t>        averaged mean Pressure </a:t>
            </a:r>
            <a:r>
              <a:rPr lang="en-US" sz="2400" dirty="0" smtClean="0">
                <a:latin typeface="Times New Roman" pitchFamily="18" charset="0"/>
                <a:cs typeface="Times New Roman" pitchFamily="18" charset="0"/>
                <a:sym typeface="Wingdings" pitchFamily="2" charset="2"/>
              </a:rPr>
              <a:t>(CmH2O)</a:t>
            </a:r>
          </a:p>
        </p:txBody>
      </p:sp>
      <p:cxnSp>
        <p:nvCxnSpPr>
          <p:cNvPr id="13" name="Straight Arrow Connector 12"/>
          <p:cNvCxnSpPr/>
          <p:nvPr/>
        </p:nvCxnSpPr>
        <p:spPr>
          <a:xfrm>
            <a:off x="1842230" y="3641332"/>
            <a:ext cx="4572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22" name="Group 76"/>
          <p:cNvGrpSpPr/>
          <p:nvPr/>
        </p:nvGrpSpPr>
        <p:grpSpPr>
          <a:xfrm>
            <a:off x="1152501" y="5104606"/>
            <a:ext cx="1971700" cy="1119198"/>
            <a:chOff x="5943608" y="2571744"/>
            <a:chExt cx="2568575" cy="1500198"/>
          </a:xfrm>
        </p:grpSpPr>
        <p:sp>
          <p:nvSpPr>
            <p:cNvPr id="23" name="Arc 32"/>
            <p:cNvSpPr>
              <a:spLocks/>
            </p:cNvSpPr>
            <p:nvPr/>
          </p:nvSpPr>
          <p:spPr bwMode="auto">
            <a:xfrm>
              <a:off x="5943608" y="2571744"/>
              <a:ext cx="374650" cy="1500198"/>
            </a:xfrm>
            <a:custGeom>
              <a:avLst/>
              <a:gdLst>
                <a:gd name="T0" fmla="*/ 0 w 21558"/>
                <a:gd name="T1" fmla="*/ 401 h 21600"/>
                <a:gd name="T2" fmla="*/ 235 w 21558"/>
                <a:gd name="T3" fmla="*/ 0 h 21600"/>
                <a:gd name="T4" fmla="*/ 236 w 21558"/>
                <a:gd name="T5" fmla="*/ 428 h 21600"/>
                <a:gd name="T6" fmla="*/ 0 60000 65536"/>
                <a:gd name="T7" fmla="*/ 0 60000 65536"/>
                <a:gd name="T8" fmla="*/ 0 60000 65536"/>
                <a:gd name="T9" fmla="*/ 0 w 21558"/>
                <a:gd name="T10" fmla="*/ 0 h 21600"/>
                <a:gd name="T11" fmla="*/ 21558 w 21558"/>
                <a:gd name="T12" fmla="*/ 21600 h 21600"/>
              </a:gdLst>
              <a:ahLst/>
              <a:cxnLst>
                <a:cxn ang="T6">
                  <a:pos x="T0" y="T1"/>
                </a:cxn>
                <a:cxn ang="T7">
                  <a:pos x="T2" y="T3"/>
                </a:cxn>
                <a:cxn ang="T8">
                  <a:pos x="T4" y="T5"/>
                </a:cxn>
              </a:cxnLst>
              <a:rect l="T9" t="T10" r="T11" b="T12"/>
              <a:pathLst>
                <a:path w="21558" h="21600" fill="none" extrusionOk="0">
                  <a:moveTo>
                    <a:pt x="-1" y="20260"/>
                  </a:moveTo>
                  <a:cubicBezTo>
                    <a:pt x="704" y="8908"/>
                    <a:pt x="10092" y="48"/>
                    <a:pt x="21466" y="0"/>
                  </a:cubicBezTo>
                </a:path>
                <a:path w="21558" h="21600" stroke="0" extrusionOk="0">
                  <a:moveTo>
                    <a:pt x="-1" y="20260"/>
                  </a:moveTo>
                  <a:cubicBezTo>
                    <a:pt x="704" y="8908"/>
                    <a:pt x="10092" y="48"/>
                    <a:pt x="21466" y="0"/>
                  </a:cubicBezTo>
                  <a:lnTo>
                    <a:pt x="21558" y="21600"/>
                  </a:lnTo>
                  <a:close/>
                </a:path>
              </a:pathLst>
            </a:custGeom>
            <a:noFill/>
            <a:ln w="38100">
              <a:solidFill>
                <a:srgbClr val="FF0000"/>
              </a:solidFill>
              <a:round/>
              <a:headEnd type="none" w="sm" len="sm"/>
              <a:tailEnd type="none" w="sm" len="sm"/>
            </a:ln>
          </p:spPr>
          <p:txBody>
            <a:bodyPr wrap="none" anchor="ctr"/>
            <a:lstStyle/>
            <a:p>
              <a:endParaRPr lang="en-US"/>
            </a:p>
          </p:txBody>
        </p:sp>
        <p:sp>
          <p:nvSpPr>
            <p:cNvPr id="24" name="Line 33"/>
            <p:cNvSpPr>
              <a:spLocks noChangeShapeType="1"/>
            </p:cNvSpPr>
            <p:nvPr/>
          </p:nvSpPr>
          <p:spPr bwMode="auto">
            <a:xfrm>
              <a:off x="6318258" y="2571744"/>
              <a:ext cx="523875" cy="0"/>
            </a:xfrm>
            <a:prstGeom prst="line">
              <a:avLst/>
            </a:prstGeom>
            <a:noFill/>
            <a:ln w="38100">
              <a:solidFill>
                <a:srgbClr val="FF0000"/>
              </a:solidFill>
              <a:round/>
              <a:headEnd type="none" w="sm" len="sm"/>
              <a:tailEnd type="none" w="sm" len="sm"/>
            </a:ln>
          </p:spPr>
          <p:txBody>
            <a:bodyPr wrap="none" anchor="ctr"/>
            <a:lstStyle/>
            <a:p>
              <a:endParaRPr lang="en-US"/>
            </a:p>
          </p:txBody>
        </p:sp>
        <p:sp>
          <p:nvSpPr>
            <p:cNvPr id="25" name="Arc 34"/>
            <p:cNvSpPr>
              <a:spLocks/>
            </p:cNvSpPr>
            <p:nvPr/>
          </p:nvSpPr>
          <p:spPr bwMode="auto">
            <a:xfrm>
              <a:off x="6845308" y="2599785"/>
              <a:ext cx="112713" cy="1391539"/>
            </a:xfrm>
            <a:custGeom>
              <a:avLst/>
              <a:gdLst>
                <a:gd name="T0" fmla="*/ 71 w 21600"/>
                <a:gd name="T1" fmla="*/ 397 h 21600"/>
                <a:gd name="T2" fmla="*/ 0 w 21600"/>
                <a:gd name="T3" fmla="*/ 0 h 21600"/>
                <a:gd name="T4" fmla="*/ 71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38100">
              <a:solidFill>
                <a:srgbClr val="0000FF"/>
              </a:solidFill>
              <a:round/>
              <a:headEnd type="none" w="sm" len="sm"/>
              <a:tailEnd type="none" w="sm" len="sm"/>
            </a:ln>
          </p:spPr>
          <p:txBody>
            <a:bodyPr wrap="none" anchor="ctr"/>
            <a:lstStyle/>
            <a:p>
              <a:endParaRPr lang="en-US"/>
            </a:p>
          </p:txBody>
        </p:sp>
        <p:sp>
          <p:nvSpPr>
            <p:cNvPr id="26" name="Line 36"/>
            <p:cNvSpPr>
              <a:spLocks noChangeShapeType="1"/>
            </p:cNvSpPr>
            <p:nvPr/>
          </p:nvSpPr>
          <p:spPr bwMode="auto">
            <a:xfrm>
              <a:off x="6911983" y="3959778"/>
              <a:ext cx="1600200" cy="0"/>
            </a:xfrm>
            <a:prstGeom prst="line">
              <a:avLst/>
            </a:prstGeom>
            <a:noFill/>
            <a:ln w="38100">
              <a:solidFill>
                <a:srgbClr val="0000FF"/>
              </a:solidFill>
              <a:round/>
              <a:headEnd/>
              <a:tailEnd/>
            </a:ln>
          </p:spPr>
          <p:txBody>
            <a:bodyPr/>
            <a:lstStyle/>
            <a:p>
              <a:endParaRPr lang="en-US"/>
            </a:p>
          </p:txBody>
        </p:sp>
      </p:grpSp>
      <p:cxnSp>
        <p:nvCxnSpPr>
          <p:cNvPr id="32" name="Straight Arrow Connector 31"/>
          <p:cNvCxnSpPr/>
          <p:nvPr/>
        </p:nvCxnSpPr>
        <p:spPr>
          <a:xfrm>
            <a:off x="580996" y="6469864"/>
            <a:ext cx="7343804" cy="6342"/>
          </a:xfrm>
          <a:prstGeom prst="straightConnector1">
            <a:avLst/>
          </a:prstGeom>
          <a:ln w="28575">
            <a:solidFill>
              <a:schemeClr val="tx1"/>
            </a:solidFill>
            <a:prstDash val="lgDashDot"/>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flipV="1">
            <a:off x="1143794" y="4495800"/>
            <a:ext cx="19760" cy="2133600"/>
          </a:xfrm>
          <a:prstGeom prst="straightConnector1">
            <a:avLst/>
          </a:prstGeom>
          <a:ln w="28575">
            <a:solidFill>
              <a:schemeClr val="tx1"/>
            </a:solidFill>
            <a:prstDash val="lgDashDot"/>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7347398" y="6019006"/>
            <a:ext cx="620683" cy="400110"/>
          </a:xfrm>
          <a:prstGeom prst="rect">
            <a:avLst/>
          </a:prstGeom>
          <a:noFill/>
        </p:spPr>
        <p:txBody>
          <a:bodyPr wrap="none" rtlCol="0">
            <a:spAutoFit/>
          </a:bodyPr>
          <a:lstStyle/>
          <a:p>
            <a:r>
              <a:rPr lang="fa-IR" sz="2000" dirty="0" smtClean="0">
                <a:cs typeface="B Yagut" pitchFamily="2" charset="-78"/>
              </a:rPr>
              <a:t>زمان</a:t>
            </a:r>
            <a:endParaRPr lang="en-US" sz="2000" dirty="0">
              <a:cs typeface="B Yagut" pitchFamily="2" charset="-78"/>
            </a:endParaRPr>
          </a:p>
        </p:txBody>
      </p:sp>
      <p:grpSp>
        <p:nvGrpSpPr>
          <p:cNvPr id="49" name="Group 76"/>
          <p:cNvGrpSpPr/>
          <p:nvPr/>
        </p:nvGrpSpPr>
        <p:grpSpPr>
          <a:xfrm>
            <a:off x="3133700" y="5104606"/>
            <a:ext cx="1971700" cy="1119198"/>
            <a:chOff x="5943608" y="2571744"/>
            <a:chExt cx="2568575" cy="1500198"/>
          </a:xfrm>
        </p:grpSpPr>
        <p:sp>
          <p:nvSpPr>
            <p:cNvPr id="50" name="Arc 32"/>
            <p:cNvSpPr>
              <a:spLocks/>
            </p:cNvSpPr>
            <p:nvPr/>
          </p:nvSpPr>
          <p:spPr bwMode="auto">
            <a:xfrm>
              <a:off x="5943608" y="2571744"/>
              <a:ext cx="374650" cy="1500198"/>
            </a:xfrm>
            <a:custGeom>
              <a:avLst/>
              <a:gdLst>
                <a:gd name="T0" fmla="*/ 0 w 21558"/>
                <a:gd name="T1" fmla="*/ 401 h 21600"/>
                <a:gd name="T2" fmla="*/ 235 w 21558"/>
                <a:gd name="T3" fmla="*/ 0 h 21600"/>
                <a:gd name="T4" fmla="*/ 236 w 21558"/>
                <a:gd name="T5" fmla="*/ 428 h 21600"/>
                <a:gd name="T6" fmla="*/ 0 60000 65536"/>
                <a:gd name="T7" fmla="*/ 0 60000 65536"/>
                <a:gd name="T8" fmla="*/ 0 60000 65536"/>
                <a:gd name="T9" fmla="*/ 0 w 21558"/>
                <a:gd name="T10" fmla="*/ 0 h 21600"/>
                <a:gd name="T11" fmla="*/ 21558 w 21558"/>
                <a:gd name="T12" fmla="*/ 21600 h 21600"/>
              </a:gdLst>
              <a:ahLst/>
              <a:cxnLst>
                <a:cxn ang="T6">
                  <a:pos x="T0" y="T1"/>
                </a:cxn>
                <a:cxn ang="T7">
                  <a:pos x="T2" y="T3"/>
                </a:cxn>
                <a:cxn ang="T8">
                  <a:pos x="T4" y="T5"/>
                </a:cxn>
              </a:cxnLst>
              <a:rect l="T9" t="T10" r="T11" b="T12"/>
              <a:pathLst>
                <a:path w="21558" h="21600" fill="none" extrusionOk="0">
                  <a:moveTo>
                    <a:pt x="-1" y="20260"/>
                  </a:moveTo>
                  <a:cubicBezTo>
                    <a:pt x="704" y="8908"/>
                    <a:pt x="10092" y="48"/>
                    <a:pt x="21466" y="0"/>
                  </a:cubicBezTo>
                </a:path>
                <a:path w="21558" h="21600" stroke="0" extrusionOk="0">
                  <a:moveTo>
                    <a:pt x="-1" y="20260"/>
                  </a:moveTo>
                  <a:cubicBezTo>
                    <a:pt x="704" y="8908"/>
                    <a:pt x="10092" y="48"/>
                    <a:pt x="21466" y="0"/>
                  </a:cubicBezTo>
                  <a:lnTo>
                    <a:pt x="21558" y="21600"/>
                  </a:lnTo>
                  <a:close/>
                </a:path>
              </a:pathLst>
            </a:custGeom>
            <a:noFill/>
            <a:ln w="38100">
              <a:solidFill>
                <a:srgbClr val="FF0000"/>
              </a:solidFill>
              <a:round/>
              <a:headEnd type="none" w="sm" len="sm"/>
              <a:tailEnd type="none" w="sm" len="sm"/>
            </a:ln>
          </p:spPr>
          <p:txBody>
            <a:bodyPr wrap="none" anchor="ctr"/>
            <a:lstStyle/>
            <a:p>
              <a:endParaRPr lang="en-US"/>
            </a:p>
          </p:txBody>
        </p:sp>
        <p:sp>
          <p:nvSpPr>
            <p:cNvPr id="51" name="Line 33"/>
            <p:cNvSpPr>
              <a:spLocks noChangeShapeType="1"/>
            </p:cNvSpPr>
            <p:nvPr/>
          </p:nvSpPr>
          <p:spPr bwMode="auto">
            <a:xfrm>
              <a:off x="6318258" y="2571744"/>
              <a:ext cx="523875" cy="0"/>
            </a:xfrm>
            <a:prstGeom prst="line">
              <a:avLst/>
            </a:prstGeom>
            <a:noFill/>
            <a:ln w="38100">
              <a:solidFill>
                <a:srgbClr val="FF0000"/>
              </a:solidFill>
              <a:round/>
              <a:headEnd type="none" w="sm" len="sm"/>
              <a:tailEnd type="none" w="sm" len="sm"/>
            </a:ln>
          </p:spPr>
          <p:txBody>
            <a:bodyPr wrap="none" anchor="ctr"/>
            <a:lstStyle/>
            <a:p>
              <a:endParaRPr lang="en-US"/>
            </a:p>
          </p:txBody>
        </p:sp>
        <p:sp>
          <p:nvSpPr>
            <p:cNvPr id="52" name="Arc 34"/>
            <p:cNvSpPr>
              <a:spLocks/>
            </p:cNvSpPr>
            <p:nvPr/>
          </p:nvSpPr>
          <p:spPr bwMode="auto">
            <a:xfrm>
              <a:off x="6845308" y="2599785"/>
              <a:ext cx="112713" cy="1391539"/>
            </a:xfrm>
            <a:custGeom>
              <a:avLst/>
              <a:gdLst>
                <a:gd name="T0" fmla="*/ 71 w 21600"/>
                <a:gd name="T1" fmla="*/ 397 h 21600"/>
                <a:gd name="T2" fmla="*/ 0 w 21600"/>
                <a:gd name="T3" fmla="*/ 0 h 21600"/>
                <a:gd name="T4" fmla="*/ 71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38100">
              <a:solidFill>
                <a:srgbClr val="0000FF"/>
              </a:solidFill>
              <a:round/>
              <a:headEnd type="none" w="sm" len="sm"/>
              <a:tailEnd type="none" w="sm" len="sm"/>
            </a:ln>
          </p:spPr>
          <p:txBody>
            <a:bodyPr wrap="none" anchor="ctr"/>
            <a:lstStyle/>
            <a:p>
              <a:endParaRPr lang="en-US"/>
            </a:p>
          </p:txBody>
        </p:sp>
        <p:sp>
          <p:nvSpPr>
            <p:cNvPr id="53" name="Line 36"/>
            <p:cNvSpPr>
              <a:spLocks noChangeShapeType="1"/>
            </p:cNvSpPr>
            <p:nvPr/>
          </p:nvSpPr>
          <p:spPr bwMode="auto">
            <a:xfrm>
              <a:off x="6911983" y="3959778"/>
              <a:ext cx="1600200" cy="0"/>
            </a:xfrm>
            <a:prstGeom prst="line">
              <a:avLst/>
            </a:prstGeom>
            <a:noFill/>
            <a:ln w="38100">
              <a:solidFill>
                <a:srgbClr val="0000FF"/>
              </a:solidFill>
              <a:round/>
              <a:headEnd/>
              <a:tailEnd/>
            </a:ln>
          </p:spPr>
          <p:txBody>
            <a:bodyPr/>
            <a:lstStyle/>
            <a:p>
              <a:endParaRPr lang="en-US"/>
            </a:p>
          </p:txBody>
        </p:sp>
      </p:grpSp>
      <p:grpSp>
        <p:nvGrpSpPr>
          <p:cNvPr id="54" name="Group 76"/>
          <p:cNvGrpSpPr/>
          <p:nvPr/>
        </p:nvGrpSpPr>
        <p:grpSpPr>
          <a:xfrm>
            <a:off x="5114900" y="5104606"/>
            <a:ext cx="1971700" cy="1119198"/>
            <a:chOff x="5943608" y="2571744"/>
            <a:chExt cx="2568575" cy="1500198"/>
          </a:xfrm>
        </p:grpSpPr>
        <p:sp>
          <p:nvSpPr>
            <p:cNvPr id="55" name="Arc 32"/>
            <p:cNvSpPr>
              <a:spLocks/>
            </p:cNvSpPr>
            <p:nvPr/>
          </p:nvSpPr>
          <p:spPr bwMode="auto">
            <a:xfrm>
              <a:off x="5943608" y="2571744"/>
              <a:ext cx="374650" cy="1500198"/>
            </a:xfrm>
            <a:custGeom>
              <a:avLst/>
              <a:gdLst>
                <a:gd name="T0" fmla="*/ 0 w 21558"/>
                <a:gd name="T1" fmla="*/ 401 h 21600"/>
                <a:gd name="T2" fmla="*/ 235 w 21558"/>
                <a:gd name="T3" fmla="*/ 0 h 21600"/>
                <a:gd name="T4" fmla="*/ 236 w 21558"/>
                <a:gd name="T5" fmla="*/ 428 h 21600"/>
                <a:gd name="T6" fmla="*/ 0 60000 65536"/>
                <a:gd name="T7" fmla="*/ 0 60000 65536"/>
                <a:gd name="T8" fmla="*/ 0 60000 65536"/>
                <a:gd name="T9" fmla="*/ 0 w 21558"/>
                <a:gd name="T10" fmla="*/ 0 h 21600"/>
                <a:gd name="T11" fmla="*/ 21558 w 21558"/>
                <a:gd name="T12" fmla="*/ 21600 h 21600"/>
              </a:gdLst>
              <a:ahLst/>
              <a:cxnLst>
                <a:cxn ang="T6">
                  <a:pos x="T0" y="T1"/>
                </a:cxn>
                <a:cxn ang="T7">
                  <a:pos x="T2" y="T3"/>
                </a:cxn>
                <a:cxn ang="T8">
                  <a:pos x="T4" y="T5"/>
                </a:cxn>
              </a:cxnLst>
              <a:rect l="T9" t="T10" r="T11" b="T12"/>
              <a:pathLst>
                <a:path w="21558" h="21600" fill="none" extrusionOk="0">
                  <a:moveTo>
                    <a:pt x="-1" y="20260"/>
                  </a:moveTo>
                  <a:cubicBezTo>
                    <a:pt x="704" y="8908"/>
                    <a:pt x="10092" y="48"/>
                    <a:pt x="21466" y="0"/>
                  </a:cubicBezTo>
                </a:path>
                <a:path w="21558" h="21600" stroke="0" extrusionOk="0">
                  <a:moveTo>
                    <a:pt x="-1" y="20260"/>
                  </a:moveTo>
                  <a:cubicBezTo>
                    <a:pt x="704" y="8908"/>
                    <a:pt x="10092" y="48"/>
                    <a:pt x="21466" y="0"/>
                  </a:cubicBezTo>
                  <a:lnTo>
                    <a:pt x="21558" y="21600"/>
                  </a:lnTo>
                  <a:close/>
                </a:path>
              </a:pathLst>
            </a:custGeom>
            <a:noFill/>
            <a:ln w="38100">
              <a:solidFill>
                <a:srgbClr val="FF0000"/>
              </a:solidFill>
              <a:round/>
              <a:headEnd type="none" w="sm" len="sm"/>
              <a:tailEnd type="none" w="sm" len="sm"/>
            </a:ln>
          </p:spPr>
          <p:txBody>
            <a:bodyPr wrap="none" anchor="ctr"/>
            <a:lstStyle/>
            <a:p>
              <a:endParaRPr lang="en-US"/>
            </a:p>
          </p:txBody>
        </p:sp>
        <p:sp>
          <p:nvSpPr>
            <p:cNvPr id="56" name="Line 33"/>
            <p:cNvSpPr>
              <a:spLocks noChangeShapeType="1"/>
            </p:cNvSpPr>
            <p:nvPr/>
          </p:nvSpPr>
          <p:spPr bwMode="auto">
            <a:xfrm>
              <a:off x="6318258" y="2571744"/>
              <a:ext cx="523875" cy="0"/>
            </a:xfrm>
            <a:prstGeom prst="line">
              <a:avLst/>
            </a:prstGeom>
            <a:noFill/>
            <a:ln w="38100">
              <a:solidFill>
                <a:srgbClr val="FF0000"/>
              </a:solidFill>
              <a:round/>
              <a:headEnd type="none" w="sm" len="sm"/>
              <a:tailEnd type="none" w="sm" len="sm"/>
            </a:ln>
          </p:spPr>
          <p:txBody>
            <a:bodyPr wrap="none" anchor="ctr"/>
            <a:lstStyle/>
            <a:p>
              <a:endParaRPr lang="en-US"/>
            </a:p>
          </p:txBody>
        </p:sp>
        <p:sp>
          <p:nvSpPr>
            <p:cNvPr id="57" name="Arc 34"/>
            <p:cNvSpPr>
              <a:spLocks/>
            </p:cNvSpPr>
            <p:nvPr/>
          </p:nvSpPr>
          <p:spPr bwMode="auto">
            <a:xfrm>
              <a:off x="6845308" y="2599785"/>
              <a:ext cx="112713" cy="1391539"/>
            </a:xfrm>
            <a:custGeom>
              <a:avLst/>
              <a:gdLst>
                <a:gd name="T0" fmla="*/ 71 w 21600"/>
                <a:gd name="T1" fmla="*/ 397 h 21600"/>
                <a:gd name="T2" fmla="*/ 0 w 21600"/>
                <a:gd name="T3" fmla="*/ 0 h 21600"/>
                <a:gd name="T4" fmla="*/ 71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38100">
              <a:solidFill>
                <a:srgbClr val="0000FF"/>
              </a:solidFill>
              <a:round/>
              <a:headEnd type="none" w="sm" len="sm"/>
              <a:tailEnd type="none" w="sm" len="sm"/>
            </a:ln>
          </p:spPr>
          <p:txBody>
            <a:bodyPr wrap="none" anchor="ctr"/>
            <a:lstStyle/>
            <a:p>
              <a:endParaRPr lang="en-US"/>
            </a:p>
          </p:txBody>
        </p:sp>
        <p:sp>
          <p:nvSpPr>
            <p:cNvPr id="58" name="Line 36"/>
            <p:cNvSpPr>
              <a:spLocks noChangeShapeType="1"/>
            </p:cNvSpPr>
            <p:nvPr/>
          </p:nvSpPr>
          <p:spPr bwMode="auto">
            <a:xfrm>
              <a:off x="6911983" y="3959778"/>
              <a:ext cx="1600200" cy="0"/>
            </a:xfrm>
            <a:prstGeom prst="line">
              <a:avLst/>
            </a:prstGeom>
            <a:noFill/>
            <a:ln w="38100">
              <a:solidFill>
                <a:srgbClr val="0000FF"/>
              </a:solidFill>
              <a:round/>
              <a:headEnd/>
              <a:tailEnd/>
            </a:ln>
          </p:spPr>
          <p:txBody>
            <a:bodyPr/>
            <a:lstStyle/>
            <a:p>
              <a:endParaRPr lang="en-US"/>
            </a:p>
          </p:txBody>
        </p:sp>
      </p:grpSp>
      <p:cxnSp>
        <p:nvCxnSpPr>
          <p:cNvPr id="64" name="Straight Arrow Connector 63"/>
          <p:cNvCxnSpPr/>
          <p:nvPr/>
        </p:nvCxnSpPr>
        <p:spPr>
          <a:xfrm flipV="1">
            <a:off x="1600200" y="4647406"/>
            <a:ext cx="609600" cy="457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6" name="TextBox 65"/>
          <p:cNvSpPr txBox="1"/>
          <p:nvPr/>
        </p:nvSpPr>
        <p:spPr>
          <a:xfrm>
            <a:off x="2209800" y="4391341"/>
            <a:ext cx="1143000" cy="400110"/>
          </a:xfrm>
          <a:prstGeom prst="rect">
            <a:avLst/>
          </a:prstGeom>
          <a:noFill/>
        </p:spPr>
        <p:txBody>
          <a:bodyPr wrap="square" rtlCol="0">
            <a:spAutoFit/>
          </a:bodyPr>
          <a:lstStyle/>
          <a:p>
            <a:r>
              <a:rPr lang="en-US" sz="2000" dirty="0" smtClean="0"/>
              <a:t>P peak</a:t>
            </a:r>
            <a:endParaRPr lang="en-US" sz="2000" dirty="0"/>
          </a:p>
        </p:txBody>
      </p:sp>
      <p:cxnSp>
        <p:nvCxnSpPr>
          <p:cNvPr id="68" name="Straight Connector 67"/>
          <p:cNvCxnSpPr/>
          <p:nvPr/>
        </p:nvCxnSpPr>
        <p:spPr>
          <a:xfrm flipV="1">
            <a:off x="1143000" y="5561806"/>
            <a:ext cx="59436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V="1">
            <a:off x="6477000" y="5104606"/>
            <a:ext cx="609600" cy="457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3" name="TextBox 72"/>
          <p:cNvSpPr txBox="1"/>
          <p:nvPr/>
        </p:nvSpPr>
        <p:spPr>
          <a:xfrm>
            <a:off x="4433786" y="4446570"/>
            <a:ext cx="1256163" cy="400110"/>
          </a:xfrm>
          <a:prstGeom prst="rect">
            <a:avLst/>
          </a:prstGeom>
          <a:noFill/>
        </p:spPr>
        <p:txBody>
          <a:bodyPr wrap="square" rtlCol="0">
            <a:spAutoFit/>
          </a:bodyPr>
          <a:lstStyle/>
          <a:p>
            <a:r>
              <a:rPr lang="en-US" sz="2000" dirty="0" err="1" smtClean="0"/>
              <a:t>PendInsp</a:t>
            </a:r>
            <a:endParaRPr lang="en-US" sz="2000" dirty="0"/>
          </a:p>
        </p:txBody>
      </p:sp>
      <p:sp>
        <p:nvSpPr>
          <p:cNvPr id="38" name="TextBox 37"/>
          <p:cNvSpPr txBox="1"/>
          <p:nvPr/>
        </p:nvSpPr>
        <p:spPr>
          <a:xfrm>
            <a:off x="304800" y="4495800"/>
            <a:ext cx="685800" cy="400110"/>
          </a:xfrm>
          <a:prstGeom prst="rect">
            <a:avLst/>
          </a:prstGeom>
          <a:noFill/>
        </p:spPr>
        <p:txBody>
          <a:bodyPr wrap="square" rtlCol="0">
            <a:spAutoFit/>
          </a:bodyPr>
          <a:lstStyle/>
          <a:p>
            <a:pPr algn="r" rtl="1"/>
            <a:r>
              <a:rPr lang="fa-IR" sz="2000" dirty="0" smtClean="0">
                <a:cs typeface="B Nazanin" pitchFamily="2" charset="-78"/>
              </a:rPr>
              <a:t>فشار</a:t>
            </a:r>
            <a:endParaRPr lang="en-US" sz="2000" dirty="0" smtClean="0">
              <a:cs typeface="B Nazanin" pitchFamily="2" charset="-78"/>
            </a:endParaRPr>
          </a:p>
        </p:txBody>
      </p:sp>
      <p:cxnSp>
        <p:nvCxnSpPr>
          <p:cNvPr id="36" name="Straight Connector 35"/>
          <p:cNvCxnSpPr/>
          <p:nvPr/>
        </p:nvCxnSpPr>
        <p:spPr>
          <a:xfrm>
            <a:off x="381000" y="3276600"/>
            <a:ext cx="7848600" cy="1588"/>
          </a:xfrm>
          <a:prstGeom prst="line">
            <a:avLst/>
          </a:prstGeom>
        </p:spPr>
        <p:style>
          <a:lnRef idx="2">
            <a:schemeClr val="dk1"/>
          </a:lnRef>
          <a:fillRef idx="0">
            <a:schemeClr val="dk1"/>
          </a:fillRef>
          <a:effectRef idx="1">
            <a:schemeClr val="dk1"/>
          </a:effectRef>
          <a:fontRef idx="minor">
            <a:schemeClr val="tx1"/>
          </a:fontRef>
        </p:style>
      </p:cxnSp>
      <p:sp>
        <p:nvSpPr>
          <p:cNvPr id="37" name="TextBox 36"/>
          <p:cNvSpPr txBox="1"/>
          <p:nvPr/>
        </p:nvSpPr>
        <p:spPr>
          <a:xfrm>
            <a:off x="6373265" y="2729846"/>
            <a:ext cx="2412212" cy="523220"/>
          </a:xfrm>
          <a:prstGeom prst="rect">
            <a:avLst/>
          </a:prstGeom>
          <a:noFill/>
        </p:spPr>
        <p:txBody>
          <a:bodyPr wrap="square" rtlCol="0">
            <a:spAutoFit/>
          </a:bodyPr>
          <a:lstStyle/>
          <a:p>
            <a:pPr algn="r" rtl="1"/>
            <a:r>
              <a:rPr lang="fa-IR" sz="2800" dirty="0" smtClean="0">
                <a:cs typeface="B Nazanin" pitchFamily="2" charset="-78"/>
              </a:rPr>
              <a:t>فشار انتهای دم</a:t>
            </a:r>
            <a:endParaRPr lang="en-US" sz="2800" dirty="0">
              <a:cs typeface="B Nazanin" pitchFamily="2" charset="-78"/>
            </a:endParaRPr>
          </a:p>
        </p:txBody>
      </p:sp>
      <p:sp>
        <p:nvSpPr>
          <p:cNvPr id="41" name="Rectangle 40"/>
          <p:cNvSpPr/>
          <p:nvPr/>
        </p:nvSpPr>
        <p:spPr>
          <a:xfrm>
            <a:off x="304800" y="2560022"/>
            <a:ext cx="7239000" cy="461665"/>
          </a:xfrm>
          <a:prstGeom prst="rect">
            <a:avLst/>
          </a:prstGeom>
        </p:spPr>
        <p:txBody>
          <a:bodyPr wrap="square">
            <a:spAutoFit/>
          </a:bodyPr>
          <a:lstStyle/>
          <a:p>
            <a:r>
              <a:rPr lang="fa-IR" sz="2400" b="1" dirty="0" smtClean="0">
                <a:latin typeface="Times New Roman" pitchFamily="18" charset="0"/>
                <a:cs typeface="Times New Roman" pitchFamily="18" charset="0"/>
              </a:rPr>
              <a:t>8</a:t>
            </a:r>
            <a:r>
              <a:rPr lang="en-US" sz="2400" b="1" dirty="0" smtClean="0">
                <a:latin typeface="Times New Roman" pitchFamily="18" charset="0"/>
                <a:cs typeface="Times New Roman" pitchFamily="18" charset="0"/>
              </a:rPr>
              <a:t>-  P </a:t>
            </a:r>
            <a:r>
              <a:rPr lang="en-US" sz="2400" b="1" dirty="0" err="1" smtClean="0">
                <a:latin typeface="Times New Roman" pitchFamily="18" charset="0"/>
                <a:cs typeface="Times New Roman" pitchFamily="18" charset="0"/>
              </a:rPr>
              <a:t>endInsp</a:t>
            </a:r>
            <a:r>
              <a:rPr lang="en-US" sz="2400" dirty="0" smtClean="0">
                <a:latin typeface="Times New Roman" pitchFamily="18" charset="0"/>
                <a:cs typeface="Times New Roman" pitchFamily="18" charset="0"/>
              </a:rPr>
              <a:t>        end Inspiratory Pressure </a:t>
            </a:r>
            <a:r>
              <a:rPr lang="en-US" sz="2400" dirty="0" smtClean="0">
                <a:latin typeface="Times New Roman" pitchFamily="18" charset="0"/>
                <a:cs typeface="Times New Roman" pitchFamily="18" charset="0"/>
                <a:sym typeface="Wingdings" pitchFamily="2" charset="2"/>
              </a:rPr>
              <a:t>(CmH2O)</a:t>
            </a:r>
          </a:p>
        </p:txBody>
      </p:sp>
      <p:cxnSp>
        <p:nvCxnSpPr>
          <p:cNvPr id="42" name="Straight Arrow Connector 41"/>
          <p:cNvCxnSpPr/>
          <p:nvPr/>
        </p:nvCxnSpPr>
        <p:spPr>
          <a:xfrm>
            <a:off x="2191033" y="2848474"/>
            <a:ext cx="4572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flipV="1">
            <a:off x="3824186" y="4662795"/>
            <a:ext cx="609600" cy="457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6553200" y="4800600"/>
            <a:ext cx="1143000" cy="400110"/>
          </a:xfrm>
          <a:prstGeom prst="rect">
            <a:avLst/>
          </a:prstGeom>
          <a:noFill/>
        </p:spPr>
        <p:txBody>
          <a:bodyPr wrap="square" rtlCol="0">
            <a:spAutoFit/>
          </a:bodyPr>
          <a:lstStyle/>
          <a:p>
            <a:r>
              <a:rPr lang="en-US" sz="2000" dirty="0" smtClean="0"/>
              <a:t>P mean</a:t>
            </a:r>
            <a:endParaRPr lang="en-US" sz="2000" dirty="0"/>
          </a:p>
        </p:txBody>
      </p:sp>
      <p:cxnSp>
        <p:nvCxnSpPr>
          <p:cNvPr id="47" name="Straight Connector 46"/>
          <p:cNvCxnSpPr/>
          <p:nvPr/>
        </p:nvCxnSpPr>
        <p:spPr>
          <a:xfrm>
            <a:off x="2361063" y="902732"/>
            <a:ext cx="6400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4118753" y="228600"/>
            <a:ext cx="4540025" cy="707886"/>
          </a:xfrm>
          <a:prstGeom prst="rect">
            <a:avLst/>
          </a:prstGeom>
        </p:spPr>
        <p:txBody>
          <a:bodyPr wrap="none">
            <a:spAutoFit/>
          </a:bodyPr>
          <a:lstStyle/>
          <a:p>
            <a:pPr algn="r" rtl="1"/>
            <a:r>
              <a:rPr lang="fa-IR" sz="4000" dirty="0">
                <a:cs typeface="B Nazanin" panose="00000400000000000000" pitchFamily="2" charset="-78"/>
              </a:rPr>
              <a:t>پارامترهای اندازه گیری شده</a:t>
            </a:r>
            <a:endParaRPr lang="en-US" sz="4000" dirty="0">
              <a:cs typeface="B Nazanin" panose="00000400000000000000" pitchFamily="2" charset="-78"/>
            </a:endParaRPr>
          </a:p>
        </p:txBody>
      </p:sp>
    </p:spTree>
    <p:extLst>
      <p:ext uri="{BB962C8B-B14F-4D97-AF65-F5344CB8AC3E}">
        <p14:creationId xmlns:p14="http://schemas.microsoft.com/office/powerpoint/2010/main" val="1736000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73" grpId="0"/>
      <p:bldP spid="4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33400" y="1268760"/>
            <a:ext cx="2667000" cy="461665"/>
          </a:xfrm>
          <a:prstGeom prst="rect">
            <a:avLst/>
          </a:prstGeom>
        </p:spPr>
        <p:txBody>
          <a:bodyPr wrap="square">
            <a:spAutoFit/>
          </a:bodyPr>
          <a:lstStyle/>
          <a:p>
            <a:r>
              <a:rPr lang="en-US" sz="2400" b="1" dirty="0" smtClean="0">
                <a:latin typeface="Times New Roman" pitchFamily="18" charset="0"/>
                <a:cs typeface="Times New Roman" pitchFamily="18" charset="0"/>
              </a:rPr>
              <a:t>10- </a:t>
            </a:r>
            <a:r>
              <a:rPr lang="en-US" sz="2400" b="1" dirty="0" err="1" smtClean="0">
                <a:latin typeface="Times New Roman" pitchFamily="18" charset="0"/>
                <a:cs typeface="Times New Roman" pitchFamily="18" charset="0"/>
              </a:rPr>
              <a:t>PFe</a:t>
            </a:r>
            <a:r>
              <a:rPr lang="en-US" sz="24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sym typeface="Wingdings" pitchFamily="2" charset="2"/>
              </a:rPr>
              <a:t>(Lit/min)</a:t>
            </a:r>
          </a:p>
        </p:txBody>
      </p:sp>
      <p:sp>
        <p:nvSpPr>
          <p:cNvPr id="10" name="TextBox 9"/>
          <p:cNvSpPr txBox="1"/>
          <p:nvPr/>
        </p:nvSpPr>
        <p:spPr>
          <a:xfrm>
            <a:off x="2704017" y="1679050"/>
            <a:ext cx="6057846" cy="523220"/>
          </a:xfrm>
          <a:prstGeom prst="rect">
            <a:avLst/>
          </a:prstGeom>
          <a:noFill/>
        </p:spPr>
        <p:txBody>
          <a:bodyPr wrap="square" rtlCol="0">
            <a:spAutoFit/>
          </a:bodyPr>
          <a:lstStyle/>
          <a:p>
            <a:pPr algn="r" rtl="1"/>
            <a:r>
              <a:rPr lang="fa-IR" sz="2800" dirty="0" smtClean="0">
                <a:cs typeface="B Nazanin" pitchFamily="2" charset="-78"/>
              </a:rPr>
              <a:t>بیشترین مقدار فلو باز دمی در تنفس کمکی یا اجباری</a:t>
            </a:r>
            <a:endParaRPr lang="en-US" sz="2800" dirty="0">
              <a:cs typeface="B Nazanin" pitchFamily="2" charset="-78"/>
            </a:endParaRPr>
          </a:p>
        </p:txBody>
      </p:sp>
      <p:cxnSp>
        <p:nvCxnSpPr>
          <p:cNvPr id="11" name="Straight Arrow Connector 10"/>
          <p:cNvCxnSpPr/>
          <p:nvPr/>
        </p:nvCxnSpPr>
        <p:spPr>
          <a:xfrm>
            <a:off x="1495396" y="3954868"/>
            <a:ext cx="6353204" cy="2"/>
          </a:xfrm>
          <a:prstGeom prst="straightConnector1">
            <a:avLst/>
          </a:prstGeom>
          <a:ln w="38100">
            <a:solidFill>
              <a:schemeClr val="tx1"/>
            </a:solidFill>
            <a:prstDash val="lgDashDot"/>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flipH="1" flipV="1">
            <a:off x="876300" y="3611970"/>
            <a:ext cx="2286000" cy="76200"/>
          </a:xfrm>
          <a:prstGeom prst="straightConnector1">
            <a:avLst/>
          </a:prstGeom>
          <a:ln w="28575">
            <a:solidFill>
              <a:schemeClr val="tx1"/>
            </a:solidFill>
            <a:prstDash val="lgDashDot"/>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239000" y="3540116"/>
            <a:ext cx="620683" cy="400110"/>
          </a:xfrm>
          <a:prstGeom prst="rect">
            <a:avLst/>
          </a:prstGeom>
          <a:noFill/>
        </p:spPr>
        <p:txBody>
          <a:bodyPr wrap="none" rtlCol="0">
            <a:spAutoFit/>
          </a:bodyPr>
          <a:lstStyle/>
          <a:p>
            <a:r>
              <a:rPr lang="fa-IR" sz="2000" dirty="0" smtClean="0">
                <a:cs typeface="B Yagut" pitchFamily="2" charset="-78"/>
              </a:rPr>
              <a:t>زمان</a:t>
            </a:r>
            <a:endParaRPr lang="en-US" sz="2000" dirty="0">
              <a:cs typeface="B Yagut" pitchFamily="2" charset="-78"/>
            </a:endParaRPr>
          </a:p>
        </p:txBody>
      </p:sp>
      <p:sp>
        <p:nvSpPr>
          <p:cNvPr id="15" name="Arc 32"/>
          <p:cNvSpPr>
            <a:spLocks/>
          </p:cNvSpPr>
          <p:nvPr/>
        </p:nvSpPr>
        <p:spPr bwMode="auto">
          <a:xfrm>
            <a:off x="2057400" y="3040470"/>
            <a:ext cx="304800" cy="966796"/>
          </a:xfrm>
          <a:custGeom>
            <a:avLst/>
            <a:gdLst>
              <a:gd name="T0" fmla="*/ 0 w 21558"/>
              <a:gd name="T1" fmla="*/ 401 h 21600"/>
              <a:gd name="T2" fmla="*/ 235 w 21558"/>
              <a:gd name="T3" fmla="*/ 0 h 21600"/>
              <a:gd name="T4" fmla="*/ 236 w 21558"/>
              <a:gd name="T5" fmla="*/ 428 h 21600"/>
              <a:gd name="T6" fmla="*/ 0 60000 65536"/>
              <a:gd name="T7" fmla="*/ 0 60000 65536"/>
              <a:gd name="T8" fmla="*/ 0 60000 65536"/>
              <a:gd name="T9" fmla="*/ 0 w 21558"/>
              <a:gd name="T10" fmla="*/ 0 h 21600"/>
              <a:gd name="T11" fmla="*/ 21558 w 21558"/>
              <a:gd name="T12" fmla="*/ 21600 h 21600"/>
            </a:gdLst>
            <a:ahLst/>
            <a:cxnLst>
              <a:cxn ang="T6">
                <a:pos x="T0" y="T1"/>
              </a:cxn>
              <a:cxn ang="T7">
                <a:pos x="T2" y="T3"/>
              </a:cxn>
              <a:cxn ang="T8">
                <a:pos x="T4" y="T5"/>
              </a:cxn>
            </a:cxnLst>
            <a:rect l="T9" t="T10" r="T11" b="T12"/>
            <a:pathLst>
              <a:path w="21558" h="21600" fill="none" extrusionOk="0">
                <a:moveTo>
                  <a:pt x="-1" y="20260"/>
                </a:moveTo>
                <a:cubicBezTo>
                  <a:pt x="704" y="8908"/>
                  <a:pt x="10092" y="48"/>
                  <a:pt x="21466" y="0"/>
                </a:cubicBezTo>
              </a:path>
              <a:path w="21558" h="21600" stroke="0" extrusionOk="0">
                <a:moveTo>
                  <a:pt x="-1" y="20260"/>
                </a:moveTo>
                <a:cubicBezTo>
                  <a:pt x="704" y="8908"/>
                  <a:pt x="10092" y="48"/>
                  <a:pt x="21466" y="0"/>
                </a:cubicBezTo>
                <a:lnTo>
                  <a:pt x="21558" y="21600"/>
                </a:lnTo>
                <a:close/>
              </a:path>
            </a:pathLst>
          </a:custGeom>
          <a:noFill/>
          <a:ln w="38100">
            <a:solidFill>
              <a:srgbClr val="FF0000"/>
            </a:solidFill>
            <a:round/>
            <a:headEnd type="none" w="sm" len="sm"/>
            <a:tailEnd type="none" w="sm" len="sm"/>
          </a:ln>
        </p:spPr>
        <p:txBody>
          <a:bodyPr wrap="none" anchor="ctr"/>
          <a:lstStyle/>
          <a:p>
            <a:endParaRPr lang="en-US"/>
          </a:p>
        </p:txBody>
      </p:sp>
      <p:sp>
        <p:nvSpPr>
          <p:cNvPr id="16" name="Line 33"/>
          <p:cNvSpPr>
            <a:spLocks noChangeShapeType="1"/>
          </p:cNvSpPr>
          <p:nvPr/>
        </p:nvSpPr>
        <p:spPr bwMode="auto">
          <a:xfrm>
            <a:off x="2362200" y="3040470"/>
            <a:ext cx="533400" cy="0"/>
          </a:xfrm>
          <a:prstGeom prst="line">
            <a:avLst/>
          </a:prstGeom>
          <a:noFill/>
          <a:ln w="38100">
            <a:solidFill>
              <a:srgbClr val="FF0000"/>
            </a:solidFill>
            <a:round/>
            <a:headEnd type="none" w="sm" len="sm"/>
            <a:tailEnd type="none" w="sm" len="sm"/>
          </a:ln>
        </p:spPr>
        <p:txBody>
          <a:bodyPr wrap="none" anchor="ctr"/>
          <a:lstStyle/>
          <a:p>
            <a:endParaRPr lang="en-US"/>
          </a:p>
        </p:txBody>
      </p:sp>
      <p:sp>
        <p:nvSpPr>
          <p:cNvPr id="17" name="Arc 34"/>
          <p:cNvSpPr>
            <a:spLocks/>
          </p:cNvSpPr>
          <p:nvPr/>
        </p:nvSpPr>
        <p:spPr bwMode="auto">
          <a:xfrm flipV="1">
            <a:off x="2971800" y="3954870"/>
            <a:ext cx="1295400" cy="914400"/>
          </a:xfrm>
          <a:custGeom>
            <a:avLst/>
            <a:gdLst>
              <a:gd name="T0" fmla="*/ 71 w 21600"/>
              <a:gd name="T1" fmla="*/ 397 h 21600"/>
              <a:gd name="T2" fmla="*/ 0 w 21600"/>
              <a:gd name="T3" fmla="*/ 0 h 21600"/>
              <a:gd name="T4" fmla="*/ 71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38100">
            <a:solidFill>
              <a:srgbClr val="0000FF"/>
            </a:solidFill>
            <a:round/>
            <a:headEnd type="none" w="sm" len="sm"/>
            <a:tailEnd type="none" w="sm" len="sm"/>
          </a:ln>
        </p:spPr>
        <p:txBody>
          <a:bodyPr wrap="none" anchor="ctr"/>
          <a:lstStyle/>
          <a:p>
            <a:endParaRPr lang="en-US"/>
          </a:p>
        </p:txBody>
      </p:sp>
      <p:sp>
        <p:nvSpPr>
          <p:cNvPr id="19" name="Arc 32"/>
          <p:cNvSpPr>
            <a:spLocks/>
          </p:cNvSpPr>
          <p:nvPr/>
        </p:nvSpPr>
        <p:spPr bwMode="auto">
          <a:xfrm flipH="1">
            <a:off x="2849880" y="3040470"/>
            <a:ext cx="45719" cy="838200"/>
          </a:xfrm>
          <a:custGeom>
            <a:avLst/>
            <a:gdLst>
              <a:gd name="T0" fmla="*/ 0 w 21558"/>
              <a:gd name="T1" fmla="*/ 401 h 21600"/>
              <a:gd name="T2" fmla="*/ 235 w 21558"/>
              <a:gd name="T3" fmla="*/ 0 h 21600"/>
              <a:gd name="T4" fmla="*/ 236 w 21558"/>
              <a:gd name="T5" fmla="*/ 428 h 21600"/>
              <a:gd name="T6" fmla="*/ 0 60000 65536"/>
              <a:gd name="T7" fmla="*/ 0 60000 65536"/>
              <a:gd name="T8" fmla="*/ 0 60000 65536"/>
              <a:gd name="T9" fmla="*/ 0 w 21558"/>
              <a:gd name="T10" fmla="*/ 0 h 21600"/>
              <a:gd name="T11" fmla="*/ 21558 w 21558"/>
              <a:gd name="T12" fmla="*/ 21600 h 21600"/>
            </a:gdLst>
            <a:ahLst/>
            <a:cxnLst>
              <a:cxn ang="T6">
                <a:pos x="T0" y="T1"/>
              </a:cxn>
              <a:cxn ang="T7">
                <a:pos x="T2" y="T3"/>
              </a:cxn>
              <a:cxn ang="T8">
                <a:pos x="T4" y="T5"/>
              </a:cxn>
            </a:cxnLst>
            <a:rect l="T9" t="T10" r="T11" b="T12"/>
            <a:pathLst>
              <a:path w="21558" h="21600" fill="none" extrusionOk="0">
                <a:moveTo>
                  <a:pt x="-1" y="20260"/>
                </a:moveTo>
                <a:cubicBezTo>
                  <a:pt x="704" y="8908"/>
                  <a:pt x="10092" y="48"/>
                  <a:pt x="21466" y="0"/>
                </a:cubicBezTo>
              </a:path>
              <a:path w="21558" h="21600" stroke="0" extrusionOk="0">
                <a:moveTo>
                  <a:pt x="-1" y="20260"/>
                </a:moveTo>
                <a:cubicBezTo>
                  <a:pt x="704" y="8908"/>
                  <a:pt x="10092" y="48"/>
                  <a:pt x="21466" y="0"/>
                </a:cubicBezTo>
                <a:lnTo>
                  <a:pt x="21558" y="21600"/>
                </a:lnTo>
                <a:close/>
              </a:path>
            </a:pathLst>
          </a:custGeom>
          <a:noFill/>
          <a:ln w="38100">
            <a:solidFill>
              <a:srgbClr val="FF0000"/>
            </a:solidFill>
            <a:round/>
            <a:headEnd type="none" w="sm" len="sm"/>
            <a:tailEnd type="none" w="sm" len="sm"/>
          </a:ln>
        </p:spPr>
        <p:txBody>
          <a:bodyPr wrap="none" anchor="ctr"/>
          <a:lstStyle/>
          <a:p>
            <a:endParaRPr lang="en-US"/>
          </a:p>
        </p:txBody>
      </p:sp>
      <p:sp>
        <p:nvSpPr>
          <p:cNvPr id="20" name="Arc 32"/>
          <p:cNvSpPr>
            <a:spLocks/>
          </p:cNvSpPr>
          <p:nvPr/>
        </p:nvSpPr>
        <p:spPr bwMode="auto">
          <a:xfrm flipV="1">
            <a:off x="2895600" y="3650070"/>
            <a:ext cx="76200" cy="1219200"/>
          </a:xfrm>
          <a:custGeom>
            <a:avLst/>
            <a:gdLst>
              <a:gd name="T0" fmla="*/ 0 w 21558"/>
              <a:gd name="T1" fmla="*/ 401 h 21600"/>
              <a:gd name="T2" fmla="*/ 235 w 21558"/>
              <a:gd name="T3" fmla="*/ 0 h 21600"/>
              <a:gd name="T4" fmla="*/ 236 w 21558"/>
              <a:gd name="T5" fmla="*/ 428 h 21600"/>
              <a:gd name="T6" fmla="*/ 0 60000 65536"/>
              <a:gd name="T7" fmla="*/ 0 60000 65536"/>
              <a:gd name="T8" fmla="*/ 0 60000 65536"/>
              <a:gd name="T9" fmla="*/ 0 w 21558"/>
              <a:gd name="T10" fmla="*/ 0 h 21600"/>
              <a:gd name="T11" fmla="*/ 21558 w 21558"/>
              <a:gd name="T12" fmla="*/ 21600 h 21600"/>
            </a:gdLst>
            <a:ahLst/>
            <a:cxnLst>
              <a:cxn ang="T6">
                <a:pos x="T0" y="T1"/>
              </a:cxn>
              <a:cxn ang="T7">
                <a:pos x="T2" y="T3"/>
              </a:cxn>
              <a:cxn ang="T8">
                <a:pos x="T4" y="T5"/>
              </a:cxn>
            </a:cxnLst>
            <a:rect l="T9" t="T10" r="T11" b="T12"/>
            <a:pathLst>
              <a:path w="21558" h="21600" fill="none" extrusionOk="0">
                <a:moveTo>
                  <a:pt x="-1" y="20260"/>
                </a:moveTo>
                <a:cubicBezTo>
                  <a:pt x="704" y="8908"/>
                  <a:pt x="10092" y="48"/>
                  <a:pt x="21466" y="0"/>
                </a:cubicBezTo>
              </a:path>
              <a:path w="21558" h="21600" stroke="0" extrusionOk="0">
                <a:moveTo>
                  <a:pt x="-1" y="20260"/>
                </a:moveTo>
                <a:cubicBezTo>
                  <a:pt x="704" y="8908"/>
                  <a:pt x="10092" y="48"/>
                  <a:pt x="21466" y="0"/>
                </a:cubicBezTo>
                <a:lnTo>
                  <a:pt x="21558" y="21600"/>
                </a:lnTo>
                <a:close/>
              </a:path>
            </a:pathLst>
          </a:custGeom>
          <a:noFill/>
          <a:ln w="38100">
            <a:solidFill>
              <a:srgbClr val="FF0000"/>
            </a:solidFill>
            <a:round/>
            <a:headEnd type="none" w="sm" len="sm"/>
            <a:tailEnd type="none" w="sm" len="sm"/>
          </a:ln>
        </p:spPr>
        <p:txBody>
          <a:bodyPr wrap="none" anchor="ctr"/>
          <a:lstStyle/>
          <a:p>
            <a:endParaRPr lang="en-US"/>
          </a:p>
        </p:txBody>
      </p:sp>
      <p:cxnSp>
        <p:nvCxnSpPr>
          <p:cNvPr id="41" name="Straight Arrow Connector 40"/>
          <p:cNvCxnSpPr/>
          <p:nvPr/>
        </p:nvCxnSpPr>
        <p:spPr>
          <a:xfrm>
            <a:off x="5105400" y="3040470"/>
            <a:ext cx="9144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a:off x="5181600" y="4869270"/>
            <a:ext cx="8382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6" name="Arc 32"/>
          <p:cNvSpPr>
            <a:spLocks/>
          </p:cNvSpPr>
          <p:nvPr/>
        </p:nvSpPr>
        <p:spPr bwMode="auto">
          <a:xfrm>
            <a:off x="4267200" y="3040470"/>
            <a:ext cx="304800" cy="966796"/>
          </a:xfrm>
          <a:custGeom>
            <a:avLst/>
            <a:gdLst>
              <a:gd name="T0" fmla="*/ 0 w 21558"/>
              <a:gd name="T1" fmla="*/ 401 h 21600"/>
              <a:gd name="T2" fmla="*/ 235 w 21558"/>
              <a:gd name="T3" fmla="*/ 0 h 21600"/>
              <a:gd name="T4" fmla="*/ 236 w 21558"/>
              <a:gd name="T5" fmla="*/ 428 h 21600"/>
              <a:gd name="T6" fmla="*/ 0 60000 65536"/>
              <a:gd name="T7" fmla="*/ 0 60000 65536"/>
              <a:gd name="T8" fmla="*/ 0 60000 65536"/>
              <a:gd name="T9" fmla="*/ 0 w 21558"/>
              <a:gd name="T10" fmla="*/ 0 h 21600"/>
              <a:gd name="T11" fmla="*/ 21558 w 21558"/>
              <a:gd name="T12" fmla="*/ 21600 h 21600"/>
            </a:gdLst>
            <a:ahLst/>
            <a:cxnLst>
              <a:cxn ang="T6">
                <a:pos x="T0" y="T1"/>
              </a:cxn>
              <a:cxn ang="T7">
                <a:pos x="T2" y="T3"/>
              </a:cxn>
              <a:cxn ang="T8">
                <a:pos x="T4" y="T5"/>
              </a:cxn>
            </a:cxnLst>
            <a:rect l="T9" t="T10" r="T11" b="T12"/>
            <a:pathLst>
              <a:path w="21558" h="21600" fill="none" extrusionOk="0">
                <a:moveTo>
                  <a:pt x="-1" y="20260"/>
                </a:moveTo>
                <a:cubicBezTo>
                  <a:pt x="704" y="8908"/>
                  <a:pt x="10092" y="48"/>
                  <a:pt x="21466" y="0"/>
                </a:cubicBezTo>
              </a:path>
              <a:path w="21558" h="21600" stroke="0" extrusionOk="0">
                <a:moveTo>
                  <a:pt x="-1" y="20260"/>
                </a:moveTo>
                <a:cubicBezTo>
                  <a:pt x="704" y="8908"/>
                  <a:pt x="10092" y="48"/>
                  <a:pt x="21466" y="0"/>
                </a:cubicBezTo>
                <a:lnTo>
                  <a:pt x="21558" y="21600"/>
                </a:lnTo>
                <a:close/>
              </a:path>
            </a:pathLst>
          </a:custGeom>
          <a:noFill/>
          <a:ln w="38100">
            <a:solidFill>
              <a:srgbClr val="FF0000"/>
            </a:solidFill>
            <a:round/>
            <a:headEnd type="none" w="sm" len="sm"/>
            <a:tailEnd type="none" w="sm" len="sm"/>
          </a:ln>
        </p:spPr>
        <p:txBody>
          <a:bodyPr wrap="none" anchor="ctr"/>
          <a:lstStyle/>
          <a:p>
            <a:endParaRPr lang="en-US"/>
          </a:p>
        </p:txBody>
      </p:sp>
      <p:sp>
        <p:nvSpPr>
          <p:cNvPr id="47" name="Line 33"/>
          <p:cNvSpPr>
            <a:spLocks noChangeShapeType="1"/>
          </p:cNvSpPr>
          <p:nvPr/>
        </p:nvSpPr>
        <p:spPr bwMode="auto">
          <a:xfrm>
            <a:off x="4572000" y="3040470"/>
            <a:ext cx="533400" cy="0"/>
          </a:xfrm>
          <a:prstGeom prst="line">
            <a:avLst/>
          </a:prstGeom>
          <a:noFill/>
          <a:ln w="38100">
            <a:solidFill>
              <a:srgbClr val="FF0000"/>
            </a:solidFill>
            <a:round/>
            <a:headEnd type="none" w="sm" len="sm"/>
            <a:tailEnd type="none" w="sm" len="sm"/>
          </a:ln>
        </p:spPr>
        <p:txBody>
          <a:bodyPr wrap="none" anchor="ctr"/>
          <a:lstStyle/>
          <a:p>
            <a:endParaRPr lang="en-US"/>
          </a:p>
        </p:txBody>
      </p:sp>
      <p:sp>
        <p:nvSpPr>
          <p:cNvPr id="48" name="Arc 34"/>
          <p:cNvSpPr>
            <a:spLocks/>
          </p:cNvSpPr>
          <p:nvPr/>
        </p:nvSpPr>
        <p:spPr bwMode="auto">
          <a:xfrm flipV="1">
            <a:off x="5181600" y="3954870"/>
            <a:ext cx="1295400" cy="914400"/>
          </a:xfrm>
          <a:custGeom>
            <a:avLst/>
            <a:gdLst>
              <a:gd name="T0" fmla="*/ 71 w 21600"/>
              <a:gd name="T1" fmla="*/ 397 h 21600"/>
              <a:gd name="T2" fmla="*/ 0 w 21600"/>
              <a:gd name="T3" fmla="*/ 0 h 21600"/>
              <a:gd name="T4" fmla="*/ 71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38100">
            <a:solidFill>
              <a:srgbClr val="0000FF"/>
            </a:solidFill>
            <a:round/>
            <a:headEnd type="none" w="sm" len="sm"/>
            <a:tailEnd type="none" w="sm" len="sm"/>
          </a:ln>
        </p:spPr>
        <p:txBody>
          <a:bodyPr wrap="none" anchor="ctr"/>
          <a:lstStyle/>
          <a:p>
            <a:endParaRPr lang="en-US"/>
          </a:p>
        </p:txBody>
      </p:sp>
      <p:sp>
        <p:nvSpPr>
          <p:cNvPr id="49" name="Arc 32"/>
          <p:cNvSpPr>
            <a:spLocks/>
          </p:cNvSpPr>
          <p:nvPr/>
        </p:nvSpPr>
        <p:spPr bwMode="auto">
          <a:xfrm flipH="1">
            <a:off x="5059680" y="3040470"/>
            <a:ext cx="45719" cy="838200"/>
          </a:xfrm>
          <a:custGeom>
            <a:avLst/>
            <a:gdLst>
              <a:gd name="T0" fmla="*/ 0 w 21558"/>
              <a:gd name="T1" fmla="*/ 401 h 21600"/>
              <a:gd name="T2" fmla="*/ 235 w 21558"/>
              <a:gd name="T3" fmla="*/ 0 h 21600"/>
              <a:gd name="T4" fmla="*/ 236 w 21558"/>
              <a:gd name="T5" fmla="*/ 428 h 21600"/>
              <a:gd name="T6" fmla="*/ 0 60000 65536"/>
              <a:gd name="T7" fmla="*/ 0 60000 65536"/>
              <a:gd name="T8" fmla="*/ 0 60000 65536"/>
              <a:gd name="T9" fmla="*/ 0 w 21558"/>
              <a:gd name="T10" fmla="*/ 0 h 21600"/>
              <a:gd name="T11" fmla="*/ 21558 w 21558"/>
              <a:gd name="T12" fmla="*/ 21600 h 21600"/>
            </a:gdLst>
            <a:ahLst/>
            <a:cxnLst>
              <a:cxn ang="T6">
                <a:pos x="T0" y="T1"/>
              </a:cxn>
              <a:cxn ang="T7">
                <a:pos x="T2" y="T3"/>
              </a:cxn>
              <a:cxn ang="T8">
                <a:pos x="T4" y="T5"/>
              </a:cxn>
            </a:cxnLst>
            <a:rect l="T9" t="T10" r="T11" b="T12"/>
            <a:pathLst>
              <a:path w="21558" h="21600" fill="none" extrusionOk="0">
                <a:moveTo>
                  <a:pt x="-1" y="20260"/>
                </a:moveTo>
                <a:cubicBezTo>
                  <a:pt x="704" y="8908"/>
                  <a:pt x="10092" y="48"/>
                  <a:pt x="21466" y="0"/>
                </a:cubicBezTo>
              </a:path>
              <a:path w="21558" h="21600" stroke="0" extrusionOk="0">
                <a:moveTo>
                  <a:pt x="-1" y="20260"/>
                </a:moveTo>
                <a:cubicBezTo>
                  <a:pt x="704" y="8908"/>
                  <a:pt x="10092" y="48"/>
                  <a:pt x="21466" y="0"/>
                </a:cubicBezTo>
                <a:lnTo>
                  <a:pt x="21558" y="21600"/>
                </a:lnTo>
                <a:close/>
              </a:path>
            </a:pathLst>
          </a:custGeom>
          <a:noFill/>
          <a:ln w="38100">
            <a:solidFill>
              <a:srgbClr val="FF0000"/>
            </a:solidFill>
            <a:round/>
            <a:headEnd type="none" w="sm" len="sm"/>
            <a:tailEnd type="none" w="sm" len="sm"/>
          </a:ln>
        </p:spPr>
        <p:txBody>
          <a:bodyPr wrap="none" anchor="ctr"/>
          <a:lstStyle/>
          <a:p>
            <a:endParaRPr lang="en-US"/>
          </a:p>
        </p:txBody>
      </p:sp>
      <p:sp>
        <p:nvSpPr>
          <p:cNvPr id="50" name="Arc 32"/>
          <p:cNvSpPr>
            <a:spLocks/>
          </p:cNvSpPr>
          <p:nvPr/>
        </p:nvSpPr>
        <p:spPr bwMode="auto">
          <a:xfrm flipV="1">
            <a:off x="5105400" y="3650070"/>
            <a:ext cx="76200" cy="1219200"/>
          </a:xfrm>
          <a:custGeom>
            <a:avLst/>
            <a:gdLst>
              <a:gd name="T0" fmla="*/ 0 w 21558"/>
              <a:gd name="T1" fmla="*/ 401 h 21600"/>
              <a:gd name="T2" fmla="*/ 235 w 21558"/>
              <a:gd name="T3" fmla="*/ 0 h 21600"/>
              <a:gd name="T4" fmla="*/ 236 w 21558"/>
              <a:gd name="T5" fmla="*/ 428 h 21600"/>
              <a:gd name="T6" fmla="*/ 0 60000 65536"/>
              <a:gd name="T7" fmla="*/ 0 60000 65536"/>
              <a:gd name="T8" fmla="*/ 0 60000 65536"/>
              <a:gd name="T9" fmla="*/ 0 w 21558"/>
              <a:gd name="T10" fmla="*/ 0 h 21600"/>
              <a:gd name="T11" fmla="*/ 21558 w 21558"/>
              <a:gd name="T12" fmla="*/ 21600 h 21600"/>
            </a:gdLst>
            <a:ahLst/>
            <a:cxnLst>
              <a:cxn ang="T6">
                <a:pos x="T0" y="T1"/>
              </a:cxn>
              <a:cxn ang="T7">
                <a:pos x="T2" y="T3"/>
              </a:cxn>
              <a:cxn ang="T8">
                <a:pos x="T4" y="T5"/>
              </a:cxn>
            </a:cxnLst>
            <a:rect l="T9" t="T10" r="T11" b="T12"/>
            <a:pathLst>
              <a:path w="21558" h="21600" fill="none" extrusionOk="0">
                <a:moveTo>
                  <a:pt x="-1" y="20260"/>
                </a:moveTo>
                <a:cubicBezTo>
                  <a:pt x="704" y="8908"/>
                  <a:pt x="10092" y="48"/>
                  <a:pt x="21466" y="0"/>
                </a:cubicBezTo>
              </a:path>
              <a:path w="21558" h="21600" stroke="0" extrusionOk="0">
                <a:moveTo>
                  <a:pt x="-1" y="20260"/>
                </a:moveTo>
                <a:cubicBezTo>
                  <a:pt x="704" y="8908"/>
                  <a:pt x="10092" y="48"/>
                  <a:pt x="21466" y="0"/>
                </a:cubicBezTo>
                <a:lnTo>
                  <a:pt x="21558" y="21600"/>
                </a:lnTo>
                <a:close/>
              </a:path>
            </a:pathLst>
          </a:custGeom>
          <a:noFill/>
          <a:ln w="38100">
            <a:solidFill>
              <a:srgbClr val="FF0000"/>
            </a:solidFill>
            <a:round/>
            <a:headEnd type="none" w="sm" len="sm"/>
            <a:tailEnd type="none" w="sm" len="sm"/>
          </a:ln>
        </p:spPr>
        <p:txBody>
          <a:bodyPr wrap="none" anchor="ctr"/>
          <a:lstStyle/>
          <a:p>
            <a:endParaRPr lang="en-US"/>
          </a:p>
        </p:txBody>
      </p:sp>
      <p:sp>
        <p:nvSpPr>
          <p:cNvPr id="55" name="Rectangle 54"/>
          <p:cNvSpPr/>
          <p:nvPr/>
        </p:nvSpPr>
        <p:spPr>
          <a:xfrm>
            <a:off x="6019800" y="2811870"/>
            <a:ext cx="553485" cy="400110"/>
          </a:xfrm>
          <a:prstGeom prst="rect">
            <a:avLst/>
          </a:prstGeom>
        </p:spPr>
        <p:txBody>
          <a:bodyPr wrap="none">
            <a:spAutoFit/>
          </a:bodyPr>
          <a:lstStyle/>
          <a:p>
            <a:r>
              <a:rPr lang="en-US" sz="2000" b="1" dirty="0" smtClean="0">
                <a:latin typeface="Times New Roman" pitchFamily="18" charset="0"/>
                <a:cs typeface="Times New Roman" pitchFamily="18" charset="0"/>
              </a:rPr>
              <a:t>PF </a:t>
            </a:r>
            <a:endParaRPr lang="en-US" sz="2000" dirty="0"/>
          </a:p>
        </p:txBody>
      </p:sp>
      <p:sp>
        <p:nvSpPr>
          <p:cNvPr id="56" name="Rectangle 55"/>
          <p:cNvSpPr/>
          <p:nvPr/>
        </p:nvSpPr>
        <p:spPr>
          <a:xfrm>
            <a:off x="6096000" y="4640670"/>
            <a:ext cx="676788" cy="400110"/>
          </a:xfrm>
          <a:prstGeom prst="rect">
            <a:avLst/>
          </a:prstGeom>
        </p:spPr>
        <p:txBody>
          <a:bodyPr wrap="none">
            <a:spAutoFit/>
          </a:bodyPr>
          <a:lstStyle/>
          <a:p>
            <a:r>
              <a:rPr lang="en-US" sz="2000" b="1" dirty="0" err="1" smtClean="0">
                <a:latin typeface="Times New Roman" pitchFamily="18" charset="0"/>
                <a:cs typeface="Times New Roman" pitchFamily="18" charset="0"/>
              </a:rPr>
              <a:t>PFe</a:t>
            </a:r>
            <a:r>
              <a:rPr lang="en-US" sz="2000" b="1" dirty="0" smtClean="0">
                <a:latin typeface="Times New Roman" pitchFamily="18" charset="0"/>
                <a:cs typeface="Times New Roman" pitchFamily="18" charset="0"/>
              </a:rPr>
              <a:t> </a:t>
            </a:r>
            <a:endParaRPr lang="en-US" sz="2000" dirty="0"/>
          </a:p>
        </p:txBody>
      </p:sp>
      <p:sp>
        <p:nvSpPr>
          <p:cNvPr id="27" name="TextBox 26"/>
          <p:cNvSpPr txBox="1"/>
          <p:nvPr/>
        </p:nvSpPr>
        <p:spPr>
          <a:xfrm>
            <a:off x="1371600" y="2507070"/>
            <a:ext cx="565951" cy="400110"/>
          </a:xfrm>
          <a:prstGeom prst="rect">
            <a:avLst/>
          </a:prstGeom>
          <a:noFill/>
        </p:spPr>
        <p:txBody>
          <a:bodyPr wrap="square" rtlCol="0">
            <a:spAutoFit/>
          </a:bodyPr>
          <a:lstStyle/>
          <a:p>
            <a:pPr algn="r"/>
            <a:r>
              <a:rPr lang="fa-IR" sz="2000" dirty="0" smtClean="0">
                <a:cs typeface="B Nazanin" pitchFamily="2" charset="-78"/>
              </a:rPr>
              <a:t>فلو</a:t>
            </a:r>
            <a:endParaRPr lang="en-US" sz="2000" dirty="0">
              <a:cs typeface="B Nazanin" pitchFamily="2" charset="-78"/>
            </a:endParaRPr>
          </a:p>
        </p:txBody>
      </p:sp>
      <p:cxnSp>
        <p:nvCxnSpPr>
          <p:cNvPr id="30" name="Straight Connector 29"/>
          <p:cNvCxnSpPr/>
          <p:nvPr/>
        </p:nvCxnSpPr>
        <p:spPr>
          <a:xfrm>
            <a:off x="2361063" y="902732"/>
            <a:ext cx="6400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4118753" y="228600"/>
            <a:ext cx="4540025" cy="707886"/>
          </a:xfrm>
          <a:prstGeom prst="rect">
            <a:avLst/>
          </a:prstGeom>
        </p:spPr>
        <p:txBody>
          <a:bodyPr wrap="none">
            <a:spAutoFit/>
          </a:bodyPr>
          <a:lstStyle/>
          <a:p>
            <a:pPr algn="r" rtl="1"/>
            <a:r>
              <a:rPr lang="fa-IR" sz="4000" dirty="0">
                <a:cs typeface="B Nazanin" panose="00000400000000000000" pitchFamily="2" charset="-78"/>
              </a:rPr>
              <a:t>پارامترهای اندازه گیری شده</a:t>
            </a:r>
            <a:endParaRPr lang="en-US" sz="4000" dirty="0">
              <a:cs typeface="B Nazanin" panose="00000400000000000000" pitchFamily="2" charset="-78"/>
            </a:endParaRPr>
          </a:p>
        </p:txBody>
      </p:sp>
    </p:spTree>
    <p:extLst>
      <p:ext uri="{BB962C8B-B14F-4D97-AF65-F5344CB8AC3E}">
        <p14:creationId xmlns:p14="http://schemas.microsoft.com/office/powerpoint/2010/main" val="360569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barn(inVertical)">
                                      <p:cBhvr>
                                        <p:cTn id="7" dur="500"/>
                                        <p:tgtEl>
                                          <p:spTgt spid="55"/>
                                        </p:tgtEl>
                                      </p:cBhvr>
                                    </p:animEffect>
                                  </p:childTnLst>
                                </p:cTn>
                              </p:par>
                              <p:par>
                                <p:cTn id="8" presetID="16" presetClass="entr" presetSubtype="21"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barn(inVertical)">
                                      <p:cBhvr>
                                        <p:cTn id="10" dur="500"/>
                                        <p:tgtEl>
                                          <p:spTgt spid="4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barn(inVertical)">
                                      <p:cBhvr>
                                        <p:cTn id="15" dur="500"/>
                                        <p:tgtEl>
                                          <p:spTgt spid="4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barn(inVertical)">
                                      <p:cBhvr>
                                        <p:cTn id="18"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33400" y="1219200"/>
            <a:ext cx="5334721" cy="461665"/>
          </a:xfrm>
          <a:prstGeom prst="rect">
            <a:avLst/>
          </a:prstGeom>
        </p:spPr>
        <p:txBody>
          <a:bodyPr wrap="square">
            <a:spAutoFit/>
          </a:bodyPr>
          <a:lstStyle/>
          <a:p>
            <a:r>
              <a:rPr lang="en-US" sz="2400" b="1" dirty="0" smtClean="0">
                <a:latin typeface="Times New Roman" pitchFamily="18" charset="0"/>
                <a:cs typeface="Times New Roman" pitchFamily="18" charset="0"/>
              </a:rPr>
              <a:t>11- </a:t>
            </a:r>
            <a:r>
              <a:rPr lang="en-US" sz="2400" b="1" dirty="0" err="1" smtClean="0">
                <a:latin typeface="Times New Roman" pitchFamily="18" charset="0"/>
                <a:cs typeface="Times New Roman" pitchFamily="18" charset="0"/>
              </a:rPr>
              <a:t>Pplat</a:t>
            </a:r>
            <a:r>
              <a:rPr lang="en-US" sz="2400" dirty="0" smtClean="0">
                <a:latin typeface="Times New Roman" pitchFamily="18" charset="0"/>
                <a:cs typeface="Times New Roman" pitchFamily="18" charset="0"/>
              </a:rPr>
              <a:t>         Plateau pressure </a:t>
            </a:r>
            <a:r>
              <a:rPr lang="en-US" sz="2400" dirty="0" smtClean="0">
                <a:latin typeface="Times New Roman" pitchFamily="18" charset="0"/>
                <a:cs typeface="Times New Roman" pitchFamily="18" charset="0"/>
                <a:sym typeface="Wingdings" pitchFamily="2" charset="2"/>
              </a:rPr>
              <a:t>(cmH</a:t>
            </a:r>
            <a:r>
              <a:rPr lang="en-US" sz="2400" baseline="-25000" dirty="0" smtClean="0">
                <a:latin typeface="Times New Roman" pitchFamily="18" charset="0"/>
                <a:cs typeface="Times New Roman" pitchFamily="18" charset="0"/>
                <a:sym typeface="Wingdings" pitchFamily="2" charset="2"/>
              </a:rPr>
              <a:t>2</a:t>
            </a:r>
            <a:r>
              <a:rPr lang="en-US" sz="2400" dirty="0" smtClean="0">
                <a:latin typeface="Times New Roman" pitchFamily="18" charset="0"/>
                <a:cs typeface="Times New Roman" pitchFamily="18" charset="0"/>
                <a:sym typeface="Wingdings" pitchFamily="2" charset="2"/>
              </a:rPr>
              <a:t>O)</a:t>
            </a:r>
          </a:p>
        </p:txBody>
      </p:sp>
      <p:sp>
        <p:nvSpPr>
          <p:cNvPr id="9" name="TextBox 8"/>
          <p:cNvSpPr txBox="1"/>
          <p:nvPr/>
        </p:nvSpPr>
        <p:spPr>
          <a:xfrm>
            <a:off x="1981200" y="1992696"/>
            <a:ext cx="6928651" cy="954107"/>
          </a:xfrm>
          <a:prstGeom prst="rect">
            <a:avLst/>
          </a:prstGeom>
          <a:noFill/>
        </p:spPr>
        <p:txBody>
          <a:bodyPr wrap="square" rtlCol="0">
            <a:spAutoFit/>
          </a:bodyPr>
          <a:lstStyle/>
          <a:p>
            <a:pPr algn="r" rtl="1"/>
            <a:r>
              <a:rPr lang="fa-IR" sz="2800" dirty="0" smtClean="0">
                <a:cs typeface="B Nazanin" pitchFamily="2" charset="-78"/>
              </a:rPr>
              <a:t>فشار در انتهای دم و در اثر قطع شدن فلو در مسیر هوایی و با وجود </a:t>
            </a:r>
            <a:r>
              <a:rPr lang="en-US" sz="2800" dirty="0" smtClean="0">
                <a:latin typeface="Times New Roman" panose="02020603050405020304" pitchFamily="18" charset="0"/>
                <a:cs typeface="Times New Roman" panose="02020603050405020304" pitchFamily="18" charset="0"/>
              </a:rPr>
              <a:t>Pause</a:t>
            </a:r>
            <a:r>
              <a:rPr lang="fa-IR" sz="2800" dirty="0" smtClean="0">
                <a:cs typeface="B Nazanin" pitchFamily="2" charset="-78"/>
              </a:rPr>
              <a:t> مي باشد.</a:t>
            </a:r>
            <a:endParaRPr lang="en-US" sz="2800" dirty="0">
              <a:cs typeface="B Nazanin" pitchFamily="2" charset="-78"/>
            </a:endParaRPr>
          </a:p>
        </p:txBody>
      </p:sp>
      <p:cxnSp>
        <p:nvCxnSpPr>
          <p:cNvPr id="10" name="Straight Arrow Connector 9"/>
          <p:cNvCxnSpPr/>
          <p:nvPr/>
        </p:nvCxnSpPr>
        <p:spPr>
          <a:xfrm>
            <a:off x="1905000" y="1458674"/>
            <a:ext cx="4572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352396" y="4114006"/>
            <a:ext cx="5667404" cy="11666"/>
          </a:xfrm>
          <a:prstGeom prst="straightConnector1">
            <a:avLst/>
          </a:prstGeom>
          <a:ln w="38100">
            <a:solidFill>
              <a:schemeClr val="tx1"/>
            </a:solidFill>
            <a:prstDash val="lgDashDot"/>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flipH="1" flipV="1">
            <a:off x="-43934" y="3853140"/>
            <a:ext cx="1840468" cy="76200"/>
          </a:xfrm>
          <a:prstGeom prst="straightConnector1">
            <a:avLst/>
          </a:prstGeom>
          <a:ln w="28575">
            <a:solidFill>
              <a:schemeClr val="tx1"/>
            </a:solidFill>
            <a:prstDash val="lgDashDot"/>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141839" y="3886724"/>
            <a:ext cx="620683" cy="400110"/>
          </a:xfrm>
          <a:prstGeom prst="rect">
            <a:avLst/>
          </a:prstGeom>
          <a:noFill/>
        </p:spPr>
        <p:txBody>
          <a:bodyPr wrap="none" rtlCol="0">
            <a:spAutoFit/>
          </a:bodyPr>
          <a:lstStyle/>
          <a:p>
            <a:r>
              <a:rPr lang="fa-IR" sz="2000" dirty="0" smtClean="0">
                <a:cs typeface="B Yagut" pitchFamily="2" charset="-78"/>
              </a:rPr>
              <a:t>زمان</a:t>
            </a:r>
            <a:endParaRPr lang="en-US" sz="2000" dirty="0">
              <a:cs typeface="B Yagut" pitchFamily="2" charset="-78"/>
            </a:endParaRPr>
          </a:p>
        </p:txBody>
      </p:sp>
      <p:sp>
        <p:nvSpPr>
          <p:cNvPr id="16" name="Arc 32"/>
          <p:cNvSpPr>
            <a:spLocks/>
          </p:cNvSpPr>
          <p:nvPr/>
        </p:nvSpPr>
        <p:spPr bwMode="auto">
          <a:xfrm>
            <a:off x="914400" y="3428206"/>
            <a:ext cx="228600" cy="749864"/>
          </a:xfrm>
          <a:custGeom>
            <a:avLst/>
            <a:gdLst>
              <a:gd name="T0" fmla="*/ 0 w 21558"/>
              <a:gd name="T1" fmla="*/ 401 h 21600"/>
              <a:gd name="T2" fmla="*/ 235 w 21558"/>
              <a:gd name="T3" fmla="*/ 0 h 21600"/>
              <a:gd name="T4" fmla="*/ 236 w 21558"/>
              <a:gd name="T5" fmla="*/ 428 h 21600"/>
              <a:gd name="T6" fmla="*/ 0 60000 65536"/>
              <a:gd name="T7" fmla="*/ 0 60000 65536"/>
              <a:gd name="T8" fmla="*/ 0 60000 65536"/>
              <a:gd name="T9" fmla="*/ 0 w 21558"/>
              <a:gd name="T10" fmla="*/ 0 h 21600"/>
              <a:gd name="T11" fmla="*/ 21558 w 21558"/>
              <a:gd name="T12" fmla="*/ 21600 h 21600"/>
            </a:gdLst>
            <a:ahLst/>
            <a:cxnLst>
              <a:cxn ang="T6">
                <a:pos x="T0" y="T1"/>
              </a:cxn>
              <a:cxn ang="T7">
                <a:pos x="T2" y="T3"/>
              </a:cxn>
              <a:cxn ang="T8">
                <a:pos x="T4" y="T5"/>
              </a:cxn>
            </a:cxnLst>
            <a:rect l="T9" t="T10" r="T11" b="T12"/>
            <a:pathLst>
              <a:path w="21558" h="21600" fill="none" extrusionOk="0">
                <a:moveTo>
                  <a:pt x="-1" y="20260"/>
                </a:moveTo>
                <a:cubicBezTo>
                  <a:pt x="704" y="8908"/>
                  <a:pt x="10092" y="48"/>
                  <a:pt x="21466" y="0"/>
                </a:cubicBezTo>
              </a:path>
              <a:path w="21558" h="21600" stroke="0" extrusionOk="0">
                <a:moveTo>
                  <a:pt x="-1" y="20260"/>
                </a:moveTo>
                <a:cubicBezTo>
                  <a:pt x="704" y="8908"/>
                  <a:pt x="10092" y="48"/>
                  <a:pt x="21466" y="0"/>
                </a:cubicBezTo>
                <a:lnTo>
                  <a:pt x="21558" y="21600"/>
                </a:lnTo>
                <a:close/>
              </a:path>
            </a:pathLst>
          </a:custGeom>
          <a:noFill/>
          <a:ln w="38100">
            <a:solidFill>
              <a:srgbClr val="FF0000"/>
            </a:solidFill>
            <a:round/>
            <a:headEnd type="none" w="sm" len="sm"/>
            <a:tailEnd type="none" w="sm" len="sm"/>
          </a:ln>
        </p:spPr>
        <p:txBody>
          <a:bodyPr wrap="none" anchor="ctr"/>
          <a:lstStyle/>
          <a:p>
            <a:endParaRPr lang="en-US"/>
          </a:p>
        </p:txBody>
      </p:sp>
      <p:sp>
        <p:nvSpPr>
          <p:cNvPr id="17" name="Line 33"/>
          <p:cNvSpPr>
            <a:spLocks noChangeShapeType="1"/>
          </p:cNvSpPr>
          <p:nvPr/>
        </p:nvSpPr>
        <p:spPr bwMode="auto">
          <a:xfrm>
            <a:off x="1143000" y="3428206"/>
            <a:ext cx="304800" cy="0"/>
          </a:xfrm>
          <a:prstGeom prst="line">
            <a:avLst/>
          </a:prstGeom>
          <a:noFill/>
          <a:ln w="38100">
            <a:solidFill>
              <a:srgbClr val="FF0000"/>
            </a:solidFill>
            <a:round/>
            <a:headEnd type="none" w="sm" len="sm"/>
            <a:tailEnd type="none" w="sm" len="sm"/>
          </a:ln>
        </p:spPr>
        <p:txBody>
          <a:bodyPr wrap="none" anchor="ctr"/>
          <a:lstStyle/>
          <a:p>
            <a:endParaRPr lang="en-US"/>
          </a:p>
        </p:txBody>
      </p:sp>
      <p:sp>
        <p:nvSpPr>
          <p:cNvPr id="18" name="Arc 34"/>
          <p:cNvSpPr>
            <a:spLocks/>
          </p:cNvSpPr>
          <p:nvPr/>
        </p:nvSpPr>
        <p:spPr bwMode="auto">
          <a:xfrm flipV="1">
            <a:off x="1905000" y="4125674"/>
            <a:ext cx="1219200" cy="750332"/>
          </a:xfrm>
          <a:custGeom>
            <a:avLst/>
            <a:gdLst>
              <a:gd name="T0" fmla="*/ 71 w 21600"/>
              <a:gd name="T1" fmla="*/ 397 h 21600"/>
              <a:gd name="T2" fmla="*/ 0 w 21600"/>
              <a:gd name="T3" fmla="*/ 0 h 21600"/>
              <a:gd name="T4" fmla="*/ 71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38100">
            <a:solidFill>
              <a:srgbClr val="0000FF"/>
            </a:solidFill>
            <a:round/>
            <a:headEnd type="none" w="sm" len="sm"/>
            <a:tailEnd type="none" w="sm" len="sm"/>
          </a:ln>
        </p:spPr>
        <p:txBody>
          <a:bodyPr wrap="none" anchor="ctr"/>
          <a:lstStyle/>
          <a:p>
            <a:endParaRPr lang="en-US"/>
          </a:p>
        </p:txBody>
      </p:sp>
      <p:sp>
        <p:nvSpPr>
          <p:cNvPr id="20" name="Arc 32"/>
          <p:cNvSpPr>
            <a:spLocks/>
          </p:cNvSpPr>
          <p:nvPr/>
        </p:nvSpPr>
        <p:spPr bwMode="auto">
          <a:xfrm flipV="1">
            <a:off x="1447800" y="3352006"/>
            <a:ext cx="45719" cy="762000"/>
          </a:xfrm>
          <a:custGeom>
            <a:avLst/>
            <a:gdLst>
              <a:gd name="T0" fmla="*/ 0 w 21558"/>
              <a:gd name="T1" fmla="*/ 401 h 21600"/>
              <a:gd name="T2" fmla="*/ 235 w 21558"/>
              <a:gd name="T3" fmla="*/ 0 h 21600"/>
              <a:gd name="T4" fmla="*/ 236 w 21558"/>
              <a:gd name="T5" fmla="*/ 428 h 21600"/>
              <a:gd name="T6" fmla="*/ 0 60000 65536"/>
              <a:gd name="T7" fmla="*/ 0 60000 65536"/>
              <a:gd name="T8" fmla="*/ 0 60000 65536"/>
              <a:gd name="T9" fmla="*/ 0 w 21558"/>
              <a:gd name="T10" fmla="*/ 0 h 21600"/>
              <a:gd name="T11" fmla="*/ 21558 w 21558"/>
              <a:gd name="T12" fmla="*/ 21600 h 21600"/>
            </a:gdLst>
            <a:ahLst/>
            <a:cxnLst>
              <a:cxn ang="T6">
                <a:pos x="T0" y="T1"/>
              </a:cxn>
              <a:cxn ang="T7">
                <a:pos x="T2" y="T3"/>
              </a:cxn>
              <a:cxn ang="T8">
                <a:pos x="T4" y="T5"/>
              </a:cxn>
            </a:cxnLst>
            <a:rect l="T9" t="T10" r="T11" b="T12"/>
            <a:pathLst>
              <a:path w="21558" h="21600" fill="none" extrusionOk="0">
                <a:moveTo>
                  <a:pt x="-1" y="20260"/>
                </a:moveTo>
                <a:cubicBezTo>
                  <a:pt x="704" y="8908"/>
                  <a:pt x="10092" y="48"/>
                  <a:pt x="21466" y="0"/>
                </a:cubicBezTo>
              </a:path>
              <a:path w="21558" h="21600" stroke="0" extrusionOk="0">
                <a:moveTo>
                  <a:pt x="-1" y="20260"/>
                </a:moveTo>
                <a:cubicBezTo>
                  <a:pt x="704" y="8908"/>
                  <a:pt x="10092" y="48"/>
                  <a:pt x="21466" y="0"/>
                </a:cubicBezTo>
                <a:lnTo>
                  <a:pt x="21558" y="21600"/>
                </a:lnTo>
                <a:close/>
              </a:path>
            </a:pathLst>
          </a:custGeom>
          <a:noFill/>
          <a:ln w="38100">
            <a:solidFill>
              <a:srgbClr val="FF0000"/>
            </a:solidFill>
            <a:round/>
            <a:headEnd type="none" w="sm" len="sm"/>
            <a:tailEnd type="none" w="sm" len="sm"/>
          </a:ln>
        </p:spPr>
        <p:txBody>
          <a:bodyPr wrap="none" anchor="ctr"/>
          <a:lstStyle/>
          <a:p>
            <a:endParaRPr lang="en-US"/>
          </a:p>
        </p:txBody>
      </p:sp>
      <p:sp>
        <p:nvSpPr>
          <p:cNvPr id="30" name="Line 33"/>
          <p:cNvSpPr>
            <a:spLocks noChangeShapeType="1"/>
          </p:cNvSpPr>
          <p:nvPr/>
        </p:nvSpPr>
        <p:spPr bwMode="auto">
          <a:xfrm>
            <a:off x="1447800" y="4114006"/>
            <a:ext cx="457200" cy="0"/>
          </a:xfrm>
          <a:prstGeom prst="line">
            <a:avLst/>
          </a:prstGeom>
          <a:noFill/>
          <a:ln w="38100">
            <a:solidFill>
              <a:srgbClr val="FF0000"/>
            </a:solidFill>
            <a:round/>
            <a:headEnd type="none" w="sm" len="sm"/>
            <a:tailEnd type="none" w="sm" len="sm"/>
          </a:ln>
        </p:spPr>
        <p:txBody>
          <a:bodyPr wrap="none" anchor="ctr"/>
          <a:lstStyle/>
          <a:p>
            <a:endParaRPr lang="en-US"/>
          </a:p>
        </p:txBody>
      </p:sp>
      <p:sp>
        <p:nvSpPr>
          <p:cNvPr id="32" name="Line 33"/>
          <p:cNvSpPr>
            <a:spLocks noChangeShapeType="1"/>
          </p:cNvSpPr>
          <p:nvPr/>
        </p:nvSpPr>
        <p:spPr bwMode="auto">
          <a:xfrm>
            <a:off x="1905000" y="4114006"/>
            <a:ext cx="0" cy="762000"/>
          </a:xfrm>
          <a:prstGeom prst="line">
            <a:avLst/>
          </a:prstGeom>
          <a:noFill/>
          <a:ln w="38100">
            <a:solidFill>
              <a:srgbClr val="1003BD"/>
            </a:solidFill>
            <a:round/>
            <a:headEnd type="none" w="sm" len="sm"/>
            <a:tailEnd type="none" w="sm" len="sm"/>
          </a:ln>
        </p:spPr>
        <p:txBody>
          <a:bodyPr wrap="none" anchor="ctr"/>
          <a:lstStyle/>
          <a:p>
            <a:endParaRPr lang="en-US"/>
          </a:p>
        </p:txBody>
      </p:sp>
      <p:sp>
        <p:nvSpPr>
          <p:cNvPr id="33" name="Arc 32"/>
          <p:cNvSpPr>
            <a:spLocks/>
          </p:cNvSpPr>
          <p:nvPr/>
        </p:nvSpPr>
        <p:spPr bwMode="auto">
          <a:xfrm>
            <a:off x="3124200" y="3428206"/>
            <a:ext cx="228600" cy="749864"/>
          </a:xfrm>
          <a:custGeom>
            <a:avLst/>
            <a:gdLst>
              <a:gd name="T0" fmla="*/ 0 w 21558"/>
              <a:gd name="T1" fmla="*/ 401 h 21600"/>
              <a:gd name="T2" fmla="*/ 235 w 21558"/>
              <a:gd name="T3" fmla="*/ 0 h 21600"/>
              <a:gd name="T4" fmla="*/ 236 w 21558"/>
              <a:gd name="T5" fmla="*/ 428 h 21600"/>
              <a:gd name="T6" fmla="*/ 0 60000 65536"/>
              <a:gd name="T7" fmla="*/ 0 60000 65536"/>
              <a:gd name="T8" fmla="*/ 0 60000 65536"/>
              <a:gd name="T9" fmla="*/ 0 w 21558"/>
              <a:gd name="T10" fmla="*/ 0 h 21600"/>
              <a:gd name="T11" fmla="*/ 21558 w 21558"/>
              <a:gd name="T12" fmla="*/ 21600 h 21600"/>
            </a:gdLst>
            <a:ahLst/>
            <a:cxnLst>
              <a:cxn ang="T6">
                <a:pos x="T0" y="T1"/>
              </a:cxn>
              <a:cxn ang="T7">
                <a:pos x="T2" y="T3"/>
              </a:cxn>
              <a:cxn ang="T8">
                <a:pos x="T4" y="T5"/>
              </a:cxn>
            </a:cxnLst>
            <a:rect l="T9" t="T10" r="T11" b="T12"/>
            <a:pathLst>
              <a:path w="21558" h="21600" fill="none" extrusionOk="0">
                <a:moveTo>
                  <a:pt x="-1" y="20260"/>
                </a:moveTo>
                <a:cubicBezTo>
                  <a:pt x="704" y="8908"/>
                  <a:pt x="10092" y="48"/>
                  <a:pt x="21466" y="0"/>
                </a:cubicBezTo>
              </a:path>
              <a:path w="21558" h="21600" stroke="0" extrusionOk="0">
                <a:moveTo>
                  <a:pt x="-1" y="20260"/>
                </a:moveTo>
                <a:cubicBezTo>
                  <a:pt x="704" y="8908"/>
                  <a:pt x="10092" y="48"/>
                  <a:pt x="21466" y="0"/>
                </a:cubicBezTo>
                <a:lnTo>
                  <a:pt x="21558" y="21600"/>
                </a:lnTo>
                <a:close/>
              </a:path>
            </a:pathLst>
          </a:custGeom>
          <a:noFill/>
          <a:ln w="38100">
            <a:solidFill>
              <a:srgbClr val="FF0000"/>
            </a:solidFill>
            <a:round/>
            <a:headEnd type="none" w="sm" len="sm"/>
            <a:tailEnd type="none" w="sm" len="sm"/>
          </a:ln>
        </p:spPr>
        <p:txBody>
          <a:bodyPr wrap="none" anchor="ctr"/>
          <a:lstStyle/>
          <a:p>
            <a:endParaRPr lang="en-US"/>
          </a:p>
        </p:txBody>
      </p:sp>
      <p:sp>
        <p:nvSpPr>
          <p:cNvPr id="34" name="Line 33"/>
          <p:cNvSpPr>
            <a:spLocks noChangeShapeType="1"/>
          </p:cNvSpPr>
          <p:nvPr/>
        </p:nvSpPr>
        <p:spPr bwMode="auto">
          <a:xfrm>
            <a:off x="3352800" y="3428206"/>
            <a:ext cx="304800" cy="0"/>
          </a:xfrm>
          <a:prstGeom prst="line">
            <a:avLst/>
          </a:prstGeom>
          <a:noFill/>
          <a:ln w="38100">
            <a:solidFill>
              <a:srgbClr val="FF0000"/>
            </a:solidFill>
            <a:round/>
            <a:headEnd type="none" w="sm" len="sm"/>
            <a:tailEnd type="none" w="sm" len="sm"/>
          </a:ln>
        </p:spPr>
        <p:txBody>
          <a:bodyPr wrap="none" anchor="ctr"/>
          <a:lstStyle/>
          <a:p>
            <a:endParaRPr lang="en-US"/>
          </a:p>
        </p:txBody>
      </p:sp>
      <p:sp>
        <p:nvSpPr>
          <p:cNvPr id="35" name="Arc 34"/>
          <p:cNvSpPr>
            <a:spLocks/>
          </p:cNvSpPr>
          <p:nvPr/>
        </p:nvSpPr>
        <p:spPr bwMode="auto">
          <a:xfrm flipV="1">
            <a:off x="4114800" y="4125674"/>
            <a:ext cx="1219200" cy="750332"/>
          </a:xfrm>
          <a:custGeom>
            <a:avLst/>
            <a:gdLst>
              <a:gd name="T0" fmla="*/ 71 w 21600"/>
              <a:gd name="T1" fmla="*/ 397 h 21600"/>
              <a:gd name="T2" fmla="*/ 0 w 21600"/>
              <a:gd name="T3" fmla="*/ 0 h 21600"/>
              <a:gd name="T4" fmla="*/ 71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38100">
            <a:solidFill>
              <a:srgbClr val="0000FF"/>
            </a:solidFill>
            <a:round/>
            <a:headEnd type="none" w="sm" len="sm"/>
            <a:tailEnd type="none" w="sm" len="sm"/>
          </a:ln>
        </p:spPr>
        <p:txBody>
          <a:bodyPr wrap="none" anchor="ctr"/>
          <a:lstStyle/>
          <a:p>
            <a:endParaRPr lang="en-US"/>
          </a:p>
        </p:txBody>
      </p:sp>
      <p:sp>
        <p:nvSpPr>
          <p:cNvPr id="36" name="Arc 32"/>
          <p:cNvSpPr>
            <a:spLocks/>
          </p:cNvSpPr>
          <p:nvPr/>
        </p:nvSpPr>
        <p:spPr bwMode="auto">
          <a:xfrm flipV="1">
            <a:off x="3657600" y="3352006"/>
            <a:ext cx="45719" cy="762000"/>
          </a:xfrm>
          <a:custGeom>
            <a:avLst/>
            <a:gdLst>
              <a:gd name="T0" fmla="*/ 0 w 21558"/>
              <a:gd name="T1" fmla="*/ 401 h 21600"/>
              <a:gd name="T2" fmla="*/ 235 w 21558"/>
              <a:gd name="T3" fmla="*/ 0 h 21600"/>
              <a:gd name="T4" fmla="*/ 236 w 21558"/>
              <a:gd name="T5" fmla="*/ 428 h 21600"/>
              <a:gd name="T6" fmla="*/ 0 60000 65536"/>
              <a:gd name="T7" fmla="*/ 0 60000 65536"/>
              <a:gd name="T8" fmla="*/ 0 60000 65536"/>
              <a:gd name="T9" fmla="*/ 0 w 21558"/>
              <a:gd name="T10" fmla="*/ 0 h 21600"/>
              <a:gd name="T11" fmla="*/ 21558 w 21558"/>
              <a:gd name="T12" fmla="*/ 21600 h 21600"/>
            </a:gdLst>
            <a:ahLst/>
            <a:cxnLst>
              <a:cxn ang="T6">
                <a:pos x="T0" y="T1"/>
              </a:cxn>
              <a:cxn ang="T7">
                <a:pos x="T2" y="T3"/>
              </a:cxn>
              <a:cxn ang="T8">
                <a:pos x="T4" y="T5"/>
              </a:cxn>
            </a:cxnLst>
            <a:rect l="T9" t="T10" r="T11" b="T12"/>
            <a:pathLst>
              <a:path w="21558" h="21600" fill="none" extrusionOk="0">
                <a:moveTo>
                  <a:pt x="-1" y="20260"/>
                </a:moveTo>
                <a:cubicBezTo>
                  <a:pt x="704" y="8908"/>
                  <a:pt x="10092" y="48"/>
                  <a:pt x="21466" y="0"/>
                </a:cubicBezTo>
              </a:path>
              <a:path w="21558" h="21600" stroke="0" extrusionOk="0">
                <a:moveTo>
                  <a:pt x="-1" y="20260"/>
                </a:moveTo>
                <a:cubicBezTo>
                  <a:pt x="704" y="8908"/>
                  <a:pt x="10092" y="48"/>
                  <a:pt x="21466" y="0"/>
                </a:cubicBezTo>
                <a:lnTo>
                  <a:pt x="21558" y="21600"/>
                </a:lnTo>
                <a:close/>
              </a:path>
            </a:pathLst>
          </a:custGeom>
          <a:noFill/>
          <a:ln w="38100">
            <a:solidFill>
              <a:srgbClr val="FF0000"/>
            </a:solidFill>
            <a:round/>
            <a:headEnd type="none" w="sm" len="sm"/>
            <a:tailEnd type="none" w="sm" len="sm"/>
          </a:ln>
        </p:spPr>
        <p:txBody>
          <a:bodyPr wrap="none" anchor="ctr"/>
          <a:lstStyle/>
          <a:p>
            <a:endParaRPr lang="en-US"/>
          </a:p>
        </p:txBody>
      </p:sp>
      <p:sp>
        <p:nvSpPr>
          <p:cNvPr id="37" name="Line 33"/>
          <p:cNvSpPr>
            <a:spLocks noChangeShapeType="1"/>
          </p:cNvSpPr>
          <p:nvPr/>
        </p:nvSpPr>
        <p:spPr bwMode="auto">
          <a:xfrm>
            <a:off x="3657600" y="4114006"/>
            <a:ext cx="457200" cy="0"/>
          </a:xfrm>
          <a:prstGeom prst="line">
            <a:avLst/>
          </a:prstGeom>
          <a:noFill/>
          <a:ln w="38100">
            <a:solidFill>
              <a:srgbClr val="FF0000"/>
            </a:solidFill>
            <a:round/>
            <a:headEnd type="none" w="sm" len="sm"/>
            <a:tailEnd type="none" w="sm" len="sm"/>
          </a:ln>
        </p:spPr>
        <p:txBody>
          <a:bodyPr wrap="none" anchor="ctr"/>
          <a:lstStyle/>
          <a:p>
            <a:endParaRPr lang="en-US"/>
          </a:p>
        </p:txBody>
      </p:sp>
      <p:sp>
        <p:nvSpPr>
          <p:cNvPr id="38" name="Line 33"/>
          <p:cNvSpPr>
            <a:spLocks noChangeShapeType="1"/>
          </p:cNvSpPr>
          <p:nvPr/>
        </p:nvSpPr>
        <p:spPr bwMode="auto">
          <a:xfrm>
            <a:off x="4114800" y="4114006"/>
            <a:ext cx="0" cy="762000"/>
          </a:xfrm>
          <a:prstGeom prst="line">
            <a:avLst/>
          </a:prstGeom>
          <a:noFill/>
          <a:ln w="38100">
            <a:solidFill>
              <a:srgbClr val="1003BD"/>
            </a:solidFill>
            <a:round/>
            <a:headEnd type="none" w="sm" len="sm"/>
            <a:tailEnd type="none" w="sm" len="sm"/>
          </a:ln>
        </p:spPr>
        <p:txBody>
          <a:bodyPr wrap="none" anchor="ctr"/>
          <a:lstStyle/>
          <a:p>
            <a:endParaRPr lang="en-US"/>
          </a:p>
        </p:txBody>
      </p:sp>
      <p:cxnSp>
        <p:nvCxnSpPr>
          <p:cNvPr id="41" name="Straight Arrow Connector 40"/>
          <p:cNvCxnSpPr/>
          <p:nvPr/>
        </p:nvCxnSpPr>
        <p:spPr>
          <a:xfrm rot="5400000" flipH="1" flipV="1">
            <a:off x="-5834" y="5784572"/>
            <a:ext cx="1688068" cy="1588"/>
          </a:xfrm>
          <a:prstGeom prst="straightConnector1">
            <a:avLst/>
          </a:prstGeom>
          <a:ln w="28575">
            <a:solidFill>
              <a:schemeClr val="tx1"/>
            </a:solidFill>
            <a:prstDash val="lgDashDot"/>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6232965" y="5839518"/>
            <a:ext cx="620683" cy="400110"/>
          </a:xfrm>
          <a:prstGeom prst="rect">
            <a:avLst/>
          </a:prstGeom>
          <a:noFill/>
        </p:spPr>
        <p:txBody>
          <a:bodyPr wrap="none" rtlCol="0">
            <a:spAutoFit/>
          </a:bodyPr>
          <a:lstStyle/>
          <a:p>
            <a:r>
              <a:rPr lang="fa-IR" sz="2000" dirty="0" smtClean="0">
                <a:cs typeface="B Yagut" pitchFamily="2" charset="-78"/>
              </a:rPr>
              <a:t>زمان</a:t>
            </a:r>
            <a:endParaRPr lang="en-US" sz="2000" dirty="0">
              <a:cs typeface="B Yagut" pitchFamily="2" charset="-78"/>
            </a:endParaRPr>
          </a:p>
        </p:txBody>
      </p:sp>
      <p:sp>
        <p:nvSpPr>
          <p:cNvPr id="45" name="Line 33"/>
          <p:cNvSpPr>
            <a:spLocks noChangeShapeType="1"/>
          </p:cNvSpPr>
          <p:nvPr/>
        </p:nvSpPr>
        <p:spPr bwMode="auto">
          <a:xfrm>
            <a:off x="1371600" y="5257006"/>
            <a:ext cx="457200" cy="0"/>
          </a:xfrm>
          <a:prstGeom prst="line">
            <a:avLst/>
          </a:prstGeom>
          <a:noFill/>
          <a:ln w="38100">
            <a:solidFill>
              <a:srgbClr val="FF0000"/>
            </a:solidFill>
            <a:round/>
            <a:headEnd type="none" w="sm" len="sm"/>
            <a:tailEnd type="none" w="sm" len="sm"/>
          </a:ln>
        </p:spPr>
        <p:txBody>
          <a:bodyPr wrap="none" anchor="ctr"/>
          <a:lstStyle/>
          <a:p>
            <a:endParaRPr lang="en-US"/>
          </a:p>
        </p:txBody>
      </p:sp>
      <p:sp>
        <p:nvSpPr>
          <p:cNvPr id="47" name="Arc 32"/>
          <p:cNvSpPr>
            <a:spLocks/>
          </p:cNvSpPr>
          <p:nvPr/>
        </p:nvSpPr>
        <p:spPr bwMode="auto">
          <a:xfrm flipV="1">
            <a:off x="1828800" y="5180806"/>
            <a:ext cx="1066800" cy="914400"/>
          </a:xfrm>
          <a:custGeom>
            <a:avLst/>
            <a:gdLst>
              <a:gd name="T0" fmla="*/ 0 w 21558"/>
              <a:gd name="T1" fmla="*/ 401 h 21600"/>
              <a:gd name="T2" fmla="*/ 235 w 21558"/>
              <a:gd name="T3" fmla="*/ 0 h 21600"/>
              <a:gd name="T4" fmla="*/ 236 w 21558"/>
              <a:gd name="T5" fmla="*/ 428 h 21600"/>
              <a:gd name="T6" fmla="*/ 0 60000 65536"/>
              <a:gd name="T7" fmla="*/ 0 60000 65536"/>
              <a:gd name="T8" fmla="*/ 0 60000 65536"/>
              <a:gd name="T9" fmla="*/ 0 w 21558"/>
              <a:gd name="T10" fmla="*/ 0 h 21600"/>
              <a:gd name="T11" fmla="*/ 21558 w 21558"/>
              <a:gd name="T12" fmla="*/ 21600 h 21600"/>
            </a:gdLst>
            <a:ahLst/>
            <a:cxnLst>
              <a:cxn ang="T6">
                <a:pos x="T0" y="T1"/>
              </a:cxn>
              <a:cxn ang="T7">
                <a:pos x="T2" y="T3"/>
              </a:cxn>
              <a:cxn ang="T8">
                <a:pos x="T4" y="T5"/>
              </a:cxn>
            </a:cxnLst>
            <a:rect l="T9" t="T10" r="T11" b="T12"/>
            <a:pathLst>
              <a:path w="21558" h="21600" fill="none" extrusionOk="0">
                <a:moveTo>
                  <a:pt x="-1" y="20260"/>
                </a:moveTo>
                <a:cubicBezTo>
                  <a:pt x="704" y="8908"/>
                  <a:pt x="10092" y="48"/>
                  <a:pt x="21466" y="0"/>
                </a:cubicBezTo>
              </a:path>
              <a:path w="21558" h="21600" stroke="0" extrusionOk="0">
                <a:moveTo>
                  <a:pt x="-1" y="20260"/>
                </a:moveTo>
                <a:cubicBezTo>
                  <a:pt x="704" y="8908"/>
                  <a:pt x="10092" y="48"/>
                  <a:pt x="21466" y="0"/>
                </a:cubicBezTo>
                <a:lnTo>
                  <a:pt x="21558" y="21600"/>
                </a:lnTo>
                <a:close/>
              </a:path>
            </a:pathLst>
          </a:custGeom>
          <a:noFill/>
          <a:ln w="38100">
            <a:solidFill>
              <a:srgbClr val="FF0000"/>
            </a:solidFill>
            <a:round/>
            <a:headEnd type="none" w="sm" len="sm"/>
            <a:tailEnd type="none" w="sm" len="sm"/>
          </a:ln>
        </p:spPr>
        <p:txBody>
          <a:bodyPr wrap="none" anchor="ctr"/>
          <a:lstStyle/>
          <a:p>
            <a:endParaRPr lang="en-US"/>
          </a:p>
        </p:txBody>
      </p:sp>
      <p:sp>
        <p:nvSpPr>
          <p:cNvPr id="56" name="Line 33"/>
          <p:cNvSpPr>
            <a:spLocks noChangeShapeType="1"/>
          </p:cNvSpPr>
          <p:nvPr/>
        </p:nvSpPr>
        <p:spPr bwMode="auto">
          <a:xfrm>
            <a:off x="838200" y="5561806"/>
            <a:ext cx="0" cy="533400"/>
          </a:xfrm>
          <a:prstGeom prst="line">
            <a:avLst/>
          </a:prstGeom>
          <a:noFill/>
          <a:ln w="38100">
            <a:solidFill>
              <a:srgbClr val="FF0000"/>
            </a:solidFill>
            <a:round/>
            <a:headEnd type="none" w="sm" len="sm"/>
            <a:tailEnd type="none" w="sm" len="sm"/>
          </a:ln>
        </p:spPr>
        <p:txBody>
          <a:bodyPr wrap="none" anchor="ctr"/>
          <a:lstStyle/>
          <a:p>
            <a:endParaRPr lang="en-US"/>
          </a:p>
        </p:txBody>
      </p:sp>
      <p:cxnSp>
        <p:nvCxnSpPr>
          <p:cNvPr id="57" name="Straight Arrow Connector 56"/>
          <p:cNvCxnSpPr/>
          <p:nvPr/>
        </p:nvCxnSpPr>
        <p:spPr>
          <a:xfrm flipV="1">
            <a:off x="457200" y="6083540"/>
            <a:ext cx="5667404" cy="11666"/>
          </a:xfrm>
          <a:prstGeom prst="straightConnector1">
            <a:avLst/>
          </a:prstGeom>
          <a:ln w="38100">
            <a:solidFill>
              <a:schemeClr val="tx1"/>
            </a:solidFill>
            <a:prstDash val="lgDashDot"/>
            <a:tailEnd type="arrow"/>
          </a:ln>
        </p:spPr>
        <p:style>
          <a:lnRef idx="1">
            <a:schemeClr val="accent1"/>
          </a:lnRef>
          <a:fillRef idx="0">
            <a:schemeClr val="accent1"/>
          </a:fillRef>
          <a:effectRef idx="0">
            <a:schemeClr val="accent1"/>
          </a:effectRef>
          <a:fontRef idx="minor">
            <a:schemeClr val="tx1"/>
          </a:fontRef>
        </p:style>
      </p:cxnSp>
      <p:sp>
        <p:nvSpPr>
          <p:cNvPr id="58" name="Line 33"/>
          <p:cNvSpPr>
            <a:spLocks noChangeShapeType="1"/>
          </p:cNvSpPr>
          <p:nvPr/>
        </p:nvSpPr>
        <p:spPr bwMode="auto">
          <a:xfrm flipH="1">
            <a:off x="838200" y="4876006"/>
            <a:ext cx="533400" cy="685800"/>
          </a:xfrm>
          <a:prstGeom prst="line">
            <a:avLst/>
          </a:prstGeom>
          <a:noFill/>
          <a:ln w="38100">
            <a:solidFill>
              <a:srgbClr val="FF0000"/>
            </a:solidFill>
            <a:round/>
            <a:headEnd type="none" w="sm" len="sm"/>
            <a:tailEnd type="none" w="sm" len="sm"/>
          </a:ln>
        </p:spPr>
        <p:txBody>
          <a:bodyPr wrap="none" anchor="ctr"/>
          <a:lstStyle/>
          <a:p>
            <a:endParaRPr lang="en-US"/>
          </a:p>
        </p:txBody>
      </p:sp>
      <p:sp>
        <p:nvSpPr>
          <p:cNvPr id="59" name="Line 33"/>
          <p:cNvSpPr>
            <a:spLocks noChangeShapeType="1"/>
          </p:cNvSpPr>
          <p:nvPr/>
        </p:nvSpPr>
        <p:spPr bwMode="auto">
          <a:xfrm flipV="1">
            <a:off x="1371600" y="4876006"/>
            <a:ext cx="0" cy="381000"/>
          </a:xfrm>
          <a:prstGeom prst="line">
            <a:avLst/>
          </a:prstGeom>
          <a:noFill/>
          <a:ln w="38100">
            <a:solidFill>
              <a:srgbClr val="FF0000"/>
            </a:solidFill>
            <a:round/>
            <a:headEnd type="none" w="sm" len="sm"/>
            <a:tailEnd type="none" w="sm" len="sm"/>
          </a:ln>
        </p:spPr>
        <p:txBody>
          <a:bodyPr wrap="none" anchor="ctr"/>
          <a:lstStyle/>
          <a:p>
            <a:endParaRPr lang="en-US"/>
          </a:p>
        </p:txBody>
      </p:sp>
      <p:sp>
        <p:nvSpPr>
          <p:cNvPr id="60" name="Line 33"/>
          <p:cNvSpPr>
            <a:spLocks noChangeShapeType="1"/>
          </p:cNvSpPr>
          <p:nvPr/>
        </p:nvSpPr>
        <p:spPr bwMode="auto">
          <a:xfrm>
            <a:off x="3505200" y="5257006"/>
            <a:ext cx="457200" cy="0"/>
          </a:xfrm>
          <a:prstGeom prst="line">
            <a:avLst/>
          </a:prstGeom>
          <a:noFill/>
          <a:ln w="38100">
            <a:solidFill>
              <a:srgbClr val="FF0000"/>
            </a:solidFill>
            <a:round/>
            <a:headEnd type="none" w="sm" len="sm"/>
            <a:tailEnd type="none" w="sm" len="sm"/>
          </a:ln>
        </p:spPr>
        <p:txBody>
          <a:bodyPr wrap="none" anchor="ctr"/>
          <a:lstStyle/>
          <a:p>
            <a:endParaRPr lang="en-US"/>
          </a:p>
        </p:txBody>
      </p:sp>
      <p:sp>
        <p:nvSpPr>
          <p:cNvPr id="61" name="Arc 32"/>
          <p:cNvSpPr>
            <a:spLocks/>
          </p:cNvSpPr>
          <p:nvPr/>
        </p:nvSpPr>
        <p:spPr bwMode="auto">
          <a:xfrm flipV="1">
            <a:off x="3962400" y="5180806"/>
            <a:ext cx="990600" cy="914400"/>
          </a:xfrm>
          <a:custGeom>
            <a:avLst/>
            <a:gdLst>
              <a:gd name="T0" fmla="*/ 0 w 21558"/>
              <a:gd name="T1" fmla="*/ 401 h 21600"/>
              <a:gd name="T2" fmla="*/ 235 w 21558"/>
              <a:gd name="T3" fmla="*/ 0 h 21600"/>
              <a:gd name="T4" fmla="*/ 236 w 21558"/>
              <a:gd name="T5" fmla="*/ 428 h 21600"/>
              <a:gd name="T6" fmla="*/ 0 60000 65536"/>
              <a:gd name="T7" fmla="*/ 0 60000 65536"/>
              <a:gd name="T8" fmla="*/ 0 60000 65536"/>
              <a:gd name="T9" fmla="*/ 0 w 21558"/>
              <a:gd name="T10" fmla="*/ 0 h 21600"/>
              <a:gd name="T11" fmla="*/ 21558 w 21558"/>
              <a:gd name="T12" fmla="*/ 21600 h 21600"/>
            </a:gdLst>
            <a:ahLst/>
            <a:cxnLst>
              <a:cxn ang="T6">
                <a:pos x="T0" y="T1"/>
              </a:cxn>
              <a:cxn ang="T7">
                <a:pos x="T2" y="T3"/>
              </a:cxn>
              <a:cxn ang="T8">
                <a:pos x="T4" y="T5"/>
              </a:cxn>
            </a:cxnLst>
            <a:rect l="T9" t="T10" r="T11" b="T12"/>
            <a:pathLst>
              <a:path w="21558" h="21600" fill="none" extrusionOk="0">
                <a:moveTo>
                  <a:pt x="-1" y="20260"/>
                </a:moveTo>
                <a:cubicBezTo>
                  <a:pt x="704" y="8908"/>
                  <a:pt x="10092" y="48"/>
                  <a:pt x="21466" y="0"/>
                </a:cubicBezTo>
              </a:path>
              <a:path w="21558" h="21600" stroke="0" extrusionOk="0">
                <a:moveTo>
                  <a:pt x="-1" y="20260"/>
                </a:moveTo>
                <a:cubicBezTo>
                  <a:pt x="704" y="8908"/>
                  <a:pt x="10092" y="48"/>
                  <a:pt x="21466" y="0"/>
                </a:cubicBezTo>
                <a:lnTo>
                  <a:pt x="21558" y="21600"/>
                </a:lnTo>
                <a:close/>
              </a:path>
            </a:pathLst>
          </a:custGeom>
          <a:noFill/>
          <a:ln w="38100">
            <a:solidFill>
              <a:srgbClr val="FF0000"/>
            </a:solidFill>
            <a:round/>
            <a:headEnd type="none" w="sm" len="sm"/>
            <a:tailEnd type="none" w="sm" len="sm"/>
          </a:ln>
        </p:spPr>
        <p:txBody>
          <a:bodyPr wrap="none" anchor="ctr"/>
          <a:lstStyle/>
          <a:p>
            <a:endParaRPr lang="en-US"/>
          </a:p>
        </p:txBody>
      </p:sp>
      <p:sp>
        <p:nvSpPr>
          <p:cNvPr id="62" name="Line 33"/>
          <p:cNvSpPr>
            <a:spLocks noChangeShapeType="1"/>
          </p:cNvSpPr>
          <p:nvPr/>
        </p:nvSpPr>
        <p:spPr bwMode="auto">
          <a:xfrm>
            <a:off x="2895600" y="5561806"/>
            <a:ext cx="0" cy="533400"/>
          </a:xfrm>
          <a:prstGeom prst="line">
            <a:avLst/>
          </a:prstGeom>
          <a:noFill/>
          <a:ln w="38100">
            <a:solidFill>
              <a:srgbClr val="FF0000"/>
            </a:solidFill>
            <a:round/>
            <a:headEnd type="none" w="sm" len="sm"/>
            <a:tailEnd type="none" w="sm" len="sm"/>
          </a:ln>
        </p:spPr>
        <p:txBody>
          <a:bodyPr wrap="none" anchor="ctr"/>
          <a:lstStyle/>
          <a:p>
            <a:endParaRPr lang="en-US"/>
          </a:p>
        </p:txBody>
      </p:sp>
      <p:sp>
        <p:nvSpPr>
          <p:cNvPr id="63" name="Line 33"/>
          <p:cNvSpPr>
            <a:spLocks noChangeShapeType="1"/>
          </p:cNvSpPr>
          <p:nvPr/>
        </p:nvSpPr>
        <p:spPr bwMode="auto">
          <a:xfrm flipH="1">
            <a:off x="2895600" y="4876006"/>
            <a:ext cx="609600" cy="685800"/>
          </a:xfrm>
          <a:prstGeom prst="line">
            <a:avLst/>
          </a:prstGeom>
          <a:noFill/>
          <a:ln w="38100">
            <a:solidFill>
              <a:srgbClr val="FF0000"/>
            </a:solidFill>
            <a:round/>
            <a:headEnd type="none" w="sm" len="sm"/>
            <a:tailEnd type="none" w="sm" len="sm"/>
          </a:ln>
        </p:spPr>
        <p:txBody>
          <a:bodyPr wrap="none" anchor="ctr"/>
          <a:lstStyle/>
          <a:p>
            <a:endParaRPr lang="en-US"/>
          </a:p>
        </p:txBody>
      </p:sp>
      <p:sp>
        <p:nvSpPr>
          <p:cNvPr id="64" name="Line 33"/>
          <p:cNvSpPr>
            <a:spLocks noChangeShapeType="1"/>
          </p:cNvSpPr>
          <p:nvPr/>
        </p:nvSpPr>
        <p:spPr bwMode="auto">
          <a:xfrm flipV="1">
            <a:off x="3505200" y="4876006"/>
            <a:ext cx="0" cy="381000"/>
          </a:xfrm>
          <a:prstGeom prst="line">
            <a:avLst/>
          </a:prstGeom>
          <a:noFill/>
          <a:ln w="38100">
            <a:solidFill>
              <a:srgbClr val="FF0000"/>
            </a:solidFill>
            <a:round/>
            <a:headEnd type="none" w="sm" len="sm"/>
            <a:tailEnd type="none" w="sm" len="sm"/>
          </a:ln>
        </p:spPr>
        <p:txBody>
          <a:bodyPr wrap="none" anchor="ctr"/>
          <a:lstStyle/>
          <a:p>
            <a:endParaRPr lang="en-US"/>
          </a:p>
        </p:txBody>
      </p:sp>
      <p:cxnSp>
        <p:nvCxnSpPr>
          <p:cNvPr id="65" name="Straight Arrow Connector 64"/>
          <p:cNvCxnSpPr/>
          <p:nvPr/>
        </p:nvCxnSpPr>
        <p:spPr>
          <a:xfrm flipV="1">
            <a:off x="3733800" y="5257006"/>
            <a:ext cx="1676400" cy="457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7" name="Rectangle 66"/>
          <p:cNvSpPr/>
          <p:nvPr/>
        </p:nvSpPr>
        <p:spPr>
          <a:xfrm>
            <a:off x="5486400" y="5028406"/>
            <a:ext cx="774571" cy="400110"/>
          </a:xfrm>
          <a:prstGeom prst="rect">
            <a:avLst/>
          </a:prstGeom>
        </p:spPr>
        <p:txBody>
          <a:bodyPr wrap="none">
            <a:spAutoFit/>
          </a:bodyPr>
          <a:lstStyle/>
          <a:p>
            <a:r>
              <a:rPr lang="en-US" sz="2000" dirty="0" err="1" smtClean="0">
                <a:latin typeface="Times New Roman" pitchFamily="18" charset="0"/>
                <a:cs typeface="Times New Roman" pitchFamily="18" charset="0"/>
              </a:rPr>
              <a:t>Pplat</a:t>
            </a:r>
            <a:r>
              <a:rPr lang="en-US" sz="2000" dirty="0" smtClean="0">
                <a:latin typeface="Times New Roman" pitchFamily="18" charset="0"/>
                <a:cs typeface="Times New Roman" pitchFamily="18" charset="0"/>
              </a:rPr>
              <a:t> </a:t>
            </a:r>
            <a:endParaRPr lang="en-US" sz="2000" dirty="0"/>
          </a:p>
        </p:txBody>
      </p:sp>
      <p:cxnSp>
        <p:nvCxnSpPr>
          <p:cNvPr id="69" name="Straight Arrow Connector 68"/>
          <p:cNvCxnSpPr/>
          <p:nvPr/>
        </p:nvCxnSpPr>
        <p:spPr>
          <a:xfrm rot="5400000">
            <a:off x="3314700" y="5676106"/>
            <a:ext cx="838200" cy="1588"/>
          </a:xfrm>
          <a:prstGeom prst="straightConnector1">
            <a:avLst/>
          </a:prstGeom>
          <a:ln>
            <a:headEnd type="arrow" w="med" len="med"/>
            <a:tailEnd type="arrow" w="med" len="med"/>
          </a:ln>
        </p:spPr>
        <p:style>
          <a:lnRef idx="2">
            <a:schemeClr val="dk1"/>
          </a:lnRef>
          <a:fillRef idx="0">
            <a:schemeClr val="dk1"/>
          </a:fillRef>
          <a:effectRef idx="1">
            <a:schemeClr val="dk1"/>
          </a:effectRef>
          <a:fontRef idx="minor">
            <a:schemeClr val="tx1"/>
          </a:fontRef>
        </p:style>
      </p:cxnSp>
      <p:sp>
        <p:nvSpPr>
          <p:cNvPr id="40" name="TextBox 39"/>
          <p:cNvSpPr txBox="1"/>
          <p:nvPr/>
        </p:nvSpPr>
        <p:spPr>
          <a:xfrm>
            <a:off x="228600" y="2995831"/>
            <a:ext cx="565951" cy="400110"/>
          </a:xfrm>
          <a:prstGeom prst="rect">
            <a:avLst/>
          </a:prstGeom>
          <a:noFill/>
        </p:spPr>
        <p:txBody>
          <a:bodyPr wrap="square" rtlCol="0">
            <a:spAutoFit/>
          </a:bodyPr>
          <a:lstStyle/>
          <a:p>
            <a:pPr algn="r"/>
            <a:r>
              <a:rPr lang="fa-IR" sz="2000" dirty="0" smtClean="0">
                <a:cs typeface="B Nazanin" pitchFamily="2" charset="-78"/>
              </a:rPr>
              <a:t>فلو</a:t>
            </a:r>
            <a:endParaRPr lang="en-US" sz="2000" dirty="0">
              <a:cs typeface="B Nazanin" pitchFamily="2" charset="-78"/>
            </a:endParaRPr>
          </a:p>
        </p:txBody>
      </p:sp>
      <p:sp>
        <p:nvSpPr>
          <p:cNvPr id="42" name="TextBox 41"/>
          <p:cNvSpPr txBox="1"/>
          <p:nvPr/>
        </p:nvSpPr>
        <p:spPr>
          <a:xfrm>
            <a:off x="76200" y="4977031"/>
            <a:ext cx="685800" cy="400110"/>
          </a:xfrm>
          <a:prstGeom prst="rect">
            <a:avLst/>
          </a:prstGeom>
          <a:noFill/>
        </p:spPr>
        <p:txBody>
          <a:bodyPr wrap="square" rtlCol="0">
            <a:spAutoFit/>
          </a:bodyPr>
          <a:lstStyle/>
          <a:p>
            <a:pPr algn="r" rtl="1"/>
            <a:r>
              <a:rPr lang="fa-IR" sz="2000" dirty="0" smtClean="0">
                <a:cs typeface="B Nazanin" pitchFamily="2" charset="-78"/>
              </a:rPr>
              <a:t>فشار</a:t>
            </a:r>
            <a:endParaRPr lang="en-US" sz="2000" dirty="0" smtClean="0">
              <a:cs typeface="B Nazanin" pitchFamily="2" charset="-78"/>
            </a:endParaRPr>
          </a:p>
        </p:txBody>
      </p:sp>
      <p:cxnSp>
        <p:nvCxnSpPr>
          <p:cNvPr id="48" name="Straight Connector 47"/>
          <p:cNvCxnSpPr/>
          <p:nvPr/>
        </p:nvCxnSpPr>
        <p:spPr>
          <a:xfrm>
            <a:off x="2361063" y="902732"/>
            <a:ext cx="6400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4118753" y="228600"/>
            <a:ext cx="4540025" cy="707886"/>
          </a:xfrm>
          <a:prstGeom prst="rect">
            <a:avLst/>
          </a:prstGeom>
        </p:spPr>
        <p:txBody>
          <a:bodyPr wrap="none">
            <a:spAutoFit/>
          </a:bodyPr>
          <a:lstStyle/>
          <a:p>
            <a:pPr algn="r" rtl="1"/>
            <a:r>
              <a:rPr lang="fa-IR" sz="4000" dirty="0">
                <a:cs typeface="B Nazanin" panose="00000400000000000000" pitchFamily="2" charset="-78"/>
              </a:rPr>
              <a:t>پارامترهای اندازه گیری شده</a:t>
            </a:r>
            <a:endParaRPr lang="en-US" sz="4000" dirty="0">
              <a:cs typeface="B Nazanin" panose="00000400000000000000" pitchFamily="2" charset="-78"/>
            </a:endParaRPr>
          </a:p>
        </p:txBody>
      </p:sp>
    </p:spTree>
    <p:extLst>
      <p:ext uri="{BB962C8B-B14F-4D97-AF65-F5344CB8AC3E}">
        <p14:creationId xmlns:p14="http://schemas.microsoft.com/office/powerpoint/2010/main" val="1980603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p:cNvCxnSpPr/>
          <p:nvPr/>
        </p:nvCxnSpPr>
        <p:spPr>
          <a:xfrm>
            <a:off x="2286000" y="914400"/>
            <a:ext cx="64008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076" y="1125828"/>
            <a:ext cx="6122904" cy="2660970"/>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927" y="3886200"/>
            <a:ext cx="5791202" cy="2080104"/>
          </a:xfrm>
          <a:prstGeom prst="rect">
            <a:avLst/>
          </a:prstGeom>
        </p:spPr>
      </p:pic>
      <p:sp>
        <p:nvSpPr>
          <p:cNvPr id="21" name="Rectangle 20"/>
          <p:cNvSpPr/>
          <p:nvPr/>
        </p:nvSpPr>
        <p:spPr>
          <a:xfrm>
            <a:off x="7151546" y="1371600"/>
            <a:ext cx="1459054" cy="523220"/>
          </a:xfrm>
          <a:prstGeom prst="rect">
            <a:avLst/>
          </a:prstGeom>
        </p:spPr>
        <p:txBody>
          <a:bodyPr wrap="none">
            <a:spAutoFit/>
          </a:bodyPr>
          <a:lstStyle/>
          <a:p>
            <a:pPr algn="r" rtl="1"/>
            <a:r>
              <a:rPr lang="fa-IR" sz="2800" dirty="0">
                <a:cs typeface="B Nazanin" panose="00000400000000000000" pitchFamily="2" charset="-78"/>
              </a:rPr>
              <a:t>ست تنفسی</a:t>
            </a:r>
          </a:p>
        </p:txBody>
      </p:sp>
      <p:sp>
        <p:nvSpPr>
          <p:cNvPr id="22" name="Rectangle 21"/>
          <p:cNvSpPr/>
          <p:nvPr/>
        </p:nvSpPr>
        <p:spPr>
          <a:xfrm>
            <a:off x="7086600" y="1981200"/>
            <a:ext cx="1779654" cy="523220"/>
          </a:xfrm>
          <a:prstGeom prst="rect">
            <a:avLst/>
          </a:prstGeom>
        </p:spPr>
        <p:txBody>
          <a:bodyPr wrap="none">
            <a:spAutoFit/>
          </a:bodyPr>
          <a:lstStyle/>
          <a:p>
            <a:r>
              <a:rPr lang="en-US" sz="2800" dirty="0">
                <a:latin typeface="Times New Roman" panose="02020603050405020304" pitchFamily="18" charset="0"/>
                <a:cs typeface="Times New Roman" panose="02020603050405020304" pitchFamily="18" charset="0"/>
              </a:rPr>
              <a:t>Humidifier</a:t>
            </a:r>
          </a:p>
        </p:txBody>
      </p:sp>
      <p:pic>
        <p:nvPicPr>
          <p:cNvPr id="23" name="Picture 22"/>
          <p:cNvPicPr>
            <a:picLocks noChangeAspect="1"/>
          </p:cNvPicPr>
          <p:nvPr/>
        </p:nvPicPr>
        <p:blipFill>
          <a:blip r:embed="rId4"/>
          <a:stretch>
            <a:fillRect/>
          </a:stretch>
        </p:blipFill>
        <p:spPr>
          <a:xfrm>
            <a:off x="1680935" y="1351043"/>
            <a:ext cx="3780780" cy="4419602"/>
          </a:xfrm>
          <a:prstGeom prst="rect">
            <a:avLst/>
          </a:prstGeom>
        </p:spPr>
      </p:pic>
      <p:sp>
        <p:nvSpPr>
          <p:cNvPr id="24" name="Rectangle 23"/>
          <p:cNvSpPr/>
          <p:nvPr/>
        </p:nvSpPr>
        <p:spPr>
          <a:xfrm>
            <a:off x="6200336" y="2667000"/>
            <a:ext cx="2638864" cy="523220"/>
          </a:xfrm>
          <a:prstGeom prst="rect">
            <a:avLst/>
          </a:prstGeom>
        </p:spPr>
        <p:txBody>
          <a:bodyPr wrap="none">
            <a:spAutoFit/>
          </a:bodyPr>
          <a:lstStyle/>
          <a:p>
            <a:pPr algn="r" rtl="1"/>
            <a:r>
              <a:rPr lang="fa-IR" sz="2800" dirty="0">
                <a:cs typeface="B Nazanin" panose="00000400000000000000" pitchFamily="2" charset="-78"/>
              </a:rPr>
              <a:t>محفظه </a:t>
            </a:r>
            <a:r>
              <a:rPr lang="en-US" sz="2800" dirty="0">
                <a:latin typeface="Times New Roman" panose="02020603050405020304" pitchFamily="18" charset="0"/>
                <a:cs typeface="Times New Roman" panose="02020603050405020304" pitchFamily="18" charset="0"/>
              </a:rPr>
              <a:t>Humidifier</a:t>
            </a:r>
          </a:p>
        </p:txBody>
      </p:sp>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6685" y="1840521"/>
            <a:ext cx="5009667" cy="3179844"/>
          </a:xfrm>
          <a:prstGeom prst="rect">
            <a:avLst/>
          </a:prstGeom>
        </p:spPr>
      </p:pic>
      <p:sp>
        <p:nvSpPr>
          <p:cNvPr id="26" name="Rectangle 25"/>
          <p:cNvSpPr/>
          <p:nvPr/>
        </p:nvSpPr>
        <p:spPr>
          <a:xfrm>
            <a:off x="7696200" y="3362980"/>
            <a:ext cx="982961" cy="523220"/>
          </a:xfrm>
          <a:prstGeom prst="rect">
            <a:avLst/>
          </a:prstGeom>
        </p:spPr>
        <p:txBody>
          <a:bodyPr wrap="none">
            <a:spAutoFit/>
          </a:bodyPr>
          <a:lstStyle/>
          <a:p>
            <a:r>
              <a:rPr lang="en-US" sz="2800" dirty="0">
                <a:latin typeface="Times New Roman" panose="02020603050405020304" pitchFamily="18" charset="0"/>
                <a:cs typeface="Times New Roman" panose="02020603050405020304" pitchFamily="18" charset="0"/>
              </a:rPr>
              <a:t>HME</a:t>
            </a:r>
          </a:p>
        </p:txBody>
      </p:sp>
      <p:pic>
        <p:nvPicPr>
          <p:cNvPr id="27" name="Picture 26"/>
          <p:cNvPicPr>
            <a:picLocks noChangeAspect="1"/>
          </p:cNvPicPr>
          <p:nvPr/>
        </p:nvPicPr>
        <p:blipFill>
          <a:blip r:embed="rId6"/>
          <a:stretch>
            <a:fillRect/>
          </a:stretch>
        </p:blipFill>
        <p:spPr>
          <a:xfrm>
            <a:off x="1338326" y="1514180"/>
            <a:ext cx="3483742" cy="4124620"/>
          </a:xfrm>
          <a:prstGeom prst="rect">
            <a:avLst/>
          </a:prstGeom>
        </p:spPr>
      </p:pic>
      <p:sp>
        <p:nvSpPr>
          <p:cNvPr id="28" name="Rectangle 27"/>
          <p:cNvSpPr/>
          <p:nvPr/>
        </p:nvSpPr>
        <p:spPr>
          <a:xfrm>
            <a:off x="7697426" y="4038600"/>
            <a:ext cx="989374" cy="523220"/>
          </a:xfrm>
          <a:prstGeom prst="rect">
            <a:avLst/>
          </a:prstGeom>
        </p:spPr>
        <p:txBody>
          <a:bodyPr wrap="none">
            <a:spAutoFit/>
          </a:bodyPr>
          <a:lstStyle/>
          <a:p>
            <a:pPr algn="r" rtl="1"/>
            <a:r>
              <a:rPr lang="fa-IR" sz="2800" dirty="0">
                <a:cs typeface="B Nazanin" panose="00000400000000000000" pitchFamily="2" charset="-78"/>
              </a:rPr>
              <a:t>نبولایزر</a:t>
            </a:r>
          </a:p>
        </p:txBody>
      </p:sp>
      <p:pic>
        <p:nvPicPr>
          <p:cNvPr id="29" name="Picture 28"/>
          <p:cNvPicPr>
            <a:picLocks noChangeAspect="1"/>
          </p:cNvPicPr>
          <p:nvPr/>
        </p:nvPicPr>
        <p:blipFill>
          <a:blip r:embed="rId7"/>
          <a:stretch>
            <a:fillRect/>
          </a:stretch>
        </p:blipFill>
        <p:spPr>
          <a:xfrm>
            <a:off x="953356" y="1456659"/>
            <a:ext cx="5382792" cy="4208370"/>
          </a:xfrm>
          <a:prstGeom prst="rect">
            <a:avLst/>
          </a:prstGeom>
        </p:spPr>
      </p:pic>
      <p:sp>
        <p:nvSpPr>
          <p:cNvPr id="31" name="Rectangle 30"/>
          <p:cNvSpPr/>
          <p:nvPr/>
        </p:nvSpPr>
        <p:spPr>
          <a:xfrm>
            <a:off x="7297530" y="4648200"/>
            <a:ext cx="1537600" cy="523220"/>
          </a:xfrm>
          <a:prstGeom prst="rect">
            <a:avLst/>
          </a:prstGeom>
        </p:spPr>
        <p:txBody>
          <a:bodyPr wrap="none">
            <a:spAutoFit/>
          </a:bodyPr>
          <a:lstStyle/>
          <a:p>
            <a:pPr algn="r" rtl="1"/>
            <a:r>
              <a:rPr lang="fa-IR" sz="2800" dirty="0">
                <a:cs typeface="B Nazanin" panose="00000400000000000000" pitchFamily="2" charset="-78"/>
              </a:rPr>
              <a:t>فیلتر بازدمی</a:t>
            </a:r>
          </a:p>
        </p:txBody>
      </p:sp>
      <p:pic>
        <p:nvPicPr>
          <p:cNvPr id="32" name="Picture 3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2372" y="1617834"/>
            <a:ext cx="5667169" cy="4120368"/>
          </a:xfrm>
          <a:prstGeom prst="rect">
            <a:avLst/>
          </a:prstGeom>
        </p:spPr>
      </p:pic>
      <p:sp>
        <p:nvSpPr>
          <p:cNvPr id="33" name="Rectangle 32"/>
          <p:cNvSpPr/>
          <p:nvPr/>
        </p:nvSpPr>
        <p:spPr>
          <a:xfrm>
            <a:off x="6736869" y="5267980"/>
            <a:ext cx="2026131" cy="523220"/>
          </a:xfrm>
          <a:prstGeom prst="rect">
            <a:avLst/>
          </a:prstGeom>
        </p:spPr>
        <p:txBody>
          <a:bodyPr wrap="square">
            <a:spAutoFit/>
          </a:bodyPr>
          <a:lstStyle/>
          <a:p>
            <a:pPr algn="r" rtl="1"/>
            <a:r>
              <a:rPr lang="fa-IR" sz="2800" dirty="0" smtClean="0">
                <a:cs typeface="B Nazanin" panose="00000400000000000000" pitchFamily="2" charset="-78"/>
              </a:rPr>
              <a:t>ترالی</a:t>
            </a:r>
            <a:endParaRPr lang="fa-IR" sz="2800" dirty="0">
              <a:cs typeface="B Nazanin" panose="00000400000000000000" pitchFamily="2" charset="-78"/>
            </a:endParaRPr>
          </a:p>
        </p:txBody>
      </p:sp>
      <p:pic>
        <p:nvPicPr>
          <p:cNvPr id="34" name="Picture 3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6026" y="1183118"/>
            <a:ext cx="4636398" cy="4912882"/>
          </a:xfrm>
          <a:prstGeom prst="rect">
            <a:avLst/>
          </a:prstGeom>
        </p:spPr>
      </p:pic>
      <p:sp>
        <p:nvSpPr>
          <p:cNvPr id="35" name="Rectangle 34"/>
          <p:cNvSpPr/>
          <p:nvPr/>
        </p:nvSpPr>
        <p:spPr>
          <a:xfrm>
            <a:off x="5691325" y="5953780"/>
            <a:ext cx="3071675" cy="523220"/>
          </a:xfrm>
          <a:prstGeom prst="rect">
            <a:avLst/>
          </a:prstGeom>
        </p:spPr>
        <p:txBody>
          <a:bodyPr wrap="none">
            <a:spAutoFit/>
          </a:bodyPr>
          <a:lstStyle/>
          <a:p>
            <a:pPr algn="r" rtl="1"/>
            <a:r>
              <a:rPr lang="fa-IR" sz="2800" dirty="0">
                <a:cs typeface="B Nazanin" panose="00000400000000000000" pitchFamily="2" charset="-78"/>
              </a:rPr>
              <a:t>نگهدارنده لوله های تنفسی</a:t>
            </a:r>
          </a:p>
        </p:txBody>
      </p:sp>
      <p:pic>
        <p:nvPicPr>
          <p:cNvPr id="2" name="Picture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87810" y="1789962"/>
            <a:ext cx="3725833" cy="3792366"/>
          </a:xfrm>
          <a:prstGeom prst="rect">
            <a:avLst/>
          </a:prstGeom>
        </p:spPr>
      </p:pic>
      <p:sp>
        <p:nvSpPr>
          <p:cNvPr id="30" name="Content Placeholder 2"/>
          <p:cNvSpPr txBox="1">
            <a:spLocks/>
          </p:cNvSpPr>
          <p:nvPr/>
        </p:nvSpPr>
        <p:spPr>
          <a:xfrm>
            <a:off x="5943600" y="237730"/>
            <a:ext cx="2575051" cy="655281"/>
          </a:xfrm>
          <a:prstGeom prst="rect">
            <a:avLst/>
          </a:prstGeom>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r" rtl="1">
              <a:buFont typeface="Wingdings 2"/>
              <a:buNone/>
            </a:pPr>
            <a:r>
              <a:rPr lang="fa-IR" sz="4000" dirty="0" smtClean="0">
                <a:cs typeface="B Nazanin" panose="00000400000000000000" pitchFamily="2" charset="-78"/>
              </a:rPr>
              <a:t>اکسسوری ها </a:t>
            </a:r>
          </a:p>
          <a:p>
            <a:pPr marL="0" indent="0" algn="r" rtl="1">
              <a:lnSpc>
                <a:spcPct val="90000"/>
              </a:lnSpc>
              <a:spcBef>
                <a:spcPts val="1000"/>
              </a:spcBef>
              <a:buNone/>
            </a:pPr>
            <a:endParaRPr lang="fa-IR" sz="4400" dirty="0" smtClean="0">
              <a:cs typeface="B Nazanin" panose="00000400000000000000" pitchFamily="2" charset="-78"/>
            </a:endParaRPr>
          </a:p>
          <a:p>
            <a:pPr marL="0" indent="0" algn="r" rtl="1">
              <a:buFont typeface="Wingdings 2"/>
              <a:buNone/>
            </a:pPr>
            <a:endParaRPr lang="en-US" sz="4400" dirty="0">
              <a:cs typeface="B Nazanin" panose="00000400000000000000" pitchFamily="2" charset="-78"/>
            </a:endParaRPr>
          </a:p>
        </p:txBody>
      </p:sp>
    </p:spTree>
    <p:extLst>
      <p:ext uri="{BB962C8B-B14F-4D97-AF65-F5344CB8AC3E}">
        <p14:creationId xmlns:p14="http://schemas.microsoft.com/office/powerpoint/2010/main" val="970093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par>
                                <p:cTn id="17" presetID="3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1000" fill="hold"/>
                                        <p:tgtEl>
                                          <p:spTgt spid="12"/>
                                        </p:tgtEl>
                                        <p:attrNameLst>
                                          <p:attrName>ppt_w</p:attrName>
                                        </p:attrNameLst>
                                      </p:cBhvr>
                                      <p:tavLst>
                                        <p:tav tm="0">
                                          <p:val>
                                            <p:fltVal val="0"/>
                                          </p:val>
                                        </p:tav>
                                        <p:tav tm="100000">
                                          <p:val>
                                            <p:strVal val="#ppt_w"/>
                                          </p:val>
                                        </p:tav>
                                      </p:tavLst>
                                    </p:anim>
                                    <p:anim calcmode="lin" valueType="num">
                                      <p:cBhvr>
                                        <p:cTn id="20" dur="1000" fill="hold"/>
                                        <p:tgtEl>
                                          <p:spTgt spid="12"/>
                                        </p:tgtEl>
                                        <p:attrNameLst>
                                          <p:attrName>ppt_h</p:attrName>
                                        </p:attrNameLst>
                                      </p:cBhvr>
                                      <p:tavLst>
                                        <p:tav tm="0">
                                          <p:val>
                                            <p:fltVal val="0"/>
                                          </p:val>
                                        </p:tav>
                                        <p:tav tm="100000">
                                          <p:val>
                                            <p:strVal val="#ppt_h"/>
                                          </p:val>
                                        </p:tav>
                                      </p:tavLst>
                                    </p:anim>
                                    <p:anim calcmode="lin" valueType="num">
                                      <p:cBhvr>
                                        <p:cTn id="21" dur="1000" fill="hold"/>
                                        <p:tgtEl>
                                          <p:spTgt spid="12"/>
                                        </p:tgtEl>
                                        <p:attrNameLst>
                                          <p:attrName>style.rotation</p:attrName>
                                        </p:attrNameLst>
                                      </p:cBhvr>
                                      <p:tavLst>
                                        <p:tav tm="0">
                                          <p:val>
                                            <p:fltVal val="90"/>
                                          </p:val>
                                        </p:tav>
                                        <p:tav tm="100000">
                                          <p:val>
                                            <p:fltVal val="0"/>
                                          </p:val>
                                        </p:tav>
                                      </p:tavLst>
                                    </p:anim>
                                    <p:animEffect transition="in" filter="fade">
                                      <p:cBhvr>
                                        <p:cTn id="22" dur="10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randombar(horizontal)">
                                      <p:cBhvr>
                                        <p:cTn id="33" dur="500"/>
                                        <p:tgtEl>
                                          <p:spTgt spid="23"/>
                                        </p:tgtEl>
                                      </p:cBhvr>
                                    </p:animEffec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additive="base">
                                        <p:cTn id="38" dur="500" fill="hold"/>
                                        <p:tgtEl>
                                          <p:spTgt spid="24"/>
                                        </p:tgtEl>
                                        <p:attrNameLst>
                                          <p:attrName>ppt_x</p:attrName>
                                        </p:attrNameLst>
                                      </p:cBhvr>
                                      <p:tavLst>
                                        <p:tav tm="0">
                                          <p:val>
                                            <p:strVal val="#ppt_x"/>
                                          </p:val>
                                        </p:tav>
                                        <p:tav tm="100000">
                                          <p:val>
                                            <p:strVal val="#ppt_x"/>
                                          </p:val>
                                        </p:tav>
                                      </p:tavLst>
                                    </p:anim>
                                    <p:anim calcmode="lin" valueType="num">
                                      <p:cBhvr additive="base">
                                        <p:cTn id="39"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randombar(horizontal)">
                                      <p:cBhvr>
                                        <p:cTn id="44" dur="500"/>
                                        <p:tgtEl>
                                          <p:spTgt spid="25"/>
                                        </p:tgtEl>
                                      </p:cBhvr>
                                    </p:animEffec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500" fill="hold"/>
                                        <p:tgtEl>
                                          <p:spTgt spid="26"/>
                                        </p:tgtEl>
                                        <p:attrNameLst>
                                          <p:attrName>ppt_x</p:attrName>
                                        </p:attrNameLst>
                                      </p:cBhvr>
                                      <p:tavLst>
                                        <p:tav tm="0">
                                          <p:val>
                                            <p:strVal val="#ppt_x"/>
                                          </p:val>
                                        </p:tav>
                                        <p:tav tm="100000">
                                          <p:val>
                                            <p:strVal val="#ppt_x"/>
                                          </p:val>
                                        </p:tav>
                                      </p:tavLst>
                                    </p:anim>
                                    <p:anim calcmode="lin" valueType="num">
                                      <p:cBhvr additive="base">
                                        <p:cTn id="5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randombar(horizontal)">
                                      <p:cBhvr>
                                        <p:cTn id="55" dur="500"/>
                                        <p:tgtEl>
                                          <p:spTgt spid="27"/>
                                        </p:tgtEl>
                                      </p:cBhvr>
                                    </p:animEffect>
                                  </p:childTnLst>
                                  <p:subTnLst>
                                    <p:set>
                                      <p:cBhvr override="childStyle">
                                        <p:cTn dur="1" fill="hold" display="0" masterRel="nextClick" afterEffect="1"/>
                                        <p:tgtEl>
                                          <p:spTgt spid="27"/>
                                        </p:tgtEl>
                                        <p:attrNameLst>
                                          <p:attrName>style.visibility</p:attrName>
                                        </p:attrNameLst>
                                      </p:cBhvr>
                                      <p:to>
                                        <p:strVal val="hidden"/>
                                      </p:to>
                                    </p:set>
                                  </p:sub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additive="base">
                                        <p:cTn id="60" dur="500" fill="hold"/>
                                        <p:tgtEl>
                                          <p:spTgt spid="28"/>
                                        </p:tgtEl>
                                        <p:attrNameLst>
                                          <p:attrName>ppt_x</p:attrName>
                                        </p:attrNameLst>
                                      </p:cBhvr>
                                      <p:tavLst>
                                        <p:tav tm="0">
                                          <p:val>
                                            <p:strVal val="#ppt_x"/>
                                          </p:val>
                                        </p:tav>
                                        <p:tav tm="100000">
                                          <p:val>
                                            <p:strVal val="#ppt_x"/>
                                          </p:val>
                                        </p:tav>
                                      </p:tavLst>
                                    </p:anim>
                                    <p:anim calcmode="lin" valueType="num">
                                      <p:cBhvr additive="base">
                                        <p:cTn id="61"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29"/>
                                        </p:tgtEl>
                                        <p:attrNameLst>
                                          <p:attrName>style.visibility</p:attrName>
                                        </p:attrNameLst>
                                      </p:cBhvr>
                                      <p:to>
                                        <p:strVal val="visible"/>
                                      </p:to>
                                    </p:set>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31"/>
                                        </p:tgtEl>
                                        <p:attrNameLst>
                                          <p:attrName>style.visibility</p:attrName>
                                        </p:attrNameLst>
                                      </p:cBhvr>
                                      <p:to>
                                        <p:strVal val="visible"/>
                                      </p:to>
                                    </p:set>
                                    <p:anim calcmode="lin" valueType="num">
                                      <p:cBhvr additive="base">
                                        <p:cTn id="70" dur="500" fill="hold"/>
                                        <p:tgtEl>
                                          <p:spTgt spid="31"/>
                                        </p:tgtEl>
                                        <p:attrNameLst>
                                          <p:attrName>ppt_x</p:attrName>
                                        </p:attrNameLst>
                                      </p:cBhvr>
                                      <p:tavLst>
                                        <p:tav tm="0">
                                          <p:val>
                                            <p:strVal val="#ppt_x"/>
                                          </p:val>
                                        </p:tav>
                                        <p:tav tm="100000">
                                          <p:val>
                                            <p:strVal val="#ppt_x"/>
                                          </p:val>
                                        </p:tav>
                                      </p:tavLst>
                                    </p:anim>
                                    <p:anim calcmode="lin" valueType="num">
                                      <p:cBhvr additive="base">
                                        <p:cTn id="71"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14" presetClass="entr" presetSubtype="10" fill="hold" nodeType="click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randombar(horizontal)">
                                      <p:cBhvr>
                                        <p:cTn id="76" dur="500"/>
                                        <p:tgtEl>
                                          <p:spTgt spid="32"/>
                                        </p:tgtEl>
                                      </p:cBhvr>
                                    </p:animEffect>
                                  </p:childTnLst>
                                  <p:subTnLst>
                                    <p:set>
                                      <p:cBhvr override="childStyle">
                                        <p:cTn dur="1" fill="hold" display="0" masterRel="nextClick" afterEffect="1"/>
                                        <p:tgtEl>
                                          <p:spTgt spid="32"/>
                                        </p:tgtEl>
                                        <p:attrNameLst>
                                          <p:attrName>style.visibility</p:attrName>
                                        </p:attrNameLst>
                                      </p:cBhvr>
                                      <p:to>
                                        <p:strVal val="hidden"/>
                                      </p:to>
                                    </p:set>
                                  </p:sub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33"/>
                                        </p:tgtEl>
                                        <p:attrNameLst>
                                          <p:attrName>style.visibility</p:attrName>
                                        </p:attrNameLst>
                                      </p:cBhvr>
                                      <p:to>
                                        <p:strVal val="visible"/>
                                      </p:to>
                                    </p:set>
                                    <p:anim calcmode="lin" valueType="num">
                                      <p:cBhvr additive="base">
                                        <p:cTn id="81" dur="500" fill="hold"/>
                                        <p:tgtEl>
                                          <p:spTgt spid="33"/>
                                        </p:tgtEl>
                                        <p:attrNameLst>
                                          <p:attrName>ppt_x</p:attrName>
                                        </p:attrNameLst>
                                      </p:cBhvr>
                                      <p:tavLst>
                                        <p:tav tm="0">
                                          <p:val>
                                            <p:strVal val="#ppt_x"/>
                                          </p:val>
                                        </p:tav>
                                        <p:tav tm="100000">
                                          <p:val>
                                            <p:strVal val="#ppt_x"/>
                                          </p:val>
                                        </p:tav>
                                      </p:tavLst>
                                    </p:anim>
                                    <p:anim calcmode="lin" valueType="num">
                                      <p:cBhvr additive="base">
                                        <p:cTn id="82"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14" presetClass="entr" presetSubtype="10" fill="hold" nodeType="clickEffect">
                                  <p:stCondLst>
                                    <p:cond delay="0"/>
                                  </p:stCondLst>
                                  <p:childTnLst>
                                    <p:set>
                                      <p:cBhvr>
                                        <p:cTn id="86" dur="1" fill="hold">
                                          <p:stCondLst>
                                            <p:cond delay="0"/>
                                          </p:stCondLst>
                                        </p:cTn>
                                        <p:tgtEl>
                                          <p:spTgt spid="34"/>
                                        </p:tgtEl>
                                        <p:attrNameLst>
                                          <p:attrName>style.visibility</p:attrName>
                                        </p:attrNameLst>
                                      </p:cBhvr>
                                      <p:to>
                                        <p:strVal val="visible"/>
                                      </p:to>
                                    </p:set>
                                    <p:animEffect transition="in" filter="randombar(horizontal)">
                                      <p:cBhvr>
                                        <p:cTn id="87" dur="500"/>
                                        <p:tgtEl>
                                          <p:spTgt spid="34"/>
                                        </p:tgtEl>
                                      </p:cBhvr>
                                    </p:animEffect>
                                  </p:childTnLst>
                                  <p:subTnLst>
                                    <p:set>
                                      <p:cBhvr override="childStyle">
                                        <p:cTn dur="1" fill="hold" display="0" masterRel="nextClick" afterEffect="1"/>
                                        <p:tgtEl>
                                          <p:spTgt spid="34"/>
                                        </p:tgtEl>
                                        <p:attrNameLst>
                                          <p:attrName>style.visibility</p:attrName>
                                        </p:attrNameLst>
                                      </p:cBhvr>
                                      <p:to>
                                        <p:strVal val="hidden"/>
                                      </p:to>
                                    </p:set>
                                  </p:subTnLst>
                                </p:cTn>
                              </p:par>
                            </p:childTnLst>
                          </p:cTn>
                        </p:par>
                      </p:childTnLst>
                    </p:cTn>
                  </p:par>
                  <p:par>
                    <p:cTn id="88" fill="hold">
                      <p:stCondLst>
                        <p:cond delay="indefinite"/>
                      </p:stCondLst>
                      <p:childTnLst>
                        <p:par>
                          <p:cTn id="89" fill="hold">
                            <p:stCondLst>
                              <p:cond delay="0"/>
                            </p:stCondLst>
                            <p:childTnLst>
                              <p:par>
                                <p:cTn id="90" presetID="2" presetClass="entr" presetSubtype="4" fill="hold" grpId="0" nodeType="clickEffect">
                                  <p:stCondLst>
                                    <p:cond delay="0"/>
                                  </p:stCondLst>
                                  <p:childTnLst>
                                    <p:set>
                                      <p:cBhvr>
                                        <p:cTn id="91" dur="1" fill="hold">
                                          <p:stCondLst>
                                            <p:cond delay="0"/>
                                          </p:stCondLst>
                                        </p:cTn>
                                        <p:tgtEl>
                                          <p:spTgt spid="35"/>
                                        </p:tgtEl>
                                        <p:attrNameLst>
                                          <p:attrName>style.visibility</p:attrName>
                                        </p:attrNameLst>
                                      </p:cBhvr>
                                      <p:to>
                                        <p:strVal val="visible"/>
                                      </p:to>
                                    </p:set>
                                    <p:anim calcmode="lin" valueType="num">
                                      <p:cBhvr additive="base">
                                        <p:cTn id="92" dur="500" fill="hold"/>
                                        <p:tgtEl>
                                          <p:spTgt spid="35"/>
                                        </p:tgtEl>
                                        <p:attrNameLst>
                                          <p:attrName>ppt_x</p:attrName>
                                        </p:attrNameLst>
                                      </p:cBhvr>
                                      <p:tavLst>
                                        <p:tav tm="0">
                                          <p:val>
                                            <p:strVal val="#ppt_x"/>
                                          </p:val>
                                        </p:tav>
                                        <p:tav tm="100000">
                                          <p:val>
                                            <p:strVal val="#ppt_x"/>
                                          </p:val>
                                        </p:tav>
                                      </p:tavLst>
                                    </p:anim>
                                    <p:anim calcmode="lin" valueType="num">
                                      <p:cBhvr additive="base">
                                        <p:cTn id="93"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nodeType="clickEffect">
                                  <p:stCondLst>
                                    <p:cond delay="0"/>
                                  </p:stCondLst>
                                  <p:childTnLst>
                                    <p:set>
                                      <p:cBhvr>
                                        <p:cTn id="97"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4" grpId="0"/>
      <p:bldP spid="26" grpId="0"/>
      <p:bldP spid="28" grpId="0"/>
      <p:bldP spid="31" grpId="0"/>
      <p:bldP spid="33" grpId="0"/>
      <p:bldP spid="3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33400" y="1371600"/>
            <a:ext cx="8125378" cy="461665"/>
          </a:xfrm>
          <a:prstGeom prst="rect">
            <a:avLst/>
          </a:prstGeom>
        </p:spPr>
        <p:txBody>
          <a:bodyPr wrap="square">
            <a:spAutoFit/>
          </a:bodyPr>
          <a:lstStyle/>
          <a:p>
            <a:r>
              <a:rPr lang="en-US" sz="2400" b="1" dirty="0" smtClean="0">
                <a:latin typeface="Times New Roman" pitchFamily="18" charset="0"/>
                <a:cs typeface="Times New Roman" pitchFamily="18" charset="0"/>
              </a:rPr>
              <a:t>12- PEEP</a:t>
            </a:r>
            <a:r>
              <a:rPr lang="en-US" sz="2400" dirty="0" smtClean="0">
                <a:latin typeface="Times New Roman" pitchFamily="18" charset="0"/>
                <a:cs typeface="Times New Roman" pitchFamily="18" charset="0"/>
              </a:rPr>
              <a:t>        Positive End Expiratory Pressure</a:t>
            </a:r>
            <a:r>
              <a:rPr lang="en-US" sz="2400" dirty="0" smtClean="0">
                <a:latin typeface="Times New Roman" pitchFamily="18" charset="0"/>
                <a:cs typeface="Times New Roman" pitchFamily="18" charset="0"/>
                <a:sym typeface="Wingdings" pitchFamily="2" charset="2"/>
              </a:rPr>
              <a:t>(cmH</a:t>
            </a:r>
            <a:r>
              <a:rPr lang="en-US" sz="2400" baseline="-25000" dirty="0" smtClean="0">
                <a:latin typeface="Times New Roman" pitchFamily="18" charset="0"/>
                <a:cs typeface="Times New Roman" pitchFamily="18" charset="0"/>
                <a:sym typeface="Wingdings" pitchFamily="2" charset="2"/>
              </a:rPr>
              <a:t>2</a:t>
            </a:r>
            <a:r>
              <a:rPr lang="en-US" sz="2400" dirty="0" smtClean="0">
                <a:latin typeface="Times New Roman" pitchFamily="18" charset="0"/>
                <a:cs typeface="Times New Roman" pitchFamily="18" charset="0"/>
                <a:sym typeface="Wingdings" pitchFamily="2" charset="2"/>
              </a:rPr>
              <a:t>O)</a:t>
            </a:r>
          </a:p>
        </p:txBody>
      </p:sp>
      <p:sp>
        <p:nvSpPr>
          <p:cNvPr id="8" name="TextBox 7"/>
          <p:cNvSpPr txBox="1"/>
          <p:nvPr/>
        </p:nvSpPr>
        <p:spPr>
          <a:xfrm>
            <a:off x="3962400" y="2067580"/>
            <a:ext cx="4876800" cy="523220"/>
          </a:xfrm>
          <a:prstGeom prst="rect">
            <a:avLst/>
          </a:prstGeom>
          <a:noFill/>
        </p:spPr>
        <p:txBody>
          <a:bodyPr wrap="square" rtlCol="0">
            <a:spAutoFit/>
          </a:bodyPr>
          <a:lstStyle/>
          <a:p>
            <a:pPr algn="r" rtl="1"/>
            <a:r>
              <a:rPr lang="fa-IR" sz="2800" dirty="0" smtClean="0">
                <a:cs typeface="B Nazanin" pitchFamily="2" charset="-78"/>
              </a:rPr>
              <a:t>فشار مثبت راههای هوایی در انتهای بازدم</a:t>
            </a:r>
            <a:endParaRPr lang="en-US" sz="2800" dirty="0">
              <a:cs typeface="B Nazanin" pitchFamily="2" charset="-78"/>
            </a:endParaRPr>
          </a:p>
        </p:txBody>
      </p:sp>
      <p:cxnSp>
        <p:nvCxnSpPr>
          <p:cNvPr id="9" name="Straight Arrow Connector 8"/>
          <p:cNvCxnSpPr/>
          <p:nvPr/>
        </p:nvCxnSpPr>
        <p:spPr>
          <a:xfrm>
            <a:off x="1981200" y="1613147"/>
            <a:ext cx="4572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194" name="Rectangle 2"/>
          <p:cNvSpPr>
            <a:spLocks noChangeArrowheads="1"/>
          </p:cNvSpPr>
          <p:nvPr/>
        </p:nvSpPr>
        <p:spPr bwMode="auto">
          <a:xfrm>
            <a:off x="0" y="76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5" name="Arc 32"/>
          <p:cNvSpPr>
            <a:spLocks/>
          </p:cNvSpPr>
          <p:nvPr/>
        </p:nvSpPr>
        <p:spPr bwMode="auto">
          <a:xfrm>
            <a:off x="1600201" y="4799806"/>
            <a:ext cx="297090" cy="1524794"/>
          </a:xfrm>
          <a:custGeom>
            <a:avLst/>
            <a:gdLst>
              <a:gd name="T0" fmla="*/ 0 w 21558"/>
              <a:gd name="T1" fmla="*/ 401 h 21600"/>
              <a:gd name="T2" fmla="*/ 235 w 21558"/>
              <a:gd name="T3" fmla="*/ 0 h 21600"/>
              <a:gd name="T4" fmla="*/ 236 w 21558"/>
              <a:gd name="T5" fmla="*/ 428 h 21600"/>
              <a:gd name="T6" fmla="*/ 0 60000 65536"/>
              <a:gd name="T7" fmla="*/ 0 60000 65536"/>
              <a:gd name="T8" fmla="*/ 0 60000 65536"/>
              <a:gd name="T9" fmla="*/ 0 w 21558"/>
              <a:gd name="T10" fmla="*/ 0 h 21600"/>
              <a:gd name="T11" fmla="*/ 21558 w 21558"/>
              <a:gd name="T12" fmla="*/ 21600 h 21600"/>
            </a:gdLst>
            <a:ahLst/>
            <a:cxnLst>
              <a:cxn ang="T6">
                <a:pos x="T0" y="T1"/>
              </a:cxn>
              <a:cxn ang="T7">
                <a:pos x="T2" y="T3"/>
              </a:cxn>
              <a:cxn ang="T8">
                <a:pos x="T4" y="T5"/>
              </a:cxn>
            </a:cxnLst>
            <a:rect l="T9" t="T10" r="T11" b="T12"/>
            <a:pathLst>
              <a:path w="21558" h="21600" fill="none" extrusionOk="0">
                <a:moveTo>
                  <a:pt x="-1" y="20260"/>
                </a:moveTo>
                <a:cubicBezTo>
                  <a:pt x="704" y="8908"/>
                  <a:pt x="10092" y="48"/>
                  <a:pt x="21466" y="0"/>
                </a:cubicBezTo>
              </a:path>
              <a:path w="21558" h="21600" stroke="0" extrusionOk="0">
                <a:moveTo>
                  <a:pt x="-1" y="20260"/>
                </a:moveTo>
                <a:cubicBezTo>
                  <a:pt x="704" y="8908"/>
                  <a:pt x="10092" y="48"/>
                  <a:pt x="21466" y="0"/>
                </a:cubicBezTo>
                <a:lnTo>
                  <a:pt x="21558" y="21600"/>
                </a:lnTo>
                <a:close/>
              </a:path>
            </a:pathLst>
          </a:custGeom>
          <a:noFill/>
          <a:ln w="38100">
            <a:solidFill>
              <a:srgbClr val="FF0000"/>
            </a:solidFill>
            <a:round/>
            <a:headEnd type="none" w="sm" len="sm"/>
            <a:tailEnd type="none" w="sm" len="sm"/>
          </a:ln>
        </p:spPr>
        <p:txBody>
          <a:bodyPr wrap="none" anchor="ctr"/>
          <a:lstStyle/>
          <a:p>
            <a:endParaRPr lang="en-US"/>
          </a:p>
        </p:txBody>
      </p:sp>
      <p:sp>
        <p:nvSpPr>
          <p:cNvPr id="16" name="Line 33"/>
          <p:cNvSpPr>
            <a:spLocks noChangeShapeType="1"/>
          </p:cNvSpPr>
          <p:nvPr/>
        </p:nvSpPr>
        <p:spPr bwMode="auto">
          <a:xfrm>
            <a:off x="1897293" y="4799806"/>
            <a:ext cx="312507" cy="794"/>
          </a:xfrm>
          <a:prstGeom prst="line">
            <a:avLst/>
          </a:prstGeom>
          <a:noFill/>
          <a:ln w="38100">
            <a:solidFill>
              <a:srgbClr val="FF0000"/>
            </a:solidFill>
            <a:round/>
            <a:headEnd type="none" w="sm" len="sm"/>
            <a:tailEnd type="none" w="sm" len="sm"/>
          </a:ln>
        </p:spPr>
        <p:txBody>
          <a:bodyPr wrap="none" anchor="ctr"/>
          <a:lstStyle/>
          <a:p>
            <a:endParaRPr lang="en-US"/>
          </a:p>
        </p:txBody>
      </p:sp>
      <p:sp>
        <p:nvSpPr>
          <p:cNvPr id="17" name="Arc 34"/>
          <p:cNvSpPr>
            <a:spLocks/>
          </p:cNvSpPr>
          <p:nvPr/>
        </p:nvSpPr>
        <p:spPr bwMode="auto">
          <a:xfrm>
            <a:off x="2209800" y="4811277"/>
            <a:ext cx="304800" cy="827524"/>
          </a:xfrm>
          <a:custGeom>
            <a:avLst/>
            <a:gdLst>
              <a:gd name="T0" fmla="*/ 71 w 21600"/>
              <a:gd name="T1" fmla="*/ 397 h 21600"/>
              <a:gd name="T2" fmla="*/ 0 w 21600"/>
              <a:gd name="T3" fmla="*/ 0 h 21600"/>
              <a:gd name="T4" fmla="*/ 71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38100">
            <a:solidFill>
              <a:srgbClr val="0000FF"/>
            </a:solidFill>
            <a:round/>
            <a:headEnd type="none" w="sm" len="sm"/>
            <a:tailEnd type="none" w="sm" len="sm"/>
          </a:ln>
        </p:spPr>
        <p:txBody>
          <a:bodyPr wrap="none" anchor="ctr"/>
          <a:lstStyle/>
          <a:p>
            <a:endParaRPr lang="en-US"/>
          </a:p>
        </p:txBody>
      </p:sp>
      <p:sp>
        <p:nvSpPr>
          <p:cNvPr id="18" name="Line 36"/>
          <p:cNvSpPr>
            <a:spLocks noChangeShapeType="1"/>
          </p:cNvSpPr>
          <p:nvPr/>
        </p:nvSpPr>
        <p:spPr bwMode="auto">
          <a:xfrm>
            <a:off x="2438400" y="5638800"/>
            <a:ext cx="1152149" cy="0"/>
          </a:xfrm>
          <a:prstGeom prst="line">
            <a:avLst/>
          </a:prstGeom>
          <a:noFill/>
          <a:ln w="38100">
            <a:solidFill>
              <a:srgbClr val="0000FF"/>
            </a:solidFill>
            <a:round/>
            <a:headEnd/>
            <a:tailEnd/>
          </a:ln>
        </p:spPr>
        <p:txBody>
          <a:bodyPr/>
          <a:lstStyle/>
          <a:p>
            <a:endParaRPr lang="en-US"/>
          </a:p>
        </p:txBody>
      </p:sp>
      <p:cxnSp>
        <p:nvCxnSpPr>
          <p:cNvPr id="19" name="Straight Arrow Connector 18"/>
          <p:cNvCxnSpPr/>
          <p:nvPr/>
        </p:nvCxnSpPr>
        <p:spPr>
          <a:xfrm>
            <a:off x="1038196" y="6165064"/>
            <a:ext cx="6048404" cy="7136"/>
          </a:xfrm>
          <a:prstGeom prst="straightConnector1">
            <a:avLst/>
          </a:prstGeom>
          <a:ln w="28575">
            <a:solidFill>
              <a:schemeClr val="tx1"/>
            </a:solidFill>
            <a:prstDash val="lgDashDot"/>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flipH="1" flipV="1">
            <a:off x="456803" y="5562203"/>
            <a:ext cx="2286000" cy="794"/>
          </a:xfrm>
          <a:prstGeom prst="straightConnector1">
            <a:avLst/>
          </a:prstGeom>
          <a:ln w="28575">
            <a:solidFill>
              <a:schemeClr val="tx1"/>
            </a:solidFill>
            <a:prstDash val="lgDashDot"/>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211620" y="5901932"/>
            <a:ext cx="805164" cy="400110"/>
          </a:xfrm>
          <a:prstGeom prst="rect">
            <a:avLst/>
          </a:prstGeom>
          <a:noFill/>
        </p:spPr>
        <p:txBody>
          <a:bodyPr wrap="square" rtlCol="0">
            <a:spAutoFit/>
          </a:bodyPr>
          <a:lstStyle/>
          <a:p>
            <a:r>
              <a:rPr lang="fa-IR" sz="2000" dirty="0" smtClean="0">
                <a:cs typeface="B Yagut" pitchFamily="2" charset="-78"/>
              </a:rPr>
              <a:t>زمان</a:t>
            </a:r>
            <a:endParaRPr lang="en-US" sz="2000" dirty="0">
              <a:cs typeface="B Yagut" pitchFamily="2" charset="-78"/>
            </a:endParaRPr>
          </a:p>
        </p:txBody>
      </p:sp>
      <p:sp>
        <p:nvSpPr>
          <p:cNvPr id="23" name="Arc 32"/>
          <p:cNvSpPr>
            <a:spLocks/>
          </p:cNvSpPr>
          <p:nvPr/>
        </p:nvSpPr>
        <p:spPr bwMode="auto">
          <a:xfrm>
            <a:off x="3581400" y="4799806"/>
            <a:ext cx="297090" cy="915194"/>
          </a:xfrm>
          <a:custGeom>
            <a:avLst/>
            <a:gdLst>
              <a:gd name="T0" fmla="*/ 0 w 21558"/>
              <a:gd name="T1" fmla="*/ 401 h 21600"/>
              <a:gd name="T2" fmla="*/ 235 w 21558"/>
              <a:gd name="T3" fmla="*/ 0 h 21600"/>
              <a:gd name="T4" fmla="*/ 236 w 21558"/>
              <a:gd name="T5" fmla="*/ 428 h 21600"/>
              <a:gd name="T6" fmla="*/ 0 60000 65536"/>
              <a:gd name="T7" fmla="*/ 0 60000 65536"/>
              <a:gd name="T8" fmla="*/ 0 60000 65536"/>
              <a:gd name="T9" fmla="*/ 0 w 21558"/>
              <a:gd name="T10" fmla="*/ 0 h 21600"/>
              <a:gd name="T11" fmla="*/ 21558 w 21558"/>
              <a:gd name="T12" fmla="*/ 21600 h 21600"/>
            </a:gdLst>
            <a:ahLst/>
            <a:cxnLst>
              <a:cxn ang="T6">
                <a:pos x="T0" y="T1"/>
              </a:cxn>
              <a:cxn ang="T7">
                <a:pos x="T2" y="T3"/>
              </a:cxn>
              <a:cxn ang="T8">
                <a:pos x="T4" y="T5"/>
              </a:cxn>
            </a:cxnLst>
            <a:rect l="T9" t="T10" r="T11" b="T12"/>
            <a:pathLst>
              <a:path w="21558" h="21600" fill="none" extrusionOk="0">
                <a:moveTo>
                  <a:pt x="-1" y="20260"/>
                </a:moveTo>
                <a:cubicBezTo>
                  <a:pt x="704" y="8908"/>
                  <a:pt x="10092" y="48"/>
                  <a:pt x="21466" y="0"/>
                </a:cubicBezTo>
              </a:path>
              <a:path w="21558" h="21600" stroke="0" extrusionOk="0">
                <a:moveTo>
                  <a:pt x="-1" y="20260"/>
                </a:moveTo>
                <a:cubicBezTo>
                  <a:pt x="704" y="8908"/>
                  <a:pt x="10092" y="48"/>
                  <a:pt x="21466" y="0"/>
                </a:cubicBezTo>
                <a:lnTo>
                  <a:pt x="21558" y="21600"/>
                </a:lnTo>
                <a:close/>
              </a:path>
            </a:pathLst>
          </a:custGeom>
          <a:noFill/>
          <a:ln w="38100">
            <a:solidFill>
              <a:srgbClr val="FF0000"/>
            </a:solidFill>
            <a:round/>
            <a:headEnd type="none" w="sm" len="sm"/>
            <a:tailEnd type="none" w="sm" len="sm"/>
          </a:ln>
        </p:spPr>
        <p:txBody>
          <a:bodyPr wrap="none" anchor="ctr"/>
          <a:lstStyle/>
          <a:p>
            <a:endParaRPr lang="en-US"/>
          </a:p>
        </p:txBody>
      </p:sp>
      <p:sp>
        <p:nvSpPr>
          <p:cNvPr id="24" name="Line 33"/>
          <p:cNvSpPr>
            <a:spLocks noChangeShapeType="1"/>
          </p:cNvSpPr>
          <p:nvPr/>
        </p:nvSpPr>
        <p:spPr bwMode="auto">
          <a:xfrm>
            <a:off x="3878490" y="4799806"/>
            <a:ext cx="312509" cy="794"/>
          </a:xfrm>
          <a:prstGeom prst="line">
            <a:avLst/>
          </a:prstGeom>
          <a:noFill/>
          <a:ln w="38100">
            <a:solidFill>
              <a:srgbClr val="FF0000"/>
            </a:solidFill>
            <a:round/>
            <a:headEnd type="none" w="sm" len="sm"/>
            <a:tailEnd type="none" w="sm" len="sm"/>
          </a:ln>
        </p:spPr>
        <p:txBody>
          <a:bodyPr wrap="none" anchor="ctr"/>
          <a:lstStyle/>
          <a:p>
            <a:endParaRPr lang="en-US"/>
          </a:p>
        </p:txBody>
      </p:sp>
      <p:sp>
        <p:nvSpPr>
          <p:cNvPr id="25" name="Arc 34"/>
          <p:cNvSpPr>
            <a:spLocks/>
          </p:cNvSpPr>
          <p:nvPr/>
        </p:nvSpPr>
        <p:spPr bwMode="auto">
          <a:xfrm>
            <a:off x="4191000" y="4820727"/>
            <a:ext cx="228599" cy="741874"/>
          </a:xfrm>
          <a:custGeom>
            <a:avLst/>
            <a:gdLst>
              <a:gd name="T0" fmla="*/ 71 w 21600"/>
              <a:gd name="T1" fmla="*/ 397 h 21600"/>
              <a:gd name="T2" fmla="*/ 0 w 21600"/>
              <a:gd name="T3" fmla="*/ 0 h 21600"/>
              <a:gd name="T4" fmla="*/ 71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38100">
            <a:solidFill>
              <a:srgbClr val="0000FF"/>
            </a:solidFill>
            <a:round/>
            <a:headEnd type="none" w="sm" len="sm"/>
            <a:tailEnd type="none" w="sm" len="sm"/>
          </a:ln>
        </p:spPr>
        <p:txBody>
          <a:bodyPr wrap="none" anchor="ctr"/>
          <a:lstStyle/>
          <a:p>
            <a:endParaRPr lang="en-US"/>
          </a:p>
        </p:txBody>
      </p:sp>
      <p:sp>
        <p:nvSpPr>
          <p:cNvPr id="26" name="Line 36"/>
          <p:cNvSpPr>
            <a:spLocks noChangeShapeType="1"/>
          </p:cNvSpPr>
          <p:nvPr/>
        </p:nvSpPr>
        <p:spPr bwMode="auto">
          <a:xfrm>
            <a:off x="4334248" y="5562600"/>
            <a:ext cx="1075952" cy="0"/>
          </a:xfrm>
          <a:prstGeom prst="line">
            <a:avLst/>
          </a:prstGeom>
          <a:noFill/>
          <a:ln w="38100">
            <a:solidFill>
              <a:srgbClr val="0000FF"/>
            </a:solidFill>
            <a:round/>
            <a:headEnd/>
            <a:tailEnd/>
          </a:ln>
        </p:spPr>
        <p:txBody>
          <a:bodyPr/>
          <a:lstStyle/>
          <a:p>
            <a:endParaRPr lang="en-US"/>
          </a:p>
        </p:txBody>
      </p:sp>
      <p:cxnSp>
        <p:nvCxnSpPr>
          <p:cNvPr id="40" name="Straight Arrow Connector 39"/>
          <p:cNvCxnSpPr/>
          <p:nvPr/>
        </p:nvCxnSpPr>
        <p:spPr>
          <a:xfrm flipV="1">
            <a:off x="1114396" y="3352800"/>
            <a:ext cx="5667404" cy="11666"/>
          </a:xfrm>
          <a:prstGeom prst="straightConnector1">
            <a:avLst/>
          </a:prstGeom>
          <a:ln w="38100">
            <a:solidFill>
              <a:schemeClr val="tx1"/>
            </a:solidFill>
            <a:prstDash val="lgDashDot"/>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1600200" y="2169028"/>
            <a:ext cx="35573" cy="1881240"/>
          </a:xfrm>
          <a:prstGeom prst="straightConnector1">
            <a:avLst/>
          </a:prstGeom>
          <a:ln w="28575">
            <a:solidFill>
              <a:schemeClr val="tx1"/>
            </a:solidFill>
            <a:prstDash val="lgDashDot"/>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6781800" y="3041932"/>
            <a:ext cx="805164" cy="400110"/>
          </a:xfrm>
          <a:prstGeom prst="rect">
            <a:avLst/>
          </a:prstGeom>
          <a:noFill/>
        </p:spPr>
        <p:txBody>
          <a:bodyPr wrap="square" rtlCol="0">
            <a:spAutoFit/>
          </a:bodyPr>
          <a:lstStyle/>
          <a:p>
            <a:r>
              <a:rPr lang="fa-IR" sz="2000" dirty="0" smtClean="0">
                <a:cs typeface="B Yagut" pitchFamily="2" charset="-78"/>
              </a:rPr>
              <a:t>زمان</a:t>
            </a:r>
            <a:endParaRPr lang="en-US" sz="2000" dirty="0">
              <a:cs typeface="B Yagut" pitchFamily="2" charset="-78"/>
            </a:endParaRPr>
          </a:p>
        </p:txBody>
      </p:sp>
      <p:sp>
        <p:nvSpPr>
          <p:cNvPr id="44" name="Arc 32"/>
          <p:cNvSpPr>
            <a:spLocks/>
          </p:cNvSpPr>
          <p:nvPr/>
        </p:nvSpPr>
        <p:spPr bwMode="auto">
          <a:xfrm>
            <a:off x="1676400" y="2667000"/>
            <a:ext cx="76200" cy="749864"/>
          </a:xfrm>
          <a:custGeom>
            <a:avLst/>
            <a:gdLst>
              <a:gd name="T0" fmla="*/ 0 w 21558"/>
              <a:gd name="T1" fmla="*/ 401 h 21600"/>
              <a:gd name="T2" fmla="*/ 235 w 21558"/>
              <a:gd name="T3" fmla="*/ 0 h 21600"/>
              <a:gd name="T4" fmla="*/ 236 w 21558"/>
              <a:gd name="T5" fmla="*/ 428 h 21600"/>
              <a:gd name="T6" fmla="*/ 0 60000 65536"/>
              <a:gd name="T7" fmla="*/ 0 60000 65536"/>
              <a:gd name="T8" fmla="*/ 0 60000 65536"/>
              <a:gd name="T9" fmla="*/ 0 w 21558"/>
              <a:gd name="T10" fmla="*/ 0 h 21600"/>
              <a:gd name="T11" fmla="*/ 21558 w 21558"/>
              <a:gd name="T12" fmla="*/ 21600 h 21600"/>
            </a:gdLst>
            <a:ahLst/>
            <a:cxnLst>
              <a:cxn ang="T6">
                <a:pos x="T0" y="T1"/>
              </a:cxn>
              <a:cxn ang="T7">
                <a:pos x="T2" y="T3"/>
              </a:cxn>
              <a:cxn ang="T8">
                <a:pos x="T4" y="T5"/>
              </a:cxn>
            </a:cxnLst>
            <a:rect l="T9" t="T10" r="T11" b="T12"/>
            <a:pathLst>
              <a:path w="21558" h="21600" fill="none" extrusionOk="0">
                <a:moveTo>
                  <a:pt x="-1" y="20260"/>
                </a:moveTo>
                <a:cubicBezTo>
                  <a:pt x="704" y="8908"/>
                  <a:pt x="10092" y="48"/>
                  <a:pt x="21466" y="0"/>
                </a:cubicBezTo>
              </a:path>
              <a:path w="21558" h="21600" stroke="0" extrusionOk="0">
                <a:moveTo>
                  <a:pt x="-1" y="20260"/>
                </a:moveTo>
                <a:cubicBezTo>
                  <a:pt x="704" y="8908"/>
                  <a:pt x="10092" y="48"/>
                  <a:pt x="21466" y="0"/>
                </a:cubicBezTo>
                <a:lnTo>
                  <a:pt x="21558" y="21600"/>
                </a:lnTo>
                <a:close/>
              </a:path>
            </a:pathLst>
          </a:custGeom>
          <a:noFill/>
          <a:ln w="38100">
            <a:solidFill>
              <a:srgbClr val="FF0000"/>
            </a:solidFill>
            <a:round/>
            <a:headEnd type="none" w="sm" len="sm"/>
            <a:tailEnd type="none" w="sm" len="sm"/>
          </a:ln>
        </p:spPr>
        <p:txBody>
          <a:bodyPr wrap="none" anchor="ctr"/>
          <a:lstStyle/>
          <a:p>
            <a:endParaRPr lang="en-US"/>
          </a:p>
        </p:txBody>
      </p:sp>
      <p:sp>
        <p:nvSpPr>
          <p:cNvPr id="45" name="Line 33"/>
          <p:cNvSpPr>
            <a:spLocks noChangeShapeType="1"/>
          </p:cNvSpPr>
          <p:nvPr/>
        </p:nvSpPr>
        <p:spPr bwMode="auto">
          <a:xfrm>
            <a:off x="1752600" y="2667000"/>
            <a:ext cx="457200" cy="0"/>
          </a:xfrm>
          <a:prstGeom prst="line">
            <a:avLst/>
          </a:prstGeom>
          <a:noFill/>
          <a:ln w="38100">
            <a:solidFill>
              <a:srgbClr val="FF0000"/>
            </a:solidFill>
            <a:round/>
            <a:headEnd type="none" w="sm" len="sm"/>
            <a:tailEnd type="none" w="sm" len="sm"/>
          </a:ln>
        </p:spPr>
        <p:txBody>
          <a:bodyPr wrap="none" anchor="ctr"/>
          <a:lstStyle/>
          <a:p>
            <a:endParaRPr lang="en-US"/>
          </a:p>
        </p:txBody>
      </p:sp>
      <p:sp>
        <p:nvSpPr>
          <p:cNvPr id="46" name="Arc 34"/>
          <p:cNvSpPr>
            <a:spLocks/>
          </p:cNvSpPr>
          <p:nvPr/>
        </p:nvSpPr>
        <p:spPr bwMode="auto">
          <a:xfrm flipV="1">
            <a:off x="2209800" y="3364468"/>
            <a:ext cx="1219200" cy="978932"/>
          </a:xfrm>
          <a:custGeom>
            <a:avLst/>
            <a:gdLst>
              <a:gd name="T0" fmla="*/ 71 w 21600"/>
              <a:gd name="T1" fmla="*/ 397 h 21600"/>
              <a:gd name="T2" fmla="*/ 0 w 21600"/>
              <a:gd name="T3" fmla="*/ 0 h 21600"/>
              <a:gd name="T4" fmla="*/ 71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38100">
            <a:solidFill>
              <a:srgbClr val="0000FF"/>
            </a:solidFill>
            <a:round/>
            <a:headEnd type="none" w="sm" len="sm"/>
            <a:tailEnd type="none" w="sm" len="sm"/>
          </a:ln>
        </p:spPr>
        <p:txBody>
          <a:bodyPr wrap="none" anchor="ctr"/>
          <a:lstStyle/>
          <a:p>
            <a:endParaRPr lang="en-US"/>
          </a:p>
        </p:txBody>
      </p:sp>
      <p:sp>
        <p:nvSpPr>
          <p:cNvPr id="47" name="Arc 32"/>
          <p:cNvSpPr>
            <a:spLocks/>
          </p:cNvSpPr>
          <p:nvPr/>
        </p:nvSpPr>
        <p:spPr bwMode="auto">
          <a:xfrm flipV="1">
            <a:off x="2164081" y="2590800"/>
            <a:ext cx="45719" cy="1752600"/>
          </a:xfrm>
          <a:custGeom>
            <a:avLst/>
            <a:gdLst>
              <a:gd name="T0" fmla="*/ 0 w 21558"/>
              <a:gd name="T1" fmla="*/ 401 h 21600"/>
              <a:gd name="T2" fmla="*/ 235 w 21558"/>
              <a:gd name="T3" fmla="*/ 0 h 21600"/>
              <a:gd name="T4" fmla="*/ 236 w 21558"/>
              <a:gd name="T5" fmla="*/ 428 h 21600"/>
              <a:gd name="T6" fmla="*/ 0 60000 65536"/>
              <a:gd name="T7" fmla="*/ 0 60000 65536"/>
              <a:gd name="T8" fmla="*/ 0 60000 65536"/>
              <a:gd name="T9" fmla="*/ 0 w 21558"/>
              <a:gd name="T10" fmla="*/ 0 h 21600"/>
              <a:gd name="T11" fmla="*/ 21558 w 21558"/>
              <a:gd name="T12" fmla="*/ 21600 h 21600"/>
            </a:gdLst>
            <a:ahLst/>
            <a:cxnLst>
              <a:cxn ang="T6">
                <a:pos x="T0" y="T1"/>
              </a:cxn>
              <a:cxn ang="T7">
                <a:pos x="T2" y="T3"/>
              </a:cxn>
              <a:cxn ang="T8">
                <a:pos x="T4" y="T5"/>
              </a:cxn>
            </a:cxnLst>
            <a:rect l="T9" t="T10" r="T11" b="T12"/>
            <a:pathLst>
              <a:path w="21558" h="21600" fill="none" extrusionOk="0">
                <a:moveTo>
                  <a:pt x="-1" y="20260"/>
                </a:moveTo>
                <a:cubicBezTo>
                  <a:pt x="704" y="8908"/>
                  <a:pt x="10092" y="48"/>
                  <a:pt x="21466" y="0"/>
                </a:cubicBezTo>
              </a:path>
              <a:path w="21558" h="21600" stroke="0" extrusionOk="0">
                <a:moveTo>
                  <a:pt x="-1" y="20260"/>
                </a:moveTo>
                <a:cubicBezTo>
                  <a:pt x="704" y="8908"/>
                  <a:pt x="10092" y="48"/>
                  <a:pt x="21466" y="0"/>
                </a:cubicBezTo>
                <a:lnTo>
                  <a:pt x="21558" y="21600"/>
                </a:lnTo>
                <a:close/>
              </a:path>
            </a:pathLst>
          </a:custGeom>
          <a:noFill/>
          <a:ln w="38100">
            <a:solidFill>
              <a:srgbClr val="FF0000"/>
            </a:solidFill>
            <a:round/>
            <a:headEnd type="none" w="sm" len="sm"/>
            <a:tailEnd type="none" w="sm" len="sm"/>
          </a:ln>
        </p:spPr>
        <p:txBody>
          <a:bodyPr wrap="none" anchor="ctr"/>
          <a:lstStyle/>
          <a:p>
            <a:endParaRPr lang="en-US"/>
          </a:p>
        </p:txBody>
      </p:sp>
      <p:cxnSp>
        <p:nvCxnSpPr>
          <p:cNvPr id="38" name="Straight Arrow Connector 37"/>
          <p:cNvCxnSpPr/>
          <p:nvPr/>
        </p:nvCxnSpPr>
        <p:spPr>
          <a:xfrm flipV="1">
            <a:off x="3581399" y="5063732"/>
            <a:ext cx="1524001" cy="76556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6" name="Rectangle 55"/>
          <p:cNvSpPr/>
          <p:nvPr/>
        </p:nvSpPr>
        <p:spPr>
          <a:xfrm>
            <a:off x="5096497" y="4786020"/>
            <a:ext cx="929931" cy="400110"/>
          </a:xfrm>
          <a:prstGeom prst="rect">
            <a:avLst/>
          </a:prstGeom>
        </p:spPr>
        <p:txBody>
          <a:bodyPr wrap="square">
            <a:spAutoFit/>
          </a:bodyPr>
          <a:lstStyle/>
          <a:p>
            <a:r>
              <a:rPr lang="en-US" sz="2000" dirty="0" smtClean="0">
                <a:latin typeface="Times New Roman" pitchFamily="18" charset="0"/>
                <a:cs typeface="Times New Roman" pitchFamily="18" charset="0"/>
              </a:rPr>
              <a:t>PEEP</a:t>
            </a:r>
            <a:endParaRPr lang="en-US" sz="2000" dirty="0"/>
          </a:p>
        </p:txBody>
      </p:sp>
      <p:cxnSp>
        <p:nvCxnSpPr>
          <p:cNvPr id="57" name="Straight Arrow Connector 56"/>
          <p:cNvCxnSpPr/>
          <p:nvPr/>
        </p:nvCxnSpPr>
        <p:spPr>
          <a:xfrm flipH="1">
            <a:off x="3535031" y="5638800"/>
            <a:ext cx="12945" cy="526264"/>
          </a:xfrm>
          <a:prstGeom prst="straightConnector1">
            <a:avLst/>
          </a:prstGeom>
          <a:ln>
            <a:headEnd type="arrow" w="med" len="med"/>
            <a:tailEnd type="arrow" w="med" len="med"/>
          </a:ln>
        </p:spPr>
        <p:style>
          <a:lnRef idx="2">
            <a:schemeClr val="dk1"/>
          </a:lnRef>
          <a:fillRef idx="0">
            <a:schemeClr val="dk1"/>
          </a:fillRef>
          <a:effectRef idx="1">
            <a:schemeClr val="dk1"/>
          </a:effectRef>
          <a:fontRef idx="minor">
            <a:schemeClr val="tx1"/>
          </a:fontRef>
        </p:style>
      </p:cxnSp>
      <p:sp>
        <p:nvSpPr>
          <p:cNvPr id="60" name="Arc 32"/>
          <p:cNvSpPr>
            <a:spLocks/>
          </p:cNvSpPr>
          <p:nvPr/>
        </p:nvSpPr>
        <p:spPr bwMode="auto">
          <a:xfrm>
            <a:off x="3505200" y="2667000"/>
            <a:ext cx="76200" cy="749864"/>
          </a:xfrm>
          <a:custGeom>
            <a:avLst/>
            <a:gdLst>
              <a:gd name="T0" fmla="*/ 0 w 21558"/>
              <a:gd name="T1" fmla="*/ 401 h 21600"/>
              <a:gd name="T2" fmla="*/ 235 w 21558"/>
              <a:gd name="T3" fmla="*/ 0 h 21600"/>
              <a:gd name="T4" fmla="*/ 236 w 21558"/>
              <a:gd name="T5" fmla="*/ 428 h 21600"/>
              <a:gd name="T6" fmla="*/ 0 60000 65536"/>
              <a:gd name="T7" fmla="*/ 0 60000 65536"/>
              <a:gd name="T8" fmla="*/ 0 60000 65536"/>
              <a:gd name="T9" fmla="*/ 0 w 21558"/>
              <a:gd name="T10" fmla="*/ 0 h 21600"/>
              <a:gd name="T11" fmla="*/ 21558 w 21558"/>
              <a:gd name="T12" fmla="*/ 21600 h 21600"/>
            </a:gdLst>
            <a:ahLst/>
            <a:cxnLst>
              <a:cxn ang="T6">
                <a:pos x="T0" y="T1"/>
              </a:cxn>
              <a:cxn ang="T7">
                <a:pos x="T2" y="T3"/>
              </a:cxn>
              <a:cxn ang="T8">
                <a:pos x="T4" y="T5"/>
              </a:cxn>
            </a:cxnLst>
            <a:rect l="T9" t="T10" r="T11" b="T12"/>
            <a:pathLst>
              <a:path w="21558" h="21600" fill="none" extrusionOk="0">
                <a:moveTo>
                  <a:pt x="-1" y="20260"/>
                </a:moveTo>
                <a:cubicBezTo>
                  <a:pt x="704" y="8908"/>
                  <a:pt x="10092" y="48"/>
                  <a:pt x="21466" y="0"/>
                </a:cubicBezTo>
              </a:path>
              <a:path w="21558" h="21600" stroke="0" extrusionOk="0">
                <a:moveTo>
                  <a:pt x="-1" y="20260"/>
                </a:moveTo>
                <a:cubicBezTo>
                  <a:pt x="704" y="8908"/>
                  <a:pt x="10092" y="48"/>
                  <a:pt x="21466" y="0"/>
                </a:cubicBezTo>
                <a:lnTo>
                  <a:pt x="21558" y="21600"/>
                </a:lnTo>
                <a:close/>
              </a:path>
            </a:pathLst>
          </a:custGeom>
          <a:noFill/>
          <a:ln w="38100">
            <a:solidFill>
              <a:srgbClr val="FF0000"/>
            </a:solidFill>
            <a:round/>
            <a:headEnd type="none" w="sm" len="sm"/>
            <a:tailEnd type="none" w="sm" len="sm"/>
          </a:ln>
        </p:spPr>
        <p:txBody>
          <a:bodyPr wrap="none" anchor="ctr"/>
          <a:lstStyle/>
          <a:p>
            <a:endParaRPr lang="en-US"/>
          </a:p>
        </p:txBody>
      </p:sp>
      <p:sp>
        <p:nvSpPr>
          <p:cNvPr id="61" name="Line 33"/>
          <p:cNvSpPr>
            <a:spLocks noChangeShapeType="1"/>
          </p:cNvSpPr>
          <p:nvPr/>
        </p:nvSpPr>
        <p:spPr bwMode="auto">
          <a:xfrm>
            <a:off x="3581400" y="2667000"/>
            <a:ext cx="457200" cy="0"/>
          </a:xfrm>
          <a:prstGeom prst="line">
            <a:avLst/>
          </a:prstGeom>
          <a:noFill/>
          <a:ln w="38100">
            <a:solidFill>
              <a:srgbClr val="FF0000"/>
            </a:solidFill>
            <a:round/>
            <a:headEnd type="none" w="sm" len="sm"/>
            <a:tailEnd type="none" w="sm" len="sm"/>
          </a:ln>
        </p:spPr>
        <p:txBody>
          <a:bodyPr wrap="none" anchor="ctr"/>
          <a:lstStyle/>
          <a:p>
            <a:endParaRPr lang="en-US"/>
          </a:p>
        </p:txBody>
      </p:sp>
      <p:sp>
        <p:nvSpPr>
          <p:cNvPr id="62" name="Arc 34"/>
          <p:cNvSpPr>
            <a:spLocks/>
          </p:cNvSpPr>
          <p:nvPr/>
        </p:nvSpPr>
        <p:spPr bwMode="auto">
          <a:xfrm flipV="1">
            <a:off x="4114800" y="3364468"/>
            <a:ext cx="1295400" cy="978932"/>
          </a:xfrm>
          <a:custGeom>
            <a:avLst/>
            <a:gdLst>
              <a:gd name="T0" fmla="*/ 71 w 21600"/>
              <a:gd name="T1" fmla="*/ 397 h 21600"/>
              <a:gd name="T2" fmla="*/ 0 w 21600"/>
              <a:gd name="T3" fmla="*/ 0 h 21600"/>
              <a:gd name="T4" fmla="*/ 71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38100">
            <a:solidFill>
              <a:srgbClr val="0000FF"/>
            </a:solidFill>
            <a:round/>
            <a:headEnd type="none" w="sm" len="sm"/>
            <a:tailEnd type="none" w="sm" len="sm"/>
          </a:ln>
        </p:spPr>
        <p:txBody>
          <a:bodyPr wrap="none" anchor="ctr"/>
          <a:lstStyle/>
          <a:p>
            <a:endParaRPr lang="en-US"/>
          </a:p>
        </p:txBody>
      </p:sp>
      <p:sp>
        <p:nvSpPr>
          <p:cNvPr id="63" name="Arc 32"/>
          <p:cNvSpPr>
            <a:spLocks/>
          </p:cNvSpPr>
          <p:nvPr/>
        </p:nvSpPr>
        <p:spPr bwMode="auto">
          <a:xfrm flipV="1">
            <a:off x="4069081" y="2514600"/>
            <a:ext cx="45719" cy="1752600"/>
          </a:xfrm>
          <a:custGeom>
            <a:avLst/>
            <a:gdLst>
              <a:gd name="T0" fmla="*/ 0 w 21558"/>
              <a:gd name="T1" fmla="*/ 401 h 21600"/>
              <a:gd name="T2" fmla="*/ 235 w 21558"/>
              <a:gd name="T3" fmla="*/ 0 h 21600"/>
              <a:gd name="T4" fmla="*/ 236 w 21558"/>
              <a:gd name="T5" fmla="*/ 428 h 21600"/>
              <a:gd name="T6" fmla="*/ 0 60000 65536"/>
              <a:gd name="T7" fmla="*/ 0 60000 65536"/>
              <a:gd name="T8" fmla="*/ 0 60000 65536"/>
              <a:gd name="T9" fmla="*/ 0 w 21558"/>
              <a:gd name="T10" fmla="*/ 0 h 21600"/>
              <a:gd name="T11" fmla="*/ 21558 w 21558"/>
              <a:gd name="T12" fmla="*/ 21600 h 21600"/>
            </a:gdLst>
            <a:ahLst/>
            <a:cxnLst>
              <a:cxn ang="T6">
                <a:pos x="T0" y="T1"/>
              </a:cxn>
              <a:cxn ang="T7">
                <a:pos x="T2" y="T3"/>
              </a:cxn>
              <a:cxn ang="T8">
                <a:pos x="T4" y="T5"/>
              </a:cxn>
            </a:cxnLst>
            <a:rect l="T9" t="T10" r="T11" b="T12"/>
            <a:pathLst>
              <a:path w="21558" h="21600" fill="none" extrusionOk="0">
                <a:moveTo>
                  <a:pt x="-1" y="20260"/>
                </a:moveTo>
                <a:cubicBezTo>
                  <a:pt x="704" y="8908"/>
                  <a:pt x="10092" y="48"/>
                  <a:pt x="21466" y="0"/>
                </a:cubicBezTo>
              </a:path>
              <a:path w="21558" h="21600" stroke="0" extrusionOk="0">
                <a:moveTo>
                  <a:pt x="-1" y="20260"/>
                </a:moveTo>
                <a:cubicBezTo>
                  <a:pt x="704" y="8908"/>
                  <a:pt x="10092" y="48"/>
                  <a:pt x="21466" y="0"/>
                </a:cubicBezTo>
                <a:lnTo>
                  <a:pt x="21558" y="21600"/>
                </a:lnTo>
                <a:close/>
              </a:path>
            </a:pathLst>
          </a:custGeom>
          <a:noFill/>
          <a:ln w="38100">
            <a:solidFill>
              <a:srgbClr val="FF0000"/>
            </a:solidFill>
            <a:round/>
            <a:headEnd type="none" w="sm" len="sm"/>
            <a:tailEnd type="none" w="sm" len="sm"/>
          </a:ln>
        </p:spPr>
        <p:txBody>
          <a:bodyPr wrap="none" anchor="ctr"/>
          <a:lstStyle/>
          <a:p>
            <a:endParaRPr lang="en-US"/>
          </a:p>
        </p:txBody>
      </p:sp>
      <p:sp>
        <p:nvSpPr>
          <p:cNvPr id="35" name="TextBox 34"/>
          <p:cNvSpPr txBox="1"/>
          <p:nvPr/>
        </p:nvSpPr>
        <p:spPr>
          <a:xfrm>
            <a:off x="825408" y="2158425"/>
            <a:ext cx="734165" cy="400110"/>
          </a:xfrm>
          <a:prstGeom prst="rect">
            <a:avLst/>
          </a:prstGeom>
          <a:noFill/>
        </p:spPr>
        <p:txBody>
          <a:bodyPr wrap="square" rtlCol="0">
            <a:spAutoFit/>
          </a:bodyPr>
          <a:lstStyle/>
          <a:p>
            <a:pPr algn="r"/>
            <a:r>
              <a:rPr lang="fa-IR" sz="2000" dirty="0" smtClean="0">
                <a:cs typeface="B Nazanin" pitchFamily="2" charset="-78"/>
              </a:rPr>
              <a:t>فلو</a:t>
            </a:r>
            <a:endParaRPr lang="en-US" sz="2000" dirty="0">
              <a:cs typeface="B Nazanin" pitchFamily="2" charset="-78"/>
            </a:endParaRPr>
          </a:p>
        </p:txBody>
      </p:sp>
      <p:sp>
        <p:nvSpPr>
          <p:cNvPr id="36" name="TextBox 35"/>
          <p:cNvSpPr txBox="1"/>
          <p:nvPr/>
        </p:nvSpPr>
        <p:spPr>
          <a:xfrm>
            <a:off x="304800" y="4426803"/>
            <a:ext cx="1169586" cy="400110"/>
          </a:xfrm>
          <a:prstGeom prst="rect">
            <a:avLst/>
          </a:prstGeom>
          <a:noFill/>
        </p:spPr>
        <p:txBody>
          <a:bodyPr wrap="square" rtlCol="0">
            <a:spAutoFit/>
          </a:bodyPr>
          <a:lstStyle/>
          <a:p>
            <a:pPr algn="r" rtl="1"/>
            <a:r>
              <a:rPr lang="fa-IR" sz="2000" dirty="0" smtClean="0">
                <a:cs typeface="B Nazanin" pitchFamily="2" charset="-78"/>
              </a:rPr>
              <a:t>فشار</a:t>
            </a:r>
            <a:endParaRPr lang="en-US" sz="2000" dirty="0" smtClean="0">
              <a:cs typeface="B Nazanin" pitchFamily="2" charset="-78"/>
            </a:endParaRPr>
          </a:p>
        </p:txBody>
      </p:sp>
      <p:cxnSp>
        <p:nvCxnSpPr>
          <p:cNvPr id="42" name="Straight Connector 41"/>
          <p:cNvCxnSpPr/>
          <p:nvPr/>
        </p:nvCxnSpPr>
        <p:spPr>
          <a:xfrm>
            <a:off x="2361063" y="902732"/>
            <a:ext cx="6400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4118753" y="228600"/>
            <a:ext cx="4540025" cy="707886"/>
          </a:xfrm>
          <a:prstGeom prst="rect">
            <a:avLst/>
          </a:prstGeom>
        </p:spPr>
        <p:txBody>
          <a:bodyPr wrap="none">
            <a:spAutoFit/>
          </a:bodyPr>
          <a:lstStyle/>
          <a:p>
            <a:pPr algn="r" rtl="1"/>
            <a:r>
              <a:rPr lang="fa-IR" sz="4000" dirty="0">
                <a:cs typeface="B Nazanin" panose="00000400000000000000" pitchFamily="2" charset="-78"/>
              </a:rPr>
              <a:t>پارامترهای اندازه گیری شده</a:t>
            </a:r>
            <a:endParaRPr lang="en-US" sz="4000" dirty="0">
              <a:cs typeface="B Nazanin" panose="00000400000000000000" pitchFamily="2" charset="-78"/>
            </a:endParaRPr>
          </a:p>
        </p:txBody>
      </p:sp>
    </p:spTree>
    <p:extLst>
      <p:ext uri="{BB962C8B-B14F-4D97-AF65-F5344CB8AC3E}">
        <p14:creationId xmlns:p14="http://schemas.microsoft.com/office/powerpoint/2010/main" val="3003962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33400" y="1371600"/>
            <a:ext cx="8382000" cy="461665"/>
          </a:xfrm>
          <a:prstGeom prst="rect">
            <a:avLst/>
          </a:prstGeom>
        </p:spPr>
        <p:txBody>
          <a:bodyPr wrap="square">
            <a:spAutoFit/>
          </a:bodyPr>
          <a:lstStyle/>
          <a:p>
            <a:r>
              <a:rPr lang="en-US" sz="2400" b="1" dirty="0" smtClean="0">
                <a:latin typeface="Times New Roman" pitchFamily="18" charset="0"/>
                <a:cs typeface="Times New Roman" pitchFamily="18" charset="0"/>
              </a:rPr>
              <a:t>13- Auto PEEP</a:t>
            </a:r>
            <a:r>
              <a:rPr lang="en-US" sz="2400" dirty="0" smtClean="0">
                <a:latin typeface="Times New Roman" pitchFamily="18" charset="0"/>
                <a:cs typeface="Times New Roman" pitchFamily="18" charset="0"/>
              </a:rPr>
              <a:t>        Positive End Expiratory Pressure</a:t>
            </a:r>
            <a:r>
              <a:rPr lang="en-US" sz="2400" dirty="0" smtClean="0">
                <a:latin typeface="Times New Roman" pitchFamily="18" charset="0"/>
                <a:cs typeface="Times New Roman" pitchFamily="18" charset="0"/>
                <a:sym typeface="Wingdings" pitchFamily="2" charset="2"/>
              </a:rPr>
              <a:t>(cmH</a:t>
            </a:r>
            <a:r>
              <a:rPr lang="en-US" sz="2400" baseline="-25000" dirty="0" smtClean="0">
                <a:latin typeface="Times New Roman" pitchFamily="18" charset="0"/>
                <a:cs typeface="Times New Roman" pitchFamily="18" charset="0"/>
                <a:sym typeface="Wingdings" pitchFamily="2" charset="2"/>
              </a:rPr>
              <a:t>2</a:t>
            </a:r>
            <a:r>
              <a:rPr lang="en-US" sz="2400" dirty="0" smtClean="0">
                <a:latin typeface="Times New Roman" pitchFamily="18" charset="0"/>
                <a:cs typeface="Times New Roman" pitchFamily="18" charset="0"/>
                <a:sym typeface="Wingdings" pitchFamily="2" charset="2"/>
              </a:rPr>
              <a:t>O)</a:t>
            </a:r>
          </a:p>
        </p:txBody>
      </p:sp>
      <p:sp>
        <p:nvSpPr>
          <p:cNvPr id="7" name="TextBox 6"/>
          <p:cNvSpPr txBox="1"/>
          <p:nvPr/>
        </p:nvSpPr>
        <p:spPr>
          <a:xfrm>
            <a:off x="3963001" y="1928734"/>
            <a:ext cx="5071056" cy="523220"/>
          </a:xfrm>
          <a:prstGeom prst="rect">
            <a:avLst/>
          </a:prstGeom>
          <a:noFill/>
        </p:spPr>
        <p:txBody>
          <a:bodyPr wrap="square" rtlCol="0">
            <a:spAutoFit/>
          </a:bodyPr>
          <a:lstStyle/>
          <a:p>
            <a:pPr algn="r" rtl="1"/>
            <a:r>
              <a:rPr lang="en-US" sz="2800" dirty="0" smtClean="0">
                <a:latin typeface="Times New Roman" panose="02020603050405020304" pitchFamily="18" charset="0"/>
                <a:cs typeface="Times New Roman" panose="02020603050405020304" pitchFamily="18" charset="0"/>
              </a:rPr>
              <a:t>PEEP</a:t>
            </a:r>
            <a:r>
              <a:rPr lang="fa-IR" sz="2800" dirty="0" smtClean="0">
                <a:cs typeface="B Nazanin" pitchFamily="2" charset="-78"/>
              </a:rPr>
              <a:t> خودکار در تنفس اجباری و حمایتی</a:t>
            </a:r>
            <a:endParaRPr lang="en-US" sz="2800" dirty="0">
              <a:cs typeface="B Nazanin" pitchFamily="2" charset="-78"/>
            </a:endParaRPr>
          </a:p>
        </p:txBody>
      </p:sp>
      <p:cxnSp>
        <p:nvCxnSpPr>
          <p:cNvPr id="8" name="Straight Arrow Connector 7"/>
          <p:cNvCxnSpPr/>
          <p:nvPr/>
        </p:nvCxnSpPr>
        <p:spPr>
          <a:xfrm>
            <a:off x="2667000" y="1611866"/>
            <a:ext cx="4572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Arc 32"/>
          <p:cNvSpPr>
            <a:spLocks/>
          </p:cNvSpPr>
          <p:nvPr/>
        </p:nvSpPr>
        <p:spPr bwMode="auto">
          <a:xfrm>
            <a:off x="1600201" y="4723606"/>
            <a:ext cx="297090" cy="1524794"/>
          </a:xfrm>
          <a:custGeom>
            <a:avLst/>
            <a:gdLst>
              <a:gd name="T0" fmla="*/ 0 w 21558"/>
              <a:gd name="T1" fmla="*/ 401 h 21600"/>
              <a:gd name="T2" fmla="*/ 235 w 21558"/>
              <a:gd name="T3" fmla="*/ 0 h 21600"/>
              <a:gd name="T4" fmla="*/ 236 w 21558"/>
              <a:gd name="T5" fmla="*/ 428 h 21600"/>
              <a:gd name="T6" fmla="*/ 0 60000 65536"/>
              <a:gd name="T7" fmla="*/ 0 60000 65536"/>
              <a:gd name="T8" fmla="*/ 0 60000 65536"/>
              <a:gd name="T9" fmla="*/ 0 w 21558"/>
              <a:gd name="T10" fmla="*/ 0 h 21600"/>
              <a:gd name="T11" fmla="*/ 21558 w 21558"/>
              <a:gd name="T12" fmla="*/ 21600 h 21600"/>
            </a:gdLst>
            <a:ahLst/>
            <a:cxnLst>
              <a:cxn ang="T6">
                <a:pos x="T0" y="T1"/>
              </a:cxn>
              <a:cxn ang="T7">
                <a:pos x="T2" y="T3"/>
              </a:cxn>
              <a:cxn ang="T8">
                <a:pos x="T4" y="T5"/>
              </a:cxn>
            </a:cxnLst>
            <a:rect l="T9" t="T10" r="T11" b="T12"/>
            <a:pathLst>
              <a:path w="21558" h="21600" fill="none" extrusionOk="0">
                <a:moveTo>
                  <a:pt x="-1" y="20260"/>
                </a:moveTo>
                <a:cubicBezTo>
                  <a:pt x="704" y="8908"/>
                  <a:pt x="10092" y="48"/>
                  <a:pt x="21466" y="0"/>
                </a:cubicBezTo>
              </a:path>
              <a:path w="21558" h="21600" stroke="0" extrusionOk="0">
                <a:moveTo>
                  <a:pt x="-1" y="20260"/>
                </a:moveTo>
                <a:cubicBezTo>
                  <a:pt x="704" y="8908"/>
                  <a:pt x="10092" y="48"/>
                  <a:pt x="21466" y="0"/>
                </a:cubicBezTo>
                <a:lnTo>
                  <a:pt x="21558" y="21600"/>
                </a:lnTo>
                <a:close/>
              </a:path>
            </a:pathLst>
          </a:custGeom>
          <a:noFill/>
          <a:ln w="38100">
            <a:solidFill>
              <a:srgbClr val="FF0000"/>
            </a:solidFill>
            <a:round/>
            <a:headEnd type="none" w="sm" len="sm"/>
            <a:tailEnd type="none" w="sm" len="sm"/>
          </a:ln>
        </p:spPr>
        <p:txBody>
          <a:bodyPr wrap="none" anchor="ctr"/>
          <a:lstStyle/>
          <a:p>
            <a:endParaRPr lang="en-US"/>
          </a:p>
        </p:txBody>
      </p:sp>
      <p:sp>
        <p:nvSpPr>
          <p:cNvPr id="10" name="Line 33"/>
          <p:cNvSpPr>
            <a:spLocks noChangeShapeType="1"/>
          </p:cNvSpPr>
          <p:nvPr/>
        </p:nvSpPr>
        <p:spPr bwMode="auto">
          <a:xfrm>
            <a:off x="1897293" y="4723606"/>
            <a:ext cx="312507" cy="794"/>
          </a:xfrm>
          <a:prstGeom prst="line">
            <a:avLst/>
          </a:prstGeom>
          <a:noFill/>
          <a:ln w="38100">
            <a:solidFill>
              <a:srgbClr val="FF0000"/>
            </a:solidFill>
            <a:round/>
            <a:headEnd type="none" w="sm" len="sm"/>
            <a:tailEnd type="none" w="sm" len="sm"/>
          </a:ln>
        </p:spPr>
        <p:txBody>
          <a:bodyPr wrap="none" anchor="ctr"/>
          <a:lstStyle/>
          <a:p>
            <a:endParaRPr lang="en-US"/>
          </a:p>
        </p:txBody>
      </p:sp>
      <p:sp>
        <p:nvSpPr>
          <p:cNvPr id="11" name="Arc 34"/>
          <p:cNvSpPr>
            <a:spLocks/>
          </p:cNvSpPr>
          <p:nvPr/>
        </p:nvSpPr>
        <p:spPr bwMode="auto">
          <a:xfrm>
            <a:off x="2209800" y="4735077"/>
            <a:ext cx="762000" cy="598923"/>
          </a:xfrm>
          <a:custGeom>
            <a:avLst/>
            <a:gdLst>
              <a:gd name="T0" fmla="*/ 71 w 21600"/>
              <a:gd name="T1" fmla="*/ 397 h 21600"/>
              <a:gd name="T2" fmla="*/ 0 w 21600"/>
              <a:gd name="T3" fmla="*/ 0 h 21600"/>
              <a:gd name="T4" fmla="*/ 71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38100">
            <a:solidFill>
              <a:srgbClr val="0000FF"/>
            </a:solidFill>
            <a:round/>
            <a:headEnd type="none" w="sm" len="sm"/>
            <a:tailEnd type="none" w="sm" len="sm"/>
          </a:ln>
        </p:spPr>
        <p:txBody>
          <a:bodyPr wrap="none" anchor="ctr"/>
          <a:lstStyle/>
          <a:p>
            <a:endParaRPr lang="en-US"/>
          </a:p>
        </p:txBody>
      </p:sp>
      <p:cxnSp>
        <p:nvCxnSpPr>
          <p:cNvPr id="13" name="Straight Arrow Connector 12"/>
          <p:cNvCxnSpPr/>
          <p:nvPr/>
        </p:nvCxnSpPr>
        <p:spPr>
          <a:xfrm>
            <a:off x="1038196" y="6088864"/>
            <a:ext cx="6048404" cy="7136"/>
          </a:xfrm>
          <a:prstGeom prst="straightConnector1">
            <a:avLst/>
          </a:prstGeom>
          <a:ln w="28575">
            <a:solidFill>
              <a:schemeClr val="tx1"/>
            </a:solidFill>
            <a:prstDash val="lgDashDot"/>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411792" y="5848290"/>
            <a:ext cx="620683" cy="400110"/>
          </a:xfrm>
          <a:prstGeom prst="rect">
            <a:avLst/>
          </a:prstGeom>
          <a:noFill/>
        </p:spPr>
        <p:txBody>
          <a:bodyPr wrap="none" rtlCol="0">
            <a:spAutoFit/>
          </a:bodyPr>
          <a:lstStyle/>
          <a:p>
            <a:r>
              <a:rPr lang="fa-IR" sz="2000" dirty="0" smtClean="0">
                <a:cs typeface="B Yagut" pitchFamily="2" charset="-78"/>
              </a:rPr>
              <a:t>زمان</a:t>
            </a:r>
            <a:endParaRPr lang="en-US" sz="2000" dirty="0">
              <a:cs typeface="B Yagut" pitchFamily="2" charset="-78"/>
            </a:endParaRPr>
          </a:p>
        </p:txBody>
      </p:sp>
      <p:sp>
        <p:nvSpPr>
          <p:cNvPr id="15" name="Arc 32"/>
          <p:cNvSpPr>
            <a:spLocks/>
          </p:cNvSpPr>
          <p:nvPr/>
        </p:nvSpPr>
        <p:spPr bwMode="auto">
          <a:xfrm>
            <a:off x="2971800" y="4724400"/>
            <a:ext cx="304800" cy="685800"/>
          </a:xfrm>
          <a:custGeom>
            <a:avLst/>
            <a:gdLst>
              <a:gd name="T0" fmla="*/ 0 w 21558"/>
              <a:gd name="T1" fmla="*/ 401 h 21600"/>
              <a:gd name="T2" fmla="*/ 235 w 21558"/>
              <a:gd name="T3" fmla="*/ 0 h 21600"/>
              <a:gd name="T4" fmla="*/ 236 w 21558"/>
              <a:gd name="T5" fmla="*/ 428 h 21600"/>
              <a:gd name="T6" fmla="*/ 0 60000 65536"/>
              <a:gd name="T7" fmla="*/ 0 60000 65536"/>
              <a:gd name="T8" fmla="*/ 0 60000 65536"/>
              <a:gd name="T9" fmla="*/ 0 w 21558"/>
              <a:gd name="T10" fmla="*/ 0 h 21600"/>
              <a:gd name="T11" fmla="*/ 21558 w 21558"/>
              <a:gd name="T12" fmla="*/ 21600 h 21600"/>
            </a:gdLst>
            <a:ahLst/>
            <a:cxnLst>
              <a:cxn ang="T6">
                <a:pos x="T0" y="T1"/>
              </a:cxn>
              <a:cxn ang="T7">
                <a:pos x="T2" y="T3"/>
              </a:cxn>
              <a:cxn ang="T8">
                <a:pos x="T4" y="T5"/>
              </a:cxn>
            </a:cxnLst>
            <a:rect l="T9" t="T10" r="T11" b="T12"/>
            <a:pathLst>
              <a:path w="21558" h="21600" fill="none" extrusionOk="0">
                <a:moveTo>
                  <a:pt x="-1" y="20260"/>
                </a:moveTo>
                <a:cubicBezTo>
                  <a:pt x="704" y="8908"/>
                  <a:pt x="10092" y="48"/>
                  <a:pt x="21466" y="0"/>
                </a:cubicBezTo>
              </a:path>
              <a:path w="21558" h="21600" stroke="0" extrusionOk="0">
                <a:moveTo>
                  <a:pt x="-1" y="20260"/>
                </a:moveTo>
                <a:cubicBezTo>
                  <a:pt x="704" y="8908"/>
                  <a:pt x="10092" y="48"/>
                  <a:pt x="21466" y="0"/>
                </a:cubicBezTo>
                <a:lnTo>
                  <a:pt x="21558" y="21600"/>
                </a:lnTo>
                <a:close/>
              </a:path>
            </a:pathLst>
          </a:custGeom>
          <a:noFill/>
          <a:ln w="38100">
            <a:solidFill>
              <a:srgbClr val="FF0000"/>
            </a:solidFill>
            <a:round/>
            <a:headEnd type="none" w="sm" len="sm"/>
            <a:tailEnd type="none" w="sm" len="sm"/>
          </a:ln>
        </p:spPr>
        <p:txBody>
          <a:bodyPr wrap="none" anchor="ctr"/>
          <a:lstStyle/>
          <a:p>
            <a:endParaRPr lang="en-US"/>
          </a:p>
        </p:txBody>
      </p:sp>
      <p:sp>
        <p:nvSpPr>
          <p:cNvPr id="16" name="Line 33"/>
          <p:cNvSpPr>
            <a:spLocks noChangeShapeType="1"/>
          </p:cNvSpPr>
          <p:nvPr/>
        </p:nvSpPr>
        <p:spPr bwMode="auto">
          <a:xfrm>
            <a:off x="3276600" y="4724400"/>
            <a:ext cx="312509" cy="794"/>
          </a:xfrm>
          <a:prstGeom prst="line">
            <a:avLst/>
          </a:prstGeom>
          <a:noFill/>
          <a:ln w="38100">
            <a:solidFill>
              <a:srgbClr val="FF0000"/>
            </a:solidFill>
            <a:round/>
            <a:headEnd type="none" w="sm" len="sm"/>
            <a:tailEnd type="none" w="sm" len="sm"/>
          </a:ln>
        </p:spPr>
        <p:txBody>
          <a:bodyPr wrap="none" anchor="ctr"/>
          <a:lstStyle/>
          <a:p>
            <a:endParaRPr lang="en-US"/>
          </a:p>
        </p:txBody>
      </p:sp>
      <p:sp>
        <p:nvSpPr>
          <p:cNvPr id="18" name="Line 36"/>
          <p:cNvSpPr>
            <a:spLocks noChangeShapeType="1"/>
          </p:cNvSpPr>
          <p:nvPr/>
        </p:nvSpPr>
        <p:spPr bwMode="auto">
          <a:xfrm>
            <a:off x="4007004" y="5715000"/>
            <a:ext cx="609600" cy="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endParaRPr lang="en-US"/>
          </a:p>
        </p:txBody>
      </p:sp>
      <p:sp>
        <p:nvSpPr>
          <p:cNvPr id="19" name="TextBox 18"/>
          <p:cNvSpPr txBox="1"/>
          <p:nvPr/>
        </p:nvSpPr>
        <p:spPr>
          <a:xfrm>
            <a:off x="457200" y="4350603"/>
            <a:ext cx="901608" cy="400110"/>
          </a:xfrm>
          <a:prstGeom prst="rect">
            <a:avLst/>
          </a:prstGeom>
          <a:noFill/>
        </p:spPr>
        <p:txBody>
          <a:bodyPr wrap="square" rtlCol="0">
            <a:spAutoFit/>
          </a:bodyPr>
          <a:lstStyle/>
          <a:p>
            <a:pPr algn="r" rtl="1"/>
            <a:r>
              <a:rPr lang="fa-IR" sz="2000" dirty="0" smtClean="0">
                <a:cs typeface="B Nazanin" pitchFamily="2" charset="-78"/>
              </a:rPr>
              <a:t>فشار</a:t>
            </a:r>
            <a:endParaRPr lang="en-US" sz="2000" dirty="0" smtClean="0">
              <a:cs typeface="B Nazanin" pitchFamily="2" charset="-78"/>
            </a:endParaRPr>
          </a:p>
        </p:txBody>
      </p:sp>
      <p:cxnSp>
        <p:nvCxnSpPr>
          <p:cNvPr id="20" name="Straight Arrow Connector 19"/>
          <p:cNvCxnSpPr/>
          <p:nvPr/>
        </p:nvCxnSpPr>
        <p:spPr>
          <a:xfrm flipV="1">
            <a:off x="1114396" y="3276600"/>
            <a:ext cx="5667404" cy="11666"/>
          </a:xfrm>
          <a:prstGeom prst="straightConnector1">
            <a:avLst/>
          </a:prstGeom>
          <a:ln w="38100">
            <a:solidFill>
              <a:schemeClr val="tx1"/>
            </a:solidFill>
            <a:prstDash val="lgDashDot"/>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1600200" y="2082225"/>
            <a:ext cx="30481" cy="1891843"/>
          </a:xfrm>
          <a:prstGeom prst="straightConnector1">
            <a:avLst/>
          </a:prstGeom>
          <a:ln w="28575">
            <a:solidFill>
              <a:schemeClr val="tx1"/>
            </a:solidFill>
            <a:prstDash val="lgDashDot"/>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076962" y="3038292"/>
            <a:ext cx="620683" cy="400110"/>
          </a:xfrm>
          <a:prstGeom prst="rect">
            <a:avLst/>
          </a:prstGeom>
          <a:noFill/>
        </p:spPr>
        <p:txBody>
          <a:bodyPr wrap="none" rtlCol="0">
            <a:spAutoFit/>
          </a:bodyPr>
          <a:lstStyle/>
          <a:p>
            <a:r>
              <a:rPr lang="fa-IR" sz="2000" dirty="0" smtClean="0">
                <a:cs typeface="B Yagut" pitchFamily="2" charset="-78"/>
              </a:rPr>
              <a:t>زمان</a:t>
            </a:r>
            <a:endParaRPr lang="en-US" sz="2000" dirty="0">
              <a:cs typeface="B Yagut" pitchFamily="2" charset="-78"/>
            </a:endParaRPr>
          </a:p>
        </p:txBody>
      </p:sp>
      <p:sp>
        <p:nvSpPr>
          <p:cNvPr id="23" name="Arc 32"/>
          <p:cNvSpPr>
            <a:spLocks/>
          </p:cNvSpPr>
          <p:nvPr/>
        </p:nvSpPr>
        <p:spPr bwMode="auto">
          <a:xfrm>
            <a:off x="1676400" y="2590800"/>
            <a:ext cx="76200" cy="749864"/>
          </a:xfrm>
          <a:custGeom>
            <a:avLst/>
            <a:gdLst>
              <a:gd name="T0" fmla="*/ 0 w 21558"/>
              <a:gd name="T1" fmla="*/ 401 h 21600"/>
              <a:gd name="T2" fmla="*/ 235 w 21558"/>
              <a:gd name="T3" fmla="*/ 0 h 21600"/>
              <a:gd name="T4" fmla="*/ 236 w 21558"/>
              <a:gd name="T5" fmla="*/ 428 h 21600"/>
              <a:gd name="T6" fmla="*/ 0 60000 65536"/>
              <a:gd name="T7" fmla="*/ 0 60000 65536"/>
              <a:gd name="T8" fmla="*/ 0 60000 65536"/>
              <a:gd name="T9" fmla="*/ 0 w 21558"/>
              <a:gd name="T10" fmla="*/ 0 h 21600"/>
              <a:gd name="T11" fmla="*/ 21558 w 21558"/>
              <a:gd name="T12" fmla="*/ 21600 h 21600"/>
            </a:gdLst>
            <a:ahLst/>
            <a:cxnLst>
              <a:cxn ang="T6">
                <a:pos x="T0" y="T1"/>
              </a:cxn>
              <a:cxn ang="T7">
                <a:pos x="T2" y="T3"/>
              </a:cxn>
              <a:cxn ang="T8">
                <a:pos x="T4" y="T5"/>
              </a:cxn>
            </a:cxnLst>
            <a:rect l="T9" t="T10" r="T11" b="T12"/>
            <a:pathLst>
              <a:path w="21558" h="21600" fill="none" extrusionOk="0">
                <a:moveTo>
                  <a:pt x="-1" y="20260"/>
                </a:moveTo>
                <a:cubicBezTo>
                  <a:pt x="704" y="8908"/>
                  <a:pt x="10092" y="48"/>
                  <a:pt x="21466" y="0"/>
                </a:cubicBezTo>
              </a:path>
              <a:path w="21558" h="21600" stroke="0" extrusionOk="0">
                <a:moveTo>
                  <a:pt x="-1" y="20260"/>
                </a:moveTo>
                <a:cubicBezTo>
                  <a:pt x="704" y="8908"/>
                  <a:pt x="10092" y="48"/>
                  <a:pt x="21466" y="0"/>
                </a:cubicBezTo>
                <a:lnTo>
                  <a:pt x="21558" y="21600"/>
                </a:lnTo>
                <a:close/>
              </a:path>
            </a:pathLst>
          </a:custGeom>
          <a:noFill/>
          <a:ln w="38100">
            <a:solidFill>
              <a:srgbClr val="FF0000"/>
            </a:solidFill>
            <a:round/>
            <a:headEnd type="none" w="sm" len="sm"/>
            <a:tailEnd type="none" w="sm" len="sm"/>
          </a:ln>
        </p:spPr>
        <p:txBody>
          <a:bodyPr wrap="none" anchor="ctr"/>
          <a:lstStyle/>
          <a:p>
            <a:endParaRPr lang="en-US"/>
          </a:p>
        </p:txBody>
      </p:sp>
      <p:sp>
        <p:nvSpPr>
          <p:cNvPr id="24" name="Line 33"/>
          <p:cNvSpPr>
            <a:spLocks noChangeShapeType="1"/>
          </p:cNvSpPr>
          <p:nvPr/>
        </p:nvSpPr>
        <p:spPr bwMode="auto">
          <a:xfrm>
            <a:off x="1752600" y="2590800"/>
            <a:ext cx="457200" cy="0"/>
          </a:xfrm>
          <a:prstGeom prst="line">
            <a:avLst/>
          </a:prstGeom>
          <a:noFill/>
          <a:ln w="38100">
            <a:solidFill>
              <a:srgbClr val="FF0000"/>
            </a:solidFill>
            <a:round/>
            <a:headEnd type="none" w="sm" len="sm"/>
            <a:tailEnd type="none" w="sm" len="sm"/>
          </a:ln>
        </p:spPr>
        <p:txBody>
          <a:bodyPr wrap="none" anchor="ctr"/>
          <a:lstStyle/>
          <a:p>
            <a:endParaRPr lang="en-US"/>
          </a:p>
        </p:txBody>
      </p:sp>
      <p:sp>
        <p:nvSpPr>
          <p:cNvPr id="25" name="Arc 34"/>
          <p:cNvSpPr>
            <a:spLocks/>
          </p:cNvSpPr>
          <p:nvPr/>
        </p:nvSpPr>
        <p:spPr bwMode="auto">
          <a:xfrm flipV="1">
            <a:off x="2209800" y="3505200"/>
            <a:ext cx="762000" cy="762000"/>
          </a:xfrm>
          <a:custGeom>
            <a:avLst/>
            <a:gdLst>
              <a:gd name="T0" fmla="*/ 71 w 21600"/>
              <a:gd name="T1" fmla="*/ 397 h 21600"/>
              <a:gd name="T2" fmla="*/ 0 w 21600"/>
              <a:gd name="T3" fmla="*/ 0 h 21600"/>
              <a:gd name="T4" fmla="*/ 71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38100">
            <a:solidFill>
              <a:srgbClr val="0000FF"/>
            </a:solidFill>
            <a:round/>
            <a:headEnd type="none" w="sm" len="sm"/>
            <a:tailEnd type="none" w="sm" len="sm"/>
          </a:ln>
        </p:spPr>
        <p:txBody>
          <a:bodyPr wrap="none" anchor="ctr"/>
          <a:lstStyle/>
          <a:p>
            <a:endParaRPr lang="en-US"/>
          </a:p>
        </p:txBody>
      </p:sp>
      <p:sp>
        <p:nvSpPr>
          <p:cNvPr id="26" name="Arc 32"/>
          <p:cNvSpPr>
            <a:spLocks/>
          </p:cNvSpPr>
          <p:nvPr/>
        </p:nvSpPr>
        <p:spPr bwMode="auto">
          <a:xfrm flipV="1">
            <a:off x="2164081" y="2514600"/>
            <a:ext cx="45719" cy="1752600"/>
          </a:xfrm>
          <a:custGeom>
            <a:avLst/>
            <a:gdLst>
              <a:gd name="T0" fmla="*/ 0 w 21558"/>
              <a:gd name="T1" fmla="*/ 401 h 21600"/>
              <a:gd name="T2" fmla="*/ 235 w 21558"/>
              <a:gd name="T3" fmla="*/ 0 h 21600"/>
              <a:gd name="T4" fmla="*/ 236 w 21558"/>
              <a:gd name="T5" fmla="*/ 428 h 21600"/>
              <a:gd name="T6" fmla="*/ 0 60000 65536"/>
              <a:gd name="T7" fmla="*/ 0 60000 65536"/>
              <a:gd name="T8" fmla="*/ 0 60000 65536"/>
              <a:gd name="T9" fmla="*/ 0 w 21558"/>
              <a:gd name="T10" fmla="*/ 0 h 21600"/>
              <a:gd name="T11" fmla="*/ 21558 w 21558"/>
              <a:gd name="T12" fmla="*/ 21600 h 21600"/>
            </a:gdLst>
            <a:ahLst/>
            <a:cxnLst>
              <a:cxn ang="T6">
                <a:pos x="T0" y="T1"/>
              </a:cxn>
              <a:cxn ang="T7">
                <a:pos x="T2" y="T3"/>
              </a:cxn>
              <a:cxn ang="T8">
                <a:pos x="T4" y="T5"/>
              </a:cxn>
            </a:cxnLst>
            <a:rect l="T9" t="T10" r="T11" b="T12"/>
            <a:pathLst>
              <a:path w="21558" h="21600" fill="none" extrusionOk="0">
                <a:moveTo>
                  <a:pt x="-1" y="20260"/>
                </a:moveTo>
                <a:cubicBezTo>
                  <a:pt x="704" y="8908"/>
                  <a:pt x="10092" y="48"/>
                  <a:pt x="21466" y="0"/>
                </a:cubicBezTo>
              </a:path>
              <a:path w="21558" h="21600" stroke="0" extrusionOk="0">
                <a:moveTo>
                  <a:pt x="-1" y="20260"/>
                </a:moveTo>
                <a:cubicBezTo>
                  <a:pt x="704" y="8908"/>
                  <a:pt x="10092" y="48"/>
                  <a:pt x="21466" y="0"/>
                </a:cubicBezTo>
                <a:lnTo>
                  <a:pt x="21558" y="21600"/>
                </a:lnTo>
                <a:close/>
              </a:path>
            </a:pathLst>
          </a:custGeom>
          <a:noFill/>
          <a:ln w="38100">
            <a:solidFill>
              <a:srgbClr val="FF0000"/>
            </a:solidFill>
            <a:round/>
            <a:headEnd type="none" w="sm" len="sm"/>
            <a:tailEnd type="none" w="sm" len="sm"/>
          </a:ln>
        </p:spPr>
        <p:txBody>
          <a:bodyPr wrap="none" anchor="ctr"/>
          <a:lstStyle/>
          <a:p>
            <a:endParaRPr lang="en-US"/>
          </a:p>
        </p:txBody>
      </p:sp>
      <p:cxnSp>
        <p:nvCxnSpPr>
          <p:cNvPr id="27" name="Straight Arrow Connector 26"/>
          <p:cNvCxnSpPr/>
          <p:nvPr/>
        </p:nvCxnSpPr>
        <p:spPr>
          <a:xfrm flipV="1">
            <a:off x="4343400" y="4876800"/>
            <a:ext cx="2362200" cy="685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8" name="Rectangle 27"/>
          <p:cNvSpPr/>
          <p:nvPr/>
        </p:nvSpPr>
        <p:spPr>
          <a:xfrm>
            <a:off x="6705600" y="4541222"/>
            <a:ext cx="1953178" cy="400110"/>
          </a:xfrm>
          <a:prstGeom prst="rect">
            <a:avLst/>
          </a:prstGeom>
        </p:spPr>
        <p:txBody>
          <a:bodyPr wrap="square">
            <a:spAutoFit/>
          </a:bodyPr>
          <a:lstStyle/>
          <a:p>
            <a:r>
              <a:rPr lang="en-US" sz="2000" dirty="0" smtClean="0">
                <a:latin typeface="Times New Roman" pitchFamily="18" charset="0"/>
                <a:cs typeface="Times New Roman" pitchFamily="18" charset="0"/>
              </a:rPr>
              <a:t>Auto PEEP</a:t>
            </a:r>
            <a:endParaRPr lang="en-US" sz="2000" dirty="0"/>
          </a:p>
        </p:txBody>
      </p:sp>
      <p:cxnSp>
        <p:nvCxnSpPr>
          <p:cNvPr id="29" name="Straight Arrow Connector 28"/>
          <p:cNvCxnSpPr/>
          <p:nvPr/>
        </p:nvCxnSpPr>
        <p:spPr>
          <a:xfrm rot="5400000">
            <a:off x="4121305" y="5524499"/>
            <a:ext cx="381000" cy="2"/>
          </a:xfrm>
          <a:prstGeom prst="straightConnector1">
            <a:avLst/>
          </a:prstGeom>
          <a:ln>
            <a:headEnd type="arrow" w="med" len="med"/>
            <a:tailEnd type="arrow" w="med" len="med"/>
          </a:ln>
        </p:spPr>
        <p:style>
          <a:lnRef idx="2">
            <a:schemeClr val="dk1"/>
          </a:lnRef>
          <a:fillRef idx="0">
            <a:schemeClr val="dk1"/>
          </a:fillRef>
          <a:effectRef idx="1">
            <a:schemeClr val="dk1"/>
          </a:effectRef>
          <a:fontRef idx="minor">
            <a:schemeClr val="tx1"/>
          </a:fontRef>
        </p:style>
      </p:cxnSp>
      <p:sp>
        <p:nvSpPr>
          <p:cNvPr id="30" name="Arc 32"/>
          <p:cNvSpPr>
            <a:spLocks/>
          </p:cNvSpPr>
          <p:nvPr/>
        </p:nvSpPr>
        <p:spPr bwMode="auto">
          <a:xfrm>
            <a:off x="2971800" y="2590800"/>
            <a:ext cx="45719" cy="990600"/>
          </a:xfrm>
          <a:custGeom>
            <a:avLst/>
            <a:gdLst>
              <a:gd name="T0" fmla="*/ 0 w 21558"/>
              <a:gd name="T1" fmla="*/ 401 h 21600"/>
              <a:gd name="T2" fmla="*/ 235 w 21558"/>
              <a:gd name="T3" fmla="*/ 0 h 21600"/>
              <a:gd name="T4" fmla="*/ 236 w 21558"/>
              <a:gd name="T5" fmla="*/ 428 h 21600"/>
              <a:gd name="T6" fmla="*/ 0 60000 65536"/>
              <a:gd name="T7" fmla="*/ 0 60000 65536"/>
              <a:gd name="T8" fmla="*/ 0 60000 65536"/>
              <a:gd name="T9" fmla="*/ 0 w 21558"/>
              <a:gd name="T10" fmla="*/ 0 h 21600"/>
              <a:gd name="T11" fmla="*/ 21558 w 21558"/>
              <a:gd name="T12" fmla="*/ 21600 h 21600"/>
            </a:gdLst>
            <a:ahLst/>
            <a:cxnLst>
              <a:cxn ang="T6">
                <a:pos x="T0" y="T1"/>
              </a:cxn>
              <a:cxn ang="T7">
                <a:pos x="T2" y="T3"/>
              </a:cxn>
              <a:cxn ang="T8">
                <a:pos x="T4" y="T5"/>
              </a:cxn>
            </a:cxnLst>
            <a:rect l="T9" t="T10" r="T11" b="T12"/>
            <a:pathLst>
              <a:path w="21558" h="21600" fill="none" extrusionOk="0">
                <a:moveTo>
                  <a:pt x="-1" y="20260"/>
                </a:moveTo>
                <a:cubicBezTo>
                  <a:pt x="704" y="8908"/>
                  <a:pt x="10092" y="48"/>
                  <a:pt x="21466" y="0"/>
                </a:cubicBezTo>
              </a:path>
              <a:path w="21558" h="21600" stroke="0" extrusionOk="0">
                <a:moveTo>
                  <a:pt x="-1" y="20260"/>
                </a:moveTo>
                <a:cubicBezTo>
                  <a:pt x="704" y="8908"/>
                  <a:pt x="10092" y="48"/>
                  <a:pt x="21466" y="0"/>
                </a:cubicBezTo>
                <a:lnTo>
                  <a:pt x="21558" y="21600"/>
                </a:lnTo>
                <a:close/>
              </a:path>
            </a:pathLst>
          </a:custGeom>
          <a:noFill/>
          <a:ln w="38100">
            <a:solidFill>
              <a:srgbClr val="FF0000"/>
            </a:solidFill>
            <a:round/>
            <a:headEnd type="none" w="sm" len="sm"/>
            <a:tailEnd type="none" w="sm" len="sm"/>
          </a:ln>
        </p:spPr>
        <p:txBody>
          <a:bodyPr wrap="none" anchor="ctr"/>
          <a:lstStyle/>
          <a:p>
            <a:endParaRPr lang="en-US"/>
          </a:p>
        </p:txBody>
      </p:sp>
      <p:sp>
        <p:nvSpPr>
          <p:cNvPr id="31" name="Line 33"/>
          <p:cNvSpPr>
            <a:spLocks noChangeShapeType="1"/>
          </p:cNvSpPr>
          <p:nvPr/>
        </p:nvSpPr>
        <p:spPr bwMode="auto">
          <a:xfrm>
            <a:off x="3048000" y="2590800"/>
            <a:ext cx="457200" cy="0"/>
          </a:xfrm>
          <a:prstGeom prst="line">
            <a:avLst/>
          </a:prstGeom>
          <a:noFill/>
          <a:ln w="38100">
            <a:solidFill>
              <a:srgbClr val="FF0000"/>
            </a:solidFill>
            <a:round/>
            <a:headEnd type="none" w="sm" len="sm"/>
            <a:tailEnd type="none" w="sm" len="sm"/>
          </a:ln>
        </p:spPr>
        <p:txBody>
          <a:bodyPr wrap="none" anchor="ctr"/>
          <a:lstStyle/>
          <a:p>
            <a:endParaRPr lang="en-US"/>
          </a:p>
        </p:txBody>
      </p:sp>
      <p:sp>
        <p:nvSpPr>
          <p:cNvPr id="33" name="Arc 32"/>
          <p:cNvSpPr>
            <a:spLocks/>
          </p:cNvSpPr>
          <p:nvPr/>
        </p:nvSpPr>
        <p:spPr bwMode="auto">
          <a:xfrm flipV="1">
            <a:off x="3505200" y="2514600"/>
            <a:ext cx="45719" cy="1676400"/>
          </a:xfrm>
          <a:custGeom>
            <a:avLst/>
            <a:gdLst>
              <a:gd name="T0" fmla="*/ 0 w 21558"/>
              <a:gd name="T1" fmla="*/ 401 h 21600"/>
              <a:gd name="T2" fmla="*/ 235 w 21558"/>
              <a:gd name="T3" fmla="*/ 0 h 21600"/>
              <a:gd name="T4" fmla="*/ 236 w 21558"/>
              <a:gd name="T5" fmla="*/ 428 h 21600"/>
              <a:gd name="T6" fmla="*/ 0 60000 65536"/>
              <a:gd name="T7" fmla="*/ 0 60000 65536"/>
              <a:gd name="T8" fmla="*/ 0 60000 65536"/>
              <a:gd name="T9" fmla="*/ 0 w 21558"/>
              <a:gd name="T10" fmla="*/ 0 h 21600"/>
              <a:gd name="T11" fmla="*/ 21558 w 21558"/>
              <a:gd name="T12" fmla="*/ 21600 h 21600"/>
            </a:gdLst>
            <a:ahLst/>
            <a:cxnLst>
              <a:cxn ang="T6">
                <a:pos x="T0" y="T1"/>
              </a:cxn>
              <a:cxn ang="T7">
                <a:pos x="T2" y="T3"/>
              </a:cxn>
              <a:cxn ang="T8">
                <a:pos x="T4" y="T5"/>
              </a:cxn>
            </a:cxnLst>
            <a:rect l="T9" t="T10" r="T11" b="T12"/>
            <a:pathLst>
              <a:path w="21558" h="21600" fill="none" extrusionOk="0">
                <a:moveTo>
                  <a:pt x="-1" y="20260"/>
                </a:moveTo>
                <a:cubicBezTo>
                  <a:pt x="704" y="8908"/>
                  <a:pt x="10092" y="48"/>
                  <a:pt x="21466" y="0"/>
                </a:cubicBezTo>
              </a:path>
              <a:path w="21558" h="21600" stroke="0" extrusionOk="0">
                <a:moveTo>
                  <a:pt x="-1" y="20260"/>
                </a:moveTo>
                <a:cubicBezTo>
                  <a:pt x="704" y="8908"/>
                  <a:pt x="10092" y="48"/>
                  <a:pt x="21466" y="0"/>
                </a:cubicBezTo>
                <a:lnTo>
                  <a:pt x="21558" y="21600"/>
                </a:lnTo>
                <a:close/>
              </a:path>
            </a:pathLst>
          </a:custGeom>
          <a:noFill/>
          <a:ln w="38100">
            <a:solidFill>
              <a:srgbClr val="FF0000"/>
            </a:solidFill>
            <a:round/>
            <a:headEnd type="none" w="sm" len="sm"/>
            <a:tailEnd type="none" w="sm" len="sm"/>
          </a:ln>
        </p:spPr>
        <p:txBody>
          <a:bodyPr wrap="none" anchor="ctr"/>
          <a:lstStyle/>
          <a:p>
            <a:endParaRPr lang="en-US"/>
          </a:p>
        </p:txBody>
      </p:sp>
      <p:sp>
        <p:nvSpPr>
          <p:cNvPr id="34" name="Arc 34"/>
          <p:cNvSpPr>
            <a:spLocks/>
          </p:cNvSpPr>
          <p:nvPr/>
        </p:nvSpPr>
        <p:spPr bwMode="auto">
          <a:xfrm flipV="1">
            <a:off x="3535681" y="3429000"/>
            <a:ext cx="762000" cy="762000"/>
          </a:xfrm>
          <a:custGeom>
            <a:avLst/>
            <a:gdLst>
              <a:gd name="T0" fmla="*/ 71 w 21600"/>
              <a:gd name="T1" fmla="*/ 397 h 21600"/>
              <a:gd name="T2" fmla="*/ 0 w 21600"/>
              <a:gd name="T3" fmla="*/ 0 h 21600"/>
              <a:gd name="T4" fmla="*/ 71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38100">
            <a:solidFill>
              <a:srgbClr val="0000FF"/>
            </a:solidFill>
            <a:round/>
            <a:headEnd type="none" w="sm" len="sm"/>
            <a:tailEnd type="none" w="sm" len="sm"/>
          </a:ln>
        </p:spPr>
        <p:txBody>
          <a:bodyPr wrap="none" anchor="ctr"/>
          <a:lstStyle/>
          <a:p>
            <a:endParaRPr lang="en-US"/>
          </a:p>
        </p:txBody>
      </p:sp>
      <p:sp>
        <p:nvSpPr>
          <p:cNvPr id="35" name="Arc 32"/>
          <p:cNvSpPr>
            <a:spLocks/>
          </p:cNvSpPr>
          <p:nvPr/>
        </p:nvSpPr>
        <p:spPr bwMode="auto">
          <a:xfrm>
            <a:off x="4297681" y="2514600"/>
            <a:ext cx="45719" cy="990600"/>
          </a:xfrm>
          <a:custGeom>
            <a:avLst/>
            <a:gdLst>
              <a:gd name="T0" fmla="*/ 0 w 21558"/>
              <a:gd name="T1" fmla="*/ 401 h 21600"/>
              <a:gd name="T2" fmla="*/ 235 w 21558"/>
              <a:gd name="T3" fmla="*/ 0 h 21600"/>
              <a:gd name="T4" fmla="*/ 236 w 21558"/>
              <a:gd name="T5" fmla="*/ 428 h 21600"/>
              <a:gd name="T6" fmla="*/ 0 60000 65536"/>
              <a:gd name="T7" fmla="*/ 0 60000 65536"/>
              <a:gd name="T8" fmla="*/ 0 60000 65536"/>
              <a:gd name="T9" fmla="*/ 0 w 21558"/>
              <a:gd name="T10" fmla="*/ 0 h 21600"/>
              <a:gd name="T11" fmla="*/ 21558 w 21558"/>
              <a:gd name="T12" fmla="*/ 21600 h 21600"/>
            </a:gdLst>
            <a:ahLst/>
            <a:cxnLst>
              <a:cxn ang="T6">
                <a:pos x="T0" y="T1"/>
              </a:cxn>
              <a:cxn ang="T7">
                <a:pos x="T2" y="T3"/>
              </a:cxn>
              <a:cxn ang="T8">
                <a:pos x="T4" y="T5"/>
              </a:cxn>
            </a:cxnLst>
            <a:rect l="T9" t="T10" r="T11" b="T12"/>
            <a:pathLst>
              <a:path w="21558" h="21600" fill="none" extrusionOk="0">
                <a:moveTo>
                  <a:pt x="-1" y="20260"/>
                </a:moveTo>
                <a:cubicBezTo>
                  <a:pt x="704" y="8908"/>
                  <a:pt x="10092" y="48"/>
                  <a:pt x="21466" y="0"/>
                </a:cubicBezTo>
              </a:path>
              <a:path w="21558" h="21600" stroke="0" extrusionOk="0">
                <a:moveTo>
                  <a:pt x="-1" y="20260"/>
                </a:moveTo>
                <a:cubicBezTo>
                  <a:pt x="704" y="8908"/>
                  <a:pt x="10092" y="48"/>
                  <a:pt x="21466" y="0"/>
                </a:cubicBezTo>
                <a:lnTo>
                  <a:pt x="21558" y="21600"/>
                </a:lnTo>
                <a:close/>
              </a:path>
            </a:pathLst>
          </a:custGeom>
          <a:noFill/>
          <a:ln w="38100">
            <a:solidFill>
              <a:srgbClr val="FF0000"/>
            </a:solidFill>
            <a:round/>
            <a:headEnd type="none" w="sm" len="sm"/>
            <a:tailEnd type="none" w="sm" len="sm"/>
          </a:ln>
        </p:spPr>
        <p:txBody>
          <a:bodyPr wrap="none" anchor="ctr"/>
          <a:lstStyle/>
          <a:p>
            <a:endParaRPr lang="en-US"/>
          </a:p>
        </p:txBody>
      </p:sp>
      <p:sp>
        <p:nvSpPr>
          <p:cNvPr id="36" name="Line 33"/>
          <p:cNvSpPr>
            <a:spLocks noChangeShapeType="1"/>
          </p:cNvSpPr>
          <p:nvPr/>
        </p:nvSpPr>
        <p:spPr bwMode="auto">
          <a:xfrm>
            <a:off x="4373881" y="2514600"/>
            <a:ext cx="457200" cy="0"/>
          </a:xfrm>
          <a:prstGeom prst="line">
            <a:avLst/>
          </a:prstGeom>
          <a:noFill/>
          <a:ln w="38100">
            <a:solidFill>
              <a:srgbClr val="FF0000"/>
            </a:solidFill>
            <a:round/>
            <a:headEnd type="none" w="sm" len="sm"/>
            <a:tailEnd type="none" w="sm" len="sm"/>
          </a:ln>
        </p:spPr>
        <p:txBody>
          <a:bodyPr wrap="none" anchor="ctr"/>
          <a:lstStyle/>
          <a:p>
            <a:endParaRPr lang="en-US"/>
          </a:p>
        </p:txBody>
      </p:sp>
      <p:sp>
        <p:nvSpPr>
          <p:cNvPr id="37" name="Arc 34"/>
          <p:cNvSpPr>
            <a:spLocks/>
          </p:cNvSpPr>
          <p:nvPr/>
        </p:nvSpPr>
        <p:spPr bwMode="auto">
          <a:xfrm flipV="1">
            <a:off x="4876800" y="3429000"/>
            <a:ext cx="609600" cy="762000"/>
          </a:xfrm>
          <a:custGeom>
            <a:avLst/>
            <a:gdLst>
              <a:gd name="T0" fmla="*/ 71 w 21600"/>
              <a:gd name="T1" fmla="*/ 397 h 21600"/>
              <a:gd name="T2" fmla="*/ 0 w 21600"/>
              <a:gd name="T3" fmla="*/ 0 h 21600"/>
              <a:gd name="T4" fmla="*/ 71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38100">
            <a:solidFill>
              <a:srgbClr val="0000FF"/>
            </a:solidFill>
            <a:round/>
            <a:headEnd type="none" w="sm" len="sm"/>
            <a:tailEnd type="none" w="sm" len="sm"/>
          </a:ln>
        </p:spPr>
        <p:txBody>
          <a:bodyPr wrap="none" anchor="ctr"/>
          <a:lstStyle/>
          <a:p>
            <a:endParaRPr lang="en-US"/>
          </a:p>
        </p:txBody>
      </p:sp>
      <p:sp>
        <p:nvSpPr>
          <p:cNvPr id="38" name="Arc 32"/>
          <p:cNvSpPr>
            <a:spLocks/>
          </p:cNvSpPr>
          <p:nvPr/>
        </p:nvSpPr>
        <p:spPr bwMode="auto">
          <a:xfrm flipV="1">
            <a:off x="4831081" y="2362200"/>
            <a:ext cx="45719" cy="1752600"/>
          </a:xfrm>
          <a:custGeom>
            <a:avLst/>
            <a:gdLst>
              <a:gd name="T0" fmla="*/ 0 w 21558"/>
              <a:gd name="T1" fmla="*/ 401 h 21600"/>
              <a:gd name="T2" fmla="*/ 235 w 21558"/>
              <a:gd name="T3" fmla="*/ 0 h 21600"/>
              <a:gd name="T4" fmla="*/ 236 w 21558"/>
              <a:gd name="T5" fmla="*/ 428 h 21600"/>
              <a:gd name="T6" fmla="*/ 0 60000 65536"/>
              <a:gd name="T7" fmla="*/ 0 60000 65536"/>
              <a:gd name="T8" fmla="*/ 0 60000 65536"/>
              <a:gd name="T9" fmla="*/ 0 w 21558"/>
              <a:gd name="T10" fmla="*/ 0 h 21600"/>
              <a:gd name="T11" fmla="*/ 21558 w 21558"/>
              <a:gd name="T12" fmla="*/ 21600 h 21600"/>
            </a:gdLst>
            <a:ahLst/>
            <a:cxnLst>
              <a:cxn ang="T6">
                <a:pos x="T0" y="T1"/>
              </a:cxn>
              <a:cxn ang="T7">
                <a:pos x="T2" y="T3"/>
              </a:cxn>
              <a:cxn ang="T8">
                <a:pos x="T4" y="T5"/>
              </a:cxn>
            </a:cxnLst>
            <a:rect l="T9" t="T10" r="T11" b="T12"/>
            <a:pathLst>
              <a:path w="21558" h="21600" fill="none" extrusionOk="0">
                <a:moveTo>
                  <a:pt x="-1" y="20260"/>
                </a:moveTo>
                <a:cubicBezTo>
                  <a:pt x="704" y="8908"/>
                  <a:pt x="10092" y="48"/>
                  <a:pt x="21466" y="0"/>
                </a:cubicBezTo>
              </a:path>
              <a:path w="21558" h="21600" stroke="0" extrusionOk="0">
                <a:moveTo>
                  <a:pt x="-1" y="20260"/>
                </a:moveTo>
                <a:cubicBezTo>
                  <a:pt x="704" y="8908"/>
                  <a:pt x="10092" y="48"/>
                  <a:pt x="21466" y="0"/>
                </a:cubicBezTo>
                <a:lnTo>
                  <a:pt x="21558" y="21600"/>
                </a:lnTo>
                <a:close/>
              </a:path>
            </a:pathLst>
          </a:custGeom>
          <a:noFill/>
          <a:ln w="38100">
            <a:solidFill>
              <a:srgbClr val="FF0000"/>
            </a:solidFill>
            <a:round/>
            <a:headEnd type="none" w="sm" len="sm"/>
            <a:tailEnd type="none" w="sm" len="sm"/>
          </a:ln>
        </p:spPr>
        <p:txBody>
          <a:bodyPr wrap="none" anchor="ctr"/>
          <a:lstStyle/>
          <a:p>
            <a:endParaRPr lang="en-US"/>
          </a:p>
        </p:txBody>
      </p:sp>
      <p:sp>
        <p:nvSpPr>
          <p:cNvPr id="40" name="Arc 34"/>
          <p:cNvSpPr>
            <a:spLocks/>
          </p:cNvSpPr>
          <p:nvPr/>
        </p:nvSpPr>
        <p:spPr bwMode="auto">
          <a:xfrm>
            <a:off x="3581400" y="4724400"/>
            <a:ext cx="762000" cy="598923"/>
          </a:xfrm>
          <a:custGeom>
            <a:avLst/>
            <a:gdLst>
              <a:gd name="T0" fmla="*/ 71 w 21600"/>
              <a:gd name="T1" fmla="*/ 397 h 21600"/>
              <a:gd name="T2" fmla="*/ 0 w 21600"/>
              <a:gd name="T3" fmla="*/ 0 h 21600"/>
              <a:gd name="T4" fmla="*/ 71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38100">
            <a:solidFill>
              <a:srgbClr val="0000FF"/>
            </a:solidFill>
            <a:round/>
            <a:headEnd type="none" w="sm" len="sm"/>
            <a:tailEnd type="none" w="sm" len="sm"/>
          </a:ln>
        </p:spPr>
        <p:txBody>
          <a:bodyPr wrap="none" anchor="ctr"/>
          <a:lstStyle/>
          <a:p>
            <a:endParaRPr lang="en-US"/>
          </a:p>
        </p:txBody>
      </p:sp>
      <p:sp>
        <p:nvSpPr>
          <p:cNvPr id="41" name="Arc 32"/>
          <p:cNvSpPr>
            <a:spLocks/>
          </p:cNvSpPr>
          <p:nvPr/>
        </p:nvSpPr>
        <p:spPr bwMode="auto">
          <a:xfrm>
            <a:off x="4335691" y="4724400"/>
            <a:ext cx="304800" cy="685800"/>
          </a:xfrm>
          <a:custGeom>
            <a:avLst/>
            <a:gdLst>
              <a:gd name="T0" fmla="*/ 0 w 21558"/>
              <a:gd name="T1" fmla="*/ 401 h 21600"/>
              <a:gd name="T2" fmla="*/ 235 w 21558"/>
              <a:gd name="T3" fmla="*/ 0 h 21600"/>
              <a:gd name="T4" fmla="*/ 236 w 21558"/>
              <a:gd name="T5" fmla="*/ 428 h 21600"/>
              <a:gd name="T6" fmla="*/ 0 60000 65536"/>
              <a:gd name="T7" fmla="*/ 0 60000 65536"/>
              <a:gd name="T8" fmla="*/ 0 60000 65536"/>
              <a:gd name="T9" fmla="*/ 0 w 21558"/>
              <a:gd name="T10" fmla="*/ 0 h 21600"/>
              <a:gd name="T11" fmla="*/ 21558 w 21558"/>
              <a:gd name="T12" fmla="*/ 21600 h 21600"/>
            </a:gdLst>
            <a:ahLst/>
            <a:cxnLst>
              <a:cxn ang="T6">
                <a:pos x="T0" y="T1"/>
              </a:cxn>
              <a:cxn ang="T7">
                <a:pos x="T2" y="T3"/>
              </a:cxn>
              <a:cxn ang="T8">
                <a:pos x="T4" y="T5"/>
              </a:cxn>
            </a:cxnLst>
            <a:rect l="T9" t="T10" r="T11" b="T12"/>
            <a:pathLst>
              <a:path w="21558" h="21600" fill="none" extrusionOk="0">
                <a:moveTo>
                  <a:pt x="-1" y="20260"/>
                </a:moveTo>
                <a:cubicBezTo>
                  <a:pt x="704" y="8908"/>
                  <a:pt x="10092" y="48"/>
                  <a:pt x="21466" y="0"/>
                </a:cubicBezTo>
              </a:path>
              <a:path w="21558" h="21600" stroke="0" extrusionOk="0">
                <a:moveTo>
                  <a:pt x="-1" y="20260"/>
                </a:moveTo>
                <a:cubicBezTo>
                  <a:pt x="704" y="8908"/>
                  <a:pt x="10092" y="48"/>
                  <a:pt x="21466" y="0"/>
                </a:cubicBezTo>
                <a:lnTo>
                  <a:pt x="21558" y="21600"/>
                </a:lnTo>
                <a:close/>
              </a:path>
            </a:pathLst>
          </a:custGeom>
          <a:noFill/>
          <a:ln w="38100">
            <a:solidFill>
              <a:srgbClr val="FF0000"/>
            </a:solidFill>
            <a:round/>
            <a:headEnd type="none" w="sm" len="sm"/>
            <a:tailEnd type="none" w="sm" len="sm"/>
          </a:ln>
        </p:spPr>
        <p:txBody>
          <a:bodyPr wrap="none" anchor="ctr"/>
          <a:lstStyle/>
          <a:p>
            <a:endParaRPr lang="en-US"/>
          </a:p>
        </p:txBody>
      </p:sp>
      <p:sp>
        <p:nvSpPr>
          <p:cNvPr id="42" name="Line 33"/>
          <p:cNvSpPr>
            <a:spLocks noChangeShapeType="1"/>
          </p:cNvSpPr>
          <p:nvPr/>
        </p:nvSpPr>
        <p:spPr bwMode="auto">
          <a:xfrm>
            <a:off x="4640491" y="4724400"/>
            <a:ext cx="312509" cy="794"/>
          </a:xfrm>
          <a:prstGeom prst="line">
            <a:avLst/>
          </a:prstGeom>
          <a:noFill/>
          <a:ln w="38100">
            <a:solidFill>
              <a:srgbClr val="FF0000"/>
            </a:solidFill>
            <a:round/>
            <a:headEnd type="none" w="sm" len="sm"/>
            <a:tailEnd type="none" w="sm" len="sm"/>
          </a:ln>
        </p:spPr>
        <p:txBody>
          <a:bodyPr wrap="none" anchor="ctr"/>
          <a:lstStyle/>
          <a:p>
            <a:endParaRPr lang="en-US"/>
          </a:p>
        </p:txBody>
      </p:sp>
      <p:sp>
        <p:nvSpPr>
          <p:cNvPr id="43" name="Arc 34"/>
          <p:cNvSpPr>
            <a:spLocks/>
          </p:cNvSpPr>
          <p:nvPr/>
        </p:nvSpPr>
        <p:spPr bwMode="auto">
          <a:xfrm>
            <a:off x="4953000" y="4724400"/>
            <a:ext cx="762000" cy="598923"/>
          </a:xfrm>
          <a:custGeom>
            <a:avLst/>
            <a:gdLst>
              <a:gd name="T0" fmla="*/ 71 w 21600"/>
              <a:gd name="T1" fmla="*/ 397 h 21600"/>
              <a:gd name="T2" fmla="*/ 0 w 21600"/>
              <a:gd name="T3" fmla="*/ 0 h 21600"/>
              <a:gd name="T4" fmla="*/ 71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38100">
            <a:solidFill>
              <a:srgbClr val="0000FF"/>
            </a:solidFill>
            <a:round/>
            <a:headEnd type="none" w="sm" len="sm"/>
            <a:tailEnd type="none" w="sm" len="sm"/>
          </a:ln>
        </p:spPr>
        <p:txBody>
          <a:bodyPr wrap="none" anchor="ctr"/>
          <a:lstStyle/>
          <a:p>
            <a:endParaRPr lang="en-US"/>
          </a:p>
        </p:txBody>
      </p:sp>
      <p:cxnSp>
        <p:nvCxnSpPr>
          <p:cNvPr id="47" name="Straight Arrow Connector 46"/>
          <p:cNvCxnSpPr/>
          <p:nvPr/>
        </p:nvCxnSpPr>
        <p:spPr>
          <a:xfrm rot="5400000">
            <a:off x="4121305" y="5905499"/>
            <a:ext cx="381000" cy="2"/>
          </a:xfrm>
          <a:prstGeom prst="straightConnector1">
            <a:avLst/>
          </a:prstGeom>
          <a:ln>
            <a:headEnd type="arrow" w="med" len="med"/>
            <a:tailEnd type="arrow" w="med" len="med"/>
          </a:ln>
        </p:spPr>
        <p:style>
          <a:lnRef idx="2">
            <a:schemeClr val="dk1"/>
          </a:lnRef>
          <a:fillRef idx="0">
            <a:schemeClr val="dk1"/>
          </a:fillRef>
          <a:effectRef idx="1">
            <a:schemeClr val="dk1"/>
          </a:effectRef>
          <a:fontRef idx="minor">
            <a:schemeClr val="tx1"/>
          </a:fontRef>
        </p:style>
      </p:cxnSp>
      <p:cxnSp>
        <p:nvCxnSpPr>
          <p:cNvPr id="49" name="Straight Arrow Connector 48"/>
          <p:cNvCxnSpPr/>
          <p:nvPr/>
        </p:nvCxnSpPr>
        <p:spPr>
          <a:xfrm flipV="1">
            <a:off x="4343400" y="5181600"/>
            <a:ext cx="2362200" cy="685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2" name="Rectangle 51"/>
          <p:cNvSpPr/>
          <p:nvPr/>
        </p:nvSpPr>
        <p:spPr>
          <a:xfrm>
            <a:off x="6705599" y="4953000"/>
            <a:ext cx="2056263" cy="400110"/>
          </a:xfrm>
          <a:prstGeom prst="rect">
            <a:avLst/>
          </a:prstGeom>
        </p:spPr>
        <p:txBody>
          <a:bodyPr wrap="square">
            <a:spAutoFit/>
          </a:bodyPr>
          <a:lstStyle/>
          <a:p>
            <a:r>
              <a:rPr lang="en-US" sz="2000" dirty="0" smtClean="0">
                <a:latin typeface="Times New Roman" pitchFamily="18" charset="0"/>
                <a:cs typeface="Times New Roman" pitchFamily="18" charset="0"/>
              </a:rPr>
              <a:t>Setting PEEP</a:t>
            </a:r>
            <a:endParaRPr lang="en-US" sz="2000" dirty="0"/>
          </a:p>
        </p:txBody>
      </p:sp>
      <p:cxnSp>
        <p:nvCxnSpPr>
          <p:cNvPr id="53" name="Straight Arrow Connector 52"/>
          <p:cNvCxnSpPr/>
          <p:nvPr/>
        </p:nvCxnSpPr>
        <p:spPr>
          <a:xfrm flipV="1">
            <a:off x="1524000" y="4345667"/>
            <a:ext cx="22304" cy="2055133"/>
          </a:xfrm>
          <a:prstGeom prst="straightConnector1">
            <a:avLst/>
          </a:prstGeom>
          <a:ln w="28575">
            <a:solidFill>
              <a:schemeClr val="tx1"/>
            </a:solidFill>
            <a:prstDash val="lgDashDot"/>
            <a:tailEnd type="arrow"/>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914400" y="2082225"/>
            <a:ext cx="565951" cy="400110"/>
          </a:xfrm>
          <a:prstGeom prst="rect">
            <a:avLst/>
          </a:prstGeom>
          <a:noFill/>
        </p:spPr>
        <p:txBody>
          <a:bodyPr wrap="square" rtlCol="0">
            <a:spAutoFit/>
          </a:bodyPr>
          <a:lstStyle/>
          <a:p>
            <a:pPr algn="r"/>
            <a:r>
              <a:rPr lang="fa-IR" sz="2000" dirty="0" smtClean="0">
                <a:cs typeface="B Nazanin" pitchFamily="2" charset="-78"/>
              </a:rPr>
              <a:t>فلو</a:t>
            </a:r>
            <a:endParaRPr lang="en-US" sz="2000" dirty="0">
              <a:cs typeface="B Nazanin" pitchFamily="2" charset="-78"/>
            </a:endParaRPr>
          </a:p>
        </p:txBody>
      </p:sp>
      <p:cxnSp>
        <p:nvCxnSpPr>
          <p:cNvPr id="46" name="Straight Connector 45"/>
          <p:cNvCxnSpPr/>
          <p:nvPr/>
        </p:nvCxnSpPr>
        <p:spPr>
          <a:xfrm>
            <a:off x="2361063" y="902732"/>
            <a:ext cx="6400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4118753" y="228600"/>
            <a:ext cx="4540025" cy="707886"/>
          </a:xfrm>
          <a:prstGeom prst="rect">
            <a:avLst/>
          </a:prstGeom>
        </p:spPr>
        <p:txBody>
          <a:bodyPr wrap="none">
            <a:spAutoFit/>
          </a:bodyPr>
          <a:lstStyle/>
          <a:p>
            <a:pPr algn="r" rtl="1"/>
            <a:r>
              <a:rPr lang="fa-IR" sz="4000" dirty="0">
                <a:cs typeface="B Nazanin" panose="00000400000000000000" pitchFamily="2" charset="-78"/>
              </a:rPr>
              <a:t>پارامترهای اندازه گیری شده</a:t>
            </a:r>
            <a:endParaRPr lang="en-US" sz="4000" dirty="0">
              <a:cs typeface="B Nazanin" panose="00000400000000000000" pitchFamily="2" charset="-78"/>
            </a:endParaRPr>
          </a:p>
        </p:txBody>
      </p:sp>
    </p:spTree>
    <p:extLst>
      <p:ext uri="{BB962C8B-B14F-4D97-AF65-F5344CB8AC3E}">
        <p14:creationId xmlns:p14="http://schemas.microsoft.com/office/powerpoint/2010/main" val="3832037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8" grpId="0"/>
      <p:bldP spid="52"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33400" y="1066800"/>
            <a:ext cx="4375951" cy="461665"/>
          </a:xfrm>
          <a:prstGeom prst="rect">
            <a:avLst/>
          </a:prstGeom>
        </p:spPr>
        <p:txBody>
          <a:bodyPr wrap="square">
            <a:spAutoFit/>
          </a:bodyPr>
          <a:lstStyle/>
          <a:p>
            <a:r>
              <a:rPr lang="en-US" sz="2400" b="1" dirty="0" smtClean="0">
                <a:latin typeface="Times New Roman" pitchFamily="18" charset="0"/>
                <a:cs typeface="Times New Roman" pitchFamily="18" charset="0"/>
              </a:rPr>
              <a:t>14- Ti       </a:t>
            </a:r>
            <a:r>
              <a:rPr lang="fa-IR" sz="24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Inspiratory Time </a:t>
            </a:r>
            <a:r>
              <a:rPr lang="en-US" sz="2400" dirty="0" smtClean="0">
                <a:latin typeface="Times New Roman" pitchFamily="18" charset="0"/>
                <a:cs typeface="Times New Roman" pitchFamily="18" charset="0"/>
                <a:sym typeface="Wingdings" pitchFamily="2" charset="2"/>
              </a:rPr>
              <a:t>(Sec)</a:t>
            </a:r>
          </a:p>
        </p:txBody>
      </p:sp>
      <p:sp>
        <p:nvSpPr>
          <p:cNvPr id="8" name="TextBox 7"/>
          <p:cNvSpPr txBox="1"/>
          <p:nvPr/>
        </p:nvSpPr>
        <p:spPr>
          <a:xfrm>
            <a:off x="6289218" y="1066800"/>
            <a:ext cx="2016581" cy="523220"/>
          </a:xfrm>
          <a:prstGeom prst="rect">
            <a:avLst/>
          </a:prstGeom>
          <a:noFill/>
        </p:spPr>
        <p:txBody>
          <a:bodyPr wrap="square" rtlCol="0">
            <a:spAutoFit/>
          </a:bodyPr>
          <a:lstStyle/>
          <a:p>
            <a:pPr algn="r" rtl="1"/>
            <a:r>
              <a:rPr lang="fa-IR" sz="2800" dirty="0" smtClean="0">
                <a:cs typeface="B Nazanin" pitchFamily="2" charset="-78"/>
              </a:rPr>
              <a:t>مدت زمان دم</a:t>
            </a:r>
            <a:endParaRPr lang="en-US" sz="2800" dirty="0">
              <a:cs typeface="B Nazanin" pitchFamily="2" charset="-78"/>
            </a:endParaRPr>
          </a:p>
        </p:txBody>
      </p:sp>
      <p:cxnSp>
        <p:nvCxnSpPr>
          <p:cNvPr id="9" name="Straight Arrow Connector 8"/>
          <p:cNvCxnSpPr/>
          <p:nvPr/>
        </p:nvCxnSpPr>
        <p:spPr>
          <a:xfrm>
            <a:off x="1452093" y="1295400"/>
            <a:ext cx="4572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533400" y="1840468"/>
            <a:ext cx="4953000" cy="461665"/>
          </a:xfrm>
          <a:prstGeom prst="rect">
            <a:avLst/>
          </a:prstGeom>
        </p:spPr>
        <p:txBody>
          <a:bodyPr wrap="square">
            <a:spAutoFit/>
          </a:bodyPr>
          <a:lstStyle/>
          <a:p>
            <a:r>
              <a:rPr lang="en-US" sz="2400" b="1" dirty="0" smtClean="0">
                <a:latin typeface="Times New Roman" pitchFamily="18" charset="0"/>
                <a:cs typeface="Times New Roman" pitchFamily="18" charset="0"/>
              </a:rPr>
              <a:t>15- </a:t>
            </a:r>
            <a:r>
              <a:rPr lang="en-US" sz="2400" b="1" dirty="0" err="1" smtClean="0">
                <a:latin typeface="Times New Roman" pitchFamily="18" charset="0"/>
                <a:cs typeface="Times New Roman" pitchFamily="18" charset="0"/>
              </a:rPr>
              <a:t>Te</a:t>
            </a:r>
            <a:r>
              <a:rPr lang="en-US" sz="2400" b="1" dirty="0" smtClean="0">
                <a:latin typeface="Times New Roman" pitchFamily="18" charset="0"/>
                <a:cs typeface="Times New Roman" pitchFamily="18" charset="0"/>
              </a:rPr>
              <a:t>       </a:t>
            </a:r>
            <a:r>
              <a:rPr lang="fa-IR" sz="24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Expiratory Time </a:t>
            </a:r>
            <a:r>
              <a:rPr lang="en-US" sz="2400" dirty="0" smtClean="0">
                <a:latin typeface="Times New Roman" pitchFamily="18" charset="0"/>
                <a:cs typeface="Times New Roman" pitchFamily="18" charset="0"/>
                <a:sym typeface="Wingdings" pitchFamily="2" charset="2"/>
              </a:rPr>
              <a:t>(Sec)</a:t>
            </a:r>
          </a:p>
        </p:txBody>
      </p:sp>
      <p:sp>
        <p:nvSpPr>
          <p:cNvPr id="11" name="TextBox 10"/>
          <p:cNvSpPr txBox="1"/>
          <p:nvPr/>
        </p:nvSpPr>
        <p:spPr>
          <a:xfrm>
            <a:off x="6172201" y="1762036"/>
            <a:ext cx="2209799" cy="523220"/>
          </a:xfrm>
          <a:prstGeom prst="rect">
            <a:avLst/>
          </a:prstGeom>
          <a:noFill/>
        </p:spPr>
        <p:txBody>
          <a:bodyPr wrap="square" rtlCol="0">
            <a:spAutoFit/>
          </a:bodyPr>
          <a:lstStyle/>
          <a:p>
            <a:pPr algn="r" rtl="1"/>
            <a:r>
              <a:rPr lang="fa-IR" sz="2800" dirty="0" smtClean="0">
                <a:cs typeface="B Nazanin" pitchFamily="2" charset="-78"/>
              </a:rPr>
              <a:t>مدت زمان بازدم</a:t>
            </a:r>
            <a:endParaRPr lang="en-US" sz="2800" dirty="0">
              <a:cs typeface="B Nazanin" pitchFamily="2" charset="-78"/>
            </a:endParaRPr>
          </a:p>
        </p:txBody>
      </p:sp>
      <p:sp>
        <p:nvSpPr>
          <p:cNvPr id="13" name="Rectangle 12"/>
          <p:cNvSpPr/>
          <p:nvPr/>
        </p:nvSpPr>
        <p:spPr>
          <a:xfrm>
            <a:off x="533399" y="2514599"/>
            <a:ext cx="7772399" cy="461665"/>
          </a:xfrm>
          <a:prstGeom prst="rect">
            <a:avLst/>
          </a:prstGeom>
        </p:spPr>
        <p:txBody>
          <a:bodyPr wrap="square">
            <a:spAutoFit/>
          </a:bodyPr>
          <a:lstStyle/>
          <a:p>
            <a:r>
              <a:rPr lang="en-US" sz="2400" b="1" dirty="0" smtClean="0">
                <a:latin typeface="Times New Roman" pitchFamily="18" charset="0"/>
                <a:cs typeface="Times New Roman" pitchFamily="18" charset="0"/>
              </a:rPr>
              <a:t>16- I:E       </a:t>
            </a:r>
            <a:r>
              <a:rPr lang="en-US" sz="2400" dirty="0" smtClean="0">
                <a:latin typeface="Times New Roman" pitchFamily="18" charset="0"/>
                <a:cs typeface="Times New Roman" pitchFamily="18" charset="0"/>
              </a:rPr>
              <a:t>Ratio of inspiratory time to expiratory time </a:t>
            </a:r>
            <a:r>
              <a:rPr lang="en-US" sz="2400" dirty="0" smtClean="0">
                <a:latin typeface="Times New Roman" pitchFamily="18" charset="0"/>
                <a:cs typeface="Times New Roman" pitchFamily="18" charset="0"/>
                <a:sym typeface="Wingdings" pitchFamily="2" charset="2"/>
              </a:rPr>
              <a:t>(</a:t>
            </a:r>
            <a:r>
              <a:rPr lang="fa-IR" sz="2400" dirty="0" smtClean="0">
                <a:latin typeface="Times New Roman" pitchFamily="18" charset="0"/>
                <a:cs typeface="Times New Roman" pitchFamily="18" charset="0"/>
                <a:sym typeface="Wingdings" pitchFamily="2" charset="2"/>
              </a:rPr>
              <a:t>---</a:t>
            </a:r>
            <a:r>
              <a:rPr lang="en-US" sz="2400" dirty="0" smtClean="0">
                <a:latin typeface="Times New Roman" pitchFamily="18" charset="0"/>
                <a:cs typeface="Times New Roman" pitchFamily="18" charset="0"/>
                <a:sym typeface="Wingdings" pitchFamily="2" charset="2"/>
              </a:rPr>
              <a:t>)</a:t>
            </a:r>
          </a:p>
        </p:txBody>
      </p:sp>
      <p:cxnSp>
        <p:nvCxnSpPr>
          <p:cNvPr id="14" name="Straight Arrow Connector 13"/>
          <p:cNvCxnSpPr/>
          <p:nvPr/>
        </p:nvCxnSpPr>
        <p:spPr>
          <a:xfrm>
            <a:off x="1488583" y="2069712"/>
            <a:ext cx="4572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1600200" y="2780455"/>
            <a:ext cx="4572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533400" y="1598612"/>
            <a:ext cx="7848600" cy="1588"/>
          </a:xfrm>
          <a:prstGeom prst="line">
            <a:avLst/>
          </a:prstGeom>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a:off x="533400" y="2360612"/>
            <a:ext cx="7848600" cy="1588"/>
          </a:xfrm>
          <a:prstGeom prst="line">
            <a:avLst/>
          </a:prstGeom>
        </p:spPr>
        <p:style>
          <a:lnRef idx="2">
            <a:schemeClr val="dk1"/>
          </a:lnRef>
          <a:fillRef idx="0">
            <a:schemeClr val="dk1"/>
          </a:fillRef>
          <a:effectRef idx="1">
            <a:schemeClr val="dk1"/>
          </a:effectRef>
          <a:fontRef idx="minor">
            <a:schemeClr val="tx1"/>
          </a:fontRef>
        </p:style>
      </p:cxnSp>
      <p:sp>
        <p:nvSpPr>
          <p:cNvPr id="18" name="TextBox 17"/>
          <p:cNvSpPr txBox="1"/>
          <p:nvPr/>
        </p:nvSpPr>
        <p:spPr>
          <a:xfrm>
            <a:off x="5486400" y="2926551"/>
            <a:ext cx="2966170" cy="523220"/>
          </a:xfrm>
          <a:prstGeom prst="rect">
            <a:avLst/>
          </a:prstGeom>
          <a:noFill/>
        </p:spPr>
        <p:txBody>
          <a:bodyPr wrap="square" rtlCol="0">
            <a:spAutoFit/>
          </a:bodyPr>
          <a:lstStyle/>
          <a:p>
            <a:pPr algn="r" rtl="1"/>
            <a:r>
              <a:rPr lang="fa-IR" sz="2800" dirty="0" smtClean="0">
                <a:cs typeface="B Nazanin" pitchFamily="2" charset="-78"/>
              </a:rPr>
              <a:t>نسبت زمان دم به بازدم</a:t>
            </a:r>
            <a:endParaRPr lang="en-US" sz="2800" dirty="0">
              <a:cs typeface="B Nazanin" pitchFamily="2" charset="-78"/>
            </a:endParaRPr>
          </a:p>
        </p:txBody>
      </p:sp>
      <p:cxnSp>
        <p:nvCxnSpPr>
          <p:cNvPr id="19" name="Straight Connector 18"/>
          <p:cNvCxnSpPr/>
          <p:nvPr/>
        </p:nvCxnSpPr>
        <p:spPr>
          <a:xfrm>
            <a:off x="533400" y="3503612"/>
            <a:ext cx="7848600" cy="1588"/>
          </a:xfrm>
          <a:prstGeom prst="line">
            <a:avLst/>
          </a:prstGeom>
        </p:spPr>
        <p:style>
          <a:lnRef idx="2">
            <a:schemeClr val="dk1"/>
          </a:lnRef>
          <a:fillRef idx="0">
            <a:schemeClr val="dk1"/>
          </a:fillRef>
          <a:effectRef idx="1">
            <a:schemeClr val="dk1"/>
          </a:effectRef>
          <a:fontRef idx="minor">
            <a:schemeClr val="tx1"/>
          </a:fontRef>
        </p:style>
      </p:cxnSp>
      <p:sp>
        <p:nvSpPr>
          <p:cNvPr id="20" name="Rectangle 19"/>
          <p:cNvSpPr/>
          <p:nvPr/>
        </p:nvSpPr>
        <p:spPr>
          <a:xfrm>
            <a:off x="533399" y="3593068"/>
            <a:ext cx="8228463" cy="461665"/>
          </a:xfrm>
          <a:prstGeom prst="rect">
            <a:avLst/>
          </a:prstGeom>
        </p:spPr>
        <p:txBody>
          <a:bodyPr wrap="square">
            <a:spAutoFit/>
          </a:bodyPr>
          <a:lstStyle/>
          <a:p>
            <a:r>
              <a:rPr lang="en-US" sz="2400" b="1" dirty="0" smtClean="0">
                <a:latin typeface="Times New Roman" pitchFamily="18" charset="0"/>
                <a:cs typeface="Times New Roman" pitchFamily="18" charset="0"/>
              </a:rPr>
              <a:t>17- Ti/</a:t>
            </a:r>
            <a:r>
              <a:rPr lang="en-US" sz="2400" b="1" dirty="0" err="1" smtClean="0">
                <a:latin typeface="Times New Roman" pitchFamily="18" charset="0"/>
                <a:cs typeface="Times New Roman" pitchFamily="18" charset="0"/>
              </a:rPr>
              <a:t>Ttot</a:t>
            </a:r>
            <a:r>
              <a:rPr lang="en-US" sz="24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Ratio of inspiratory time to total cycle time</a:t>
            </a:r>
            <a:r>
              <a:rPr lang="fa-IR"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p>
        </p:txBody>
      </p:sp>
      <p:cxnSp>
        <p:nvCxnSpPr>
          <p:cNvPr id="21" name="Straight Arrow Connector 20"/>
          <p:cNvCxnSpPr/>
          <p:nvPr/>
        </p:nvCxnSpPr>
        <p:spPr>
          <a:xfrm>
            <a:off x="2152918" y="3828763"/>
            <a:ext cx="4572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1660182" y="4044314"/>
            <a:ext cx="7010400" cy="461665"/>
          </a:xfrm>
          <a:prstGeom prst="rect">
            <a:avLst/>
          </a:prstGeom>
          <a:noFill/>
        </p:spPr>
        <p:txBody>
          <a:bodyPr wrap="square" rtlCol="0">
            <a:spAutoFit/>
          </a:bodyPr>
          <a:lstStyle/>
          <a:p>
            <a:pPr algn="r" rtl="1"/>
            <a:r>
              <a:rPr lang="fa-IR" sz="2400" dirty="0" smtClean="0">
                <a:cs typeface="B Nazanin" pitchFamily="2" charset="-78"/>
              </a:rPr>
              <a:t>نسبت زمان دم به زمان کل سیکل تنفسی</a:t>
            </a:r>
            <a:endParaRPr lang="en-US" sz="2400" dirty="0">
              <a:cs typeface="B Nazanin" pitchFamily="2" charset="-78"/>
            </a:endParaRPr>
          </a:p>
        </p:txBody>
      </p:sp>
      <p:cxnSp>
        <p:nvCxnSpPr>
          <p:cNvPr id="24" name="Straight Arrow Connector 23"/>
          <p:cNvCxnSpPr/>
          <p:nvPr/>
        </p:nvCxnSpPr>
        <p:spPr>
          <a:xfrm flipV="1">
            <a:off x="918347" y="5715000"/>
            <a:ext cx="5667404" cy="11666"/>
          </a:xfrm>
          <a:prstGeom prst="straightConnector1">
            <a:avLst/>
          </a:prstGeom>
          <a:ln w="38100">
            <a:solidFill>
              <a:schemeClr val="tx1"/>
            </a:solidFill>
            <a:prstDash val="lgDashDot"/>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1371599" y="4567543"/>
            <a:ext cx="30482" cy="2138058"/>
          </a:xfrm>
          <a:prstGeom prst="straightConnector1">
            <a:avLst/>
          </a:prstGeom>
          <a:ln w="28575">
            <a:solidFill>
              <a:schemeClr val="tx1"/>
            </a:solidFill>
            <a:prstDash val="lgDashDot"/>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914400" y="4520625"/>
            <a:ext cx="565951" cy="400110"/>
          </a:xfrm>
          <a:prstGeom prst="rect">
            <a:avLst/>
          </a:prstGeom>
          <a:noFill/>
        </p:spPr>
        <p:txBody>
          <a:bodyPr wrap="square" rtlCol="0">
            <a:spAutoFit/>
          </a:bodyPr>
          <a:lstStyle/>
          <a:p>
            <a:r>
              <a:rPr lang="fa-IR" sz="2000" dirty="0" smtClean="0">
                <a:cs typeface="B Yagut" pitchFamily="2" charset="-78"/>
              </a:rPr>
              <a:t>فلو</a:t>
            </a:r>
            <a:endParaRPr lang="en-US" sz="2000" dirty="0">
              <a:cs typeface="B Yagut" pitchFamily="2" charset="-78"/>
            </a:endParaRPr>
          </a:p>
        </p:txBody>
      </p:sp>
      <p:sp>
        <p:nvSpPr>
          <p:cNvPr id="27" name="TextBox 26"/>
          <p:cNvSpPr txBox="1"/>
          <p:nvPr/>
        </p:nvSpPr>
        <p:spPr>
          <a:xfrm>
            <a:off x="6242490" y="5969242"/>
            <a:ext cx="534121" cy="338554"/>
          </a:xfrm>
          <a:prstGeom prst="rect">
            <a:avLst/>
          </a:prstGeom>
          <a:noFill/>
        </p:spPr>
        <p:txBody>
          <a:bodyPr wrap="none" rtlCol="0">
            <a:spAutoFit/>
          </a:bodyPr>
          <a:lstStyle/>
          <a:p>
            <a:r>
              <a:rPr lang="fa-IR" sz="1600" dirty="0" smtClean="0">
                <a:cs typeface="B Yagut" pitchFamily="2" charset="-78"/>
              </a:rPr>
              <a:t>زمان</a:t>
            </a:r>
            <a:endParaRPr lang="en-US" dirty="0">
              <a:cs typeface="B Yagut" pitchFamily="2" charset="-78"/>
            </a:endParaRPr>
          </a:p>
        </p:txBody>
      </p:sp>
      <p:sp>
        <p:nvSpPr>
          <p:cNvPr id="28" name="Arc 32"/>
          <p:cNvSpPr>
            <a:spLocks/>
          </p:cNvSpPr>
          <p:nvPr/>
        </p:nvSpPr>
        <p:spPr bwMode="auto">
          <a:xfrm>
            <a:off x="1480351" y="5029200"/>
            <a:ext cx="228600" cy="749864"/>
          </a:xfrm>
          <a:custGeom>
            <a:avLst/>
            <a:gdLst>
              <a:gd name="T0" fmla="*/ 0 w 21558"/>
              <a:gd name="T1" fmla="*/ 401 h 21600"/>
              <a:gd name="T2" fmla="*/ 235 w 21558"/>
              <a:gd name="T3" fmla="*/ 0 h 21600"/>
              <a:gd name="T4" fmla="*/ 236 w 21558"/>
              <a:gd name="T5" fmla="*/ 428 h 21600"/>
              <a:gd name="T6" fmla="*/ 0 60000 65536"/>
              <a:gd name="T7" fmla="*/ 0 60000 65536"/>
              <a:gd name="T8" fmla="*/ 0 60000 65536"/>
              <a:gd name="T9" fmla="*/ 0 w 21558"/>
              <a:gd name="T10" fmla="*/ 0 h 21600"/>
              <a:gd name="T11" fmla="*/ 21558 w 21558"/>
              <a:gd name="T12" fmla="*/ 21600 h 21600"/>
            </a:gdLst>
            <a:ahLst/>
            <a:cxnLst>
              <a:cxn ang="T6">
                <a:pos x="T0" y="T1"/>
              </a:cxn>
              <a:cxn ang="T7">
                <a:pos x="T2" y="T3"/>
              </a:cxn>
              <a:cxn ang="T8">
                <a:pos x="T4" y="T5"/>
              </a:cxn>
            </a:cxnLst>
            <a:rect l="T9" t="T10" r="T11" b="T12"/>
            <a:pathLst>
              <a:path w="21558" h="21600" fill="none" extrusionOk="0">
                <a:moveTo>
                  <a:pt x="-1" y="20260"/>
                </a:moveTo>
                <a:cubicBezTo>
                  <a:pt x="704" y="8908"/>
                  <a:pt x="10092" y="48"/>
                  <a:pt x="21466" y="0"/>
                </a:cubicBezTo>
              </a:path>
              <a:path w="21558" h="21600" stroke="0" extrusionOk="0">
                <a:moveTo>
                  <a:pt x="-1" y="20260"/>
                </a:moveTo>
                <a:cubicBezTo>
                  <a:pt x="704" y="8908"/>
                  <a:pt x="10092" y="48"/>
                  <a:pt x="21466" y="0"/>
                </a:cubicBezTo>
                <a:lnTo>
                  <a:pt x="21558" y="21600"/>
                </a:lnTo>
                <a:close/>
              </a:path>
            </a:pathLst>
          </a:custGeom>
          <a:noFill/>
          <a:ln w="38100">
            <a:solidFill>
              <a:srgbClr val="FF0000"/>
            </a:solidFill>
            <a:round/>
            <a:headEnd type="none" w="sm" len="sm"/>
            <a:tailEnd type="none" w="sm" len="sm"/>
          </a:ln>
        </p:spPr>
        <p:txBody>
          <a:bodyPr wrap="none" anchor="ctr"/>
          <a:lstStyle/>
          <a:p>
            <a:endParaRPr lang="en-US"/>
          </a:p>
        </p:txBody>
      </p:sp>
      <p:sp>
        <p:nvSpPr>
          <p:cNvPr id="29" name="Line 33"/>
          <p:cNvSpPr>
            <a:spLocks noChangeShapeType="1"/>
          </p:cNvSpPr>
          <p:nvPr/>
        </p:nvSpPr>
        <p:spPr bwMode="auto">
          <a:xfrm>
            <a:off x="1708951" y="5029200"/>
            <a:ext cx="304800" cy="0"/>
          </a:xfrm>
          <a:prstGeom prst="line">
            <a:avLst/>
          </a:prstGeom>
          <a:noFill/>
          <a:ln w="38100">
            <a:solidFill>
              <a:srgbClr val="FF0000"/>
            </a:solidFill>
            <a:round/>
            <a:headEnd type="none" w="sm" len="sm"/>
            <a:tailEnd type="none" w="sm" len="sm"/>
          </a:ln>
        </p:spPr>
        <p:txBody>
          <a:bodyPr wrap="none" anchor="ctr"/>
          <a:lstStyle/>
          <a:p>
            <a:endParaRPr lang="en-US"/>
          </a:p>
        </p:txBody>
      </p:sp>
      <p:sp>
        <p:nvSpPr>
          <p:cNvPr id="30" name="Arc 34"/>
          <p:cNvSpPr>
            <a:spLocks/>
          </p:cNvSpPr>
          <p:nvPr/>
        </p:nvSpPr>
        <p:spPr bwMode="auto">
          <a:xfrm flipV="1">
            <a:off x="2470951" y="5726668"/>
            <a:ext cx="1219200" cy="750332"/>
          </a:xfrm>
          <a:custGeom>
            <a:avLst/>
            <a:gdLst>
              <a:gd name="T0" fmla="*/ 71 w 21600"/>
              <a:gd name="T1" fmla="*/ 397 h 21600"/>
              <a:gd name="T2" fmla="*/ 0 w 21600"/>
              <a:gd name="T3" fmla="*/ 0 h 21600"/>
              <a:gd name="T4" fmla="*/ 71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38100">
            <a:solidFill>
              <a:srgbClr val="0000FF"/>
            </a:solidFill>
            <a:round/>
            <a:headEnd type="none" w="sm" len="sm"/>
            <a:tailEnd type="none" w="sm" len="sm"/>
          </a:ln>
        </p:spPr>
        <p:txBody>
          <a:bodyPr wrap="none" anchor="ctr"/>
          <a:lstStyle/>
          <a:p>
            <a:endParaRPr lang="en-US"/>
          </a:p>
        </p:txBody>
      </p:sp>
      <p:sp>
        <p:nvSpPr>
          <p:cNvPr id="31" name="Arc 32"/>
          <p:cNvSpPr>
            <a:spLocks/>
          </p:cNvSpPr>
          <p:nvPr/>
        </p:nvSpPr>
        <p:spPr bwMode="auto">
          <a:xfrm flipV="1">
            <a:off x="2013751" y="4953000"/>
            <a:ext cx="45719" cy="762000"/>
          </a:xfrm>
          <a:custGeom>
            <a:avLst/>
            <a:gdLst>
              <a:gd name="T0" fmla="*/ 0 w 21558"/>
              <a:gd name="T1" fmla="*/ 401 h 21600"/>
              <a:gd name="T2" fmla="*/ 235 w 21558"/>
              <a:gd name="T3" fmla="*/ 0 h 21600"/>
              <a:gd name="T4" fmla="*/ 236 w 21558"/>
              <a:gd name="T5" fmla="*/ 428 h 21600"/>
              <a:gd name="T6" fmla="*/ 0 60000 65536"/>
              <a:gd name="T7" fmla="*/ 0 60000 65536"/>
              <a:gd name="T8" fmla="*/ 0 60000 65536"/>
              <a:gd name="T9" fmla="*/ 0 w 21558"/>
              <a:gd name="T10" fmla="*/ 0 h 21600"/>
              <a:gd name="T11" fmla="*/ 21558 w 21558"/>
              <a:gd name="T12" fmla="*/ 21600 h 21600"/>
            </a:gdLst>
            <a:ahLst/>
            <a:cxnLst>
              <a:cxn ang="T6">
                <a:pos x="T0" y="T1"/>
              </a:cxn>
              <a:cxn ang="T7">
                <a:pos x="T2" y="T3"/>
              </a:cxn>
              <a:cxn ang="T8">
                <a:pos x="T4" y="T5"/>
              </a:cxn>
            </a:cxnLst>
            <a:rect l="T9" t="T10" r="T11" b="T12"/>
            <a:pathLst>
              <a:path w="21558" h="21600" fill="none" extrusionOk="0">
                <a:moveTo>
                  <a:pt x="-1" y="20260"/>
                </a:moveTo>
                <a:cubicBezTo>
                  <a:pt x="704" y="8908"/>
                  <a:pt x="10092" y="48"/>
                  <a:pt x="21466" y="0"/>
                </a:cubicBezTo>
              </a:path>
              <a:path w="21558" h="21600" stroke="0" extrusionOk="0">
                <a:moveTo>
                  <a:pt x="-1" y="20260"/>
                </a:moveTo>
                <a:cubicBezTo>
                  <a:pt x="704" y="8908"/>
                  <a:pt x="10092" y="48"/>
                  <a:pt x="21466" y="0"/>
                </a:cubicBezTo>
                <a:lnTo>
                  <a:pt x="21558" y="21600"/>
                </a:lnTo>
                <a:close/>
              </a:path>
            </a:pathLst>
          </a:custGeom>
          <a:noFill/>
          <a:ln w="38100">
            <a:solidFill>
              <a:srgbClr val="FF0000"/>
            </a:solidFill>
            <a:round/>
            <a:headEnd type="none" w="sm" len="sm"/>
            <a:tailEnd type="none" w="sm" len="sm"/>
          </a:ln>
        </p:spPr>
        <p:txBody>
          <a:bodyPr wrap="none" anchor="ctr"/>
          <a:lstStyle/>
          <a:p>
            <a:endParaRPr lang="en-US"/>
          </a:p>
        </p:txBody>
      </p:sp>
      <p:sp>
        <p:nvSpPr>
          <p:cNvPr id="32" name="Line 33"/>
          <p:cNvSpPr>
            <a:spLocks noChangeShapeType="1"/>
          </p:cNvSpPr>
          <p:nvPr/>
        </p:nvSpPr>
        <p:spPr bwMode="auto">
          <a:xfrm>
            <a:off x="2013751" y="5715000"/>
            <a:ext cx="457200" cy="0"/>
          </a:xfrm>
          <a:prstGeom prst="line">
            <a:avLst/>
          </a:prstGeom>
          <a:noFill/>
          <a:ln w="38100">
            <a:solidFill>
              <a:srgbClr val="FF0000"/>
            </a:solidFill>
            <a:round/>
            <a:headEnd type="none" w="sm" len="sm"/>
            <a:tailEnd type="none" w="sm" len="sm"/>
          </a:ln>
        </p:spPr>
        <p:txBody>
          <a:bodyPr wrap="none" anchor="ctr"/>
          <a:lstStyle/>
          <a:p>
            <a:endParaRPr lang="en-US"/>
          </a:p>
        </p:txBody>
      </p:sp>
      <p:sp>
        <p:nvSpPr>
          <p:cNvPr id="33" name="Line 33"/>
          <p:cNvSpPr>
            <a:spLocks noChangeShapeType="1"/>
          </p:cNvSpPr>
          <p:nvPr/>
        </p:nvSpPr>
        <p:spPr bwMode="auto">
          <a:xfrm>
            <a:off x="2470951" y="5715000"/>
            <a:ext cx="0" cy="762000"/>
          </a:xfrm>
          <a:prstGeom prst="line">
            <a:avLst/>
          </a:prstGeom>
          <a:noFill/>
          <a:ln w="38100">
            <a:solidFill>
              <a:srgbClr val="1003BD"/>
            </a:solidFill>
            <a:round/>
            <a:headEnd type="none" w="sm" len="sm"/>
            <a:tailEnd type="none" w="sm" len="sm"/>
          </a:ln>
        </p:spPr>
        <p:txBody>
          <a:bodyPr wrap="none" anchor="ctr"/>
          <a:lstStyle/>
          <a:p>
            <a:endParaRPr lang="en-US"/>
          </a:p>
        </p:txBody>
      </p:sp>
      <p:sp>
        <p:nvSpPr>
          <p:cNvPr id="34" name="Arc 32"/>
          <p:cNvSpPr>
            <a:spLocks/>
          </p:cNvSpPr>
          <p:nvPr/>
        </p:nvSpPr>
        <p:spPr bwMode="auto">
          <a:xfrm>
            <a:off x="3690151" y="5029200"/>
            <a:ext cx="228600" cy="749864"/>
          </a:xfrm>
          <a:custGeom>
            <a:avLst/>
            <a:gdLst>
              <a:gd name="T0" fmla="*/ 0 w 21558"/>
              <a:gd name="T1" fmla="*/ 401 h 21600"/>
              <a:gd name="T2" fmla="*/ 235 w 21558"/>
              <a:gd name="T3" fmla="*/ 0 h 21600"/>
              <a:gd name="T4" fmla="*/ 236 w 21558"/>
              <a:gd name="T5" fmla="*/ 428 h 21600"/>
              <a:gd name="T6" fmla="*/ 0 60000 65536"/>
              <a:gd name="T7" fmla="*/ 0 60000 65536"/>
              <a:gd name="T8" fmla="*/ 0 60000 65536"/>
              <a:gd name="T9" fmla="*/ 0 w 21558"/>
              <a:gd name="T10" fmla="*/ 0 h 21600"/>
              <a:gd name="T11" fmla="*/ 21558 w 21558"/>
              <a:gd name="T12" fmla="*/ 21600 h 21600"/>
            </a:gdLst>
            <a:ahLst/>
            <a:cxnLst>
              <a:cxn ang="T6">
                <a:pos x="T0" y="T1"/>
              </a:cxn>
              <a:cxn ang="T7">
                <a:pos x="T2" y="T3"/>
              </a:cxn>
              <a:cxn ang="T8">
                <a:pos x="T4" y="T5"/>
              </a:cxn>
            </a:cxnLst>
            <a:rect l="T9" t="T10" r="T11" b="T12"/>
            <a:pathLst>
              <a:path w="21558" h="21600" fill="none" extrusionOk="0">
                <a:moveTo>
                  <a:pt x="-1" y="20260"/>
                </a:moveTo>
                <a:cubicBezTo>
                  <a:pt x="704" y="8908"/>
                  <a:pt x="10092" y="48"/>
                  <a:pt x="21466" y="0"/>
                </a:cubicBezTo>
              </a:path>
              <a:path w="21558" h="21600" stroke="0" extrusionOk="0">
                <a:moveTo>
                  <a:pt x="-1" y="20260"/>
                </a:moveTo>
                <a:cubicBezTo>
                  <a:pt x="704" y="8908"/>
                  <a:pt x="10092" y="48"/>
                  <a:pt x="21466" y="0"/>
                </a:cubicBezTo>
                <a:lnTo>
                  <a:pt x="21558" y="21600"/>
                </a:lnTo>
                <a:close/>
              </a:path>
            </a:pathLst>
          </a:custGeom>
          <a:noFill/>
          <a:ln w="38100">
            <a:solidFill>
              <a:srgbClr val="FF0000"/>
            </a:solidFill>
            <a:round/>
            <a:headEnd type="none" w="sm" len="sm"/>
            <a:tailEnd type="none" w="sm" len="sm"/>
          </a:ln>
        </p:spPr>
        <p:txBody>
          <a:bodyPr wrap="none" anchor="ctr"/>
          <a:lstStyle/>
          <a:p>
            <a:endParaRPr lang="en-US"/>
          </a:p>
        </p:txBody>
      </p:sp>
      <p:sp>
        <p:nvSpPr>
          <p:cNvPr id="35" name="Line 33"/>
          <p:cNvSpPr>
            <a:spLocks noChangeShapeType="1"/>
          </p:cNvSpPr>
          <p:nvPr/>
        </p:nvSpPr>
        <p:spPr bwMode="auto">
          <a:xfrm>
            <a:off x="3918751" y="5029200"/>
            <a:ext cx="304800" cy="0"/>
          </a:xfrm>
          <a:prstGeom prst="line">
            <a:avLst/>
          </a:prstGeom>
          <a:noFill/>
          <a:ln w="38100">
            <a:solidFill>
              <a:srgbClr val="FF0000"/>
            </a:solidFill>
            <a:round/>
            <a:headEnd type="none" w="sm" len="sm"/>
            <a:tailEnd type="none" w="sm" len="sm"/>
          </a:ln>
        </p:spPr>
        <p:txBody>
          <a:bodyPr wrap="none" anchor="ctr"/>
          <a:lstStyle/>
          <a:p>
            <a:endParaRPr lang="en-US"/>
          </a:p>
        </p:txBody>
      </p:sp>
      <p:sp>
        <p:nvSpPr>
          <p:cNvPr id="36" name="Arc 34"/>
          <p:cNvSpPr>
            <a:spLocks/>
          </p:cNvSpPr>
          <p:nvPr/>
        </p:nvSpPr>
        <p:spPr bwMode="auto">
          <a:xfrm flipV="1">
            <a:off x="4680751" y="5726668"/>
            <a:ext cx="1219200" cy="750332"/>
          </a:xfrm>
          <a:custGeom>
            <a:avLst/>
            <a:gdLst>
              <a:gd name="T0" fmla="*/ 71 w 21600"/>
              <a:gd name="T1" fmla="*/ 397 h 21600"/>
              <a:gd name="T2" fmla="*/ 0 w 21600"/>
              <a:gd name="T3" fmla="*/ 0 h 21600"/>
              <a:gd name="T4" fmla="*/ 71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38100">
            <a:solidFill>
              <a:srgbClr val="0000FF"/>
            </a:solidFill>
            <a:round/>
            <a:headEnd type="none" w="sm" len="sm"/>
            <a:tailEnd type="none" w="sm" len="sm"/>
          </a:ln>
        </p:spPr>
        <p:txBody>
          <a:bodyPr wrap="none" anchor="ctr"/>
          <a:lstStyle/>
          <a:p>
            <a:endParaRPr lang="en-US"/>
          </a:p>
        </p:txBody>
      </p:sp>
      <p:sp>
        <p:nvSpPr>
          <p:cNvPr id="37" name="Arc 32"/>
          <p:cNvSpPr>
            <a:spLocks/>
          </p:cNvSpPr>
          <p:nvPr/>
        </p:nvSpPr>
        <p:spPr bwMode="auto">
          <a:xfrm flipV="1">
            <a:off x="4223551" y="4953000"/>
            <a:ext cx="45719" cy="762000"/>
          </a:xfrm>
          <a:custGeom>
            <a:avLst/>
            <a:gdLst>
              <a:gd name="T0" fmla="*/ 0 w 21558"/>
              <a:gd name="T1" fmla="*/ 401 h 21600"/>
              <a:gd name="T2" fmla="*/ 235 w 21558"/>
              <a:gd name="T3" fmla="*/ 0 h 21600"/>
              <a:gd name="T4" fmla="*/ 236 w 21558"/>
              <a:gd name="T5" fmla="*/ 428 h 21600"/>
              <a:gd name="T6" fmla="*/ 0 60000 65536"/>
              <a:gd name="T7" fmla="*/ 0 60000 65536"/>
              <a:gd name="T8" fmla="*/ 0 60000 65536"/>
              <a:gd name="T9" fmla="*/ 0 w 21558"/>
              <a:gd name="T10" fmla="*/ 0 h 21600"/>
              <a:gd name="T11" fmla="*/ 21558 w 21558"/>
              <a:gd name="T12" fmla="*/ 21600 h 21600"/>
            </a:gdLst>
            <a:ahLst/>
            <a:cxnLst>
              <a:cxn ang="T6">
                <a:pos x="T0" y="T1"/>
              </a:cxn>
              <a:cxn ang="T7">
                <a:pos x="T2" y="T3"/>
              </a:cxn>
              <a:cxn ang="T8">
                <a:pos x="T4" y="T5"/>
              </a:cxn>
            </a:cxnLst>
            <a:rect l="T9" t="T10" r="T11" b="T12"/>
            <a:pathLst>
              <a:path w="21558" h="21600" fill="none" extrusionOk="0">
                <a:moveTo>
                  <a:pt x="-1" y="20260"/>
                </a:moveTo>
                <a:cubicBezTo>
                  <a:pt x="704" y="8908"/>
                  <a:pt x="10092" y="48"/>
                  <a:pt x="21466" y="0"/>
                </a:cubicBezTo>
              </a:path>
              <a:path w="21558" h="21600" stroke="0" extrusionOk="0">
                <a:moveTo>
                  <a:pt x="-1" y="20260"/>
                </a:moveTo>
                <a:cubicBezTo>
                  <a:pt x="704" y="8908"/>
                  <a:pt x="10092" y="48"/>
                  <a:pt x="21466" y="0"/>
                </a:cubicBezTo>
                <a:lnTo>
                  <a:pt x="21558" y="21600"/>
                </a:lnTo>
                <a:close/>
              </a:path>
            </a:pathLst>
          </a:custGeom>
          <a:noFill/>
          <a:ln w="38100">
            <a:solidFill>
              <a:srgbClr val="FF0000"/>
            </a:solidFill>
            <a:round/>
            <a:headEnd type="none" w="sm" len="sm"/>
            <a:tailEnd type="none" w="sm" len="sm"/>
          </a:ln>
        </p:spPr>
        <p:txBody>
          <a:bodyPr wrap="none" anchor="ctr"/>
          <a:lstStyle/>
          <a:p>
            <a:endParaRPr lang="en-US"/>
          </a:p>
        </p:txBody>
      </p:sp>
      <p:sp>
        <p:nvSpPr>
          <p:cNvPr id="38" name="Line 33"/>
          <p:cNvSpPr>
            <a:spLocks noChangeShapeType="1"/>
          </p:cNvSpPr>
          <p:nvPr/>
        </p:nvSpPr>
        <p:spPr bwMode="auto">
          <a:xfrm>
            <a:off x="4223551" y="5715000"/>
            <a:ext cx="457200" cy="0"/>
          </a:xfrm>
          <a:prstGeom prst="line">
            <a:avLst/>
          </a:prstGeom>
          <a:noFill/>
          <a:ln w="38100">
            <a:solidFill>
              <a:srgbClr val="FF0000"/>
            </a:solidFill>
            <a:round/>
            <a:headEnd type="none" w="sm" len="sm"/>
            <a:tailEnd type="none" w="sm" len="sm"/>
          </a:ln>
        </p:spPr>
        <p:txBody>
          <a:bodyPr wrap="none" anchor="ctr"/>
          <a:lstStyle/>
          <a:p>
            <a:endParaRPr lang="en-US"/>
          </a:p>
        </p:txBody>
      </p:sp>
      <p:sp>
        <p:nvSpPr>
          <p:cNvPr id="39" name="Line 33"/>
          <p:cNvSpPr>
            <a:spLocks noChangeShapeType="1"/>
          </p:cNvSpPr>
          <p:nvPr/>
        </p:nvSpPr>
        <p:spPr bwMode="auto">
          <a:xfrm>
            <a:off x="4680751" y="5715000"/>
            <a:ext cx="0" cy="762000"/>
          </a:xfrm>
          <a:prstGeom prst="line">
            <a:avLst/>
          </a:prstGeom>
          <a:noFill/>
          <a:ln w="38100">
            <a:solidFill>
              <a:srgbClr val="1003BD"/>
            </a:solidFill>
            <a:round/>
            <a:headEnd type="none" w="sm" len="sm"/>
            <a:tailEnd type="none" w="sm" len="sm"/>
          </a:ln>
        </p:spPr>
        <p:txBody>
          <a:bodyPr wrap="none" anchor="ctr"/>
          <a:lstStyle/>
          <a:p>
            <a:endParaRPr lang="en-US"/>
          </a:p>
        </p:txBody>
      </p:sp>
      <p:cxnSp>
        <p:nvCxnSpPr>
          <p:cNvPr id="41" name="Straight Arrow Connector 40"/>
          <p:cNvCxnSpPr/>
          <p:nvPr/>
        </p:nvCxnSpPr>
        <p:spPr>
          <a:xfrm rot="10800000">
            <a:off x="1447800" y="6019800"/>
            <a:ext cx="990600" cy="1588"/>
          </a:xfrm>
          <a:prstGeom prst="straightConnector1">
            <a:avLst/>
          </a:prstGeom>
          <a:ln>
            <a:headEnd type="arrow" w="med" len="med"/>
            <a:tailEnd type="arrow" w="med" len="med"/>
          </a:ln>
        </p:spPr>
        <p:style>
          <a:lnRef idx="2">
            <a:schemeClr val="dk1"/>
          </a:lnRef>
          <a:fillRef idx="0">
            <a:schemeClr val="dk1"/>
          </a:fillRef>
          <a:effectRef idx="1">
            <a:schemeClr val="dk1"/>
          </a:effectRef>
          <a:fontRef idx="minor">
            <a:schemeClr val="tx1"/>
          </a:fontRef>
        </p:style>
      </p:cxnSp>
      <p:cxnSp>
        <p:nvCxnSpPr>
          <p:cNvPr id="42" name="Straight Arrow Connector 41"/>
          <p:cNvCxnSpPr/>
          <p:nvPr/>
        </p:nvCxnSpPr>
        <p:spPr>
          <a:xfrm>
            <a:off x="2438400" y="6019800"/>
            <a:ext cx="1295400" cy="1588"/>
          </a:xfrm>
          <a:prstGeom prst="straightConnector1">
            <a:avLst/>
          </a:prstGeom>
          <a:ln>
            <a:headEnd type="arrow" w="med" len="med"/>
            <a:tailEnd type="arrow" w="med" len="med"/>
          </a:ln>
        </p:spPr>
        <p:style>
          <a:lnRef idx="2">
            <a:schemeClr val="dk1"/>
          </a:lnRef>
          <a:fillRef idx="0">
            <a:schemeClr val="dk1"/>
          </a:fillRef>
          <a:effectRef idx="1">
            <a:schemeClr val="dk1"/>
          </a:effectRef>
          <a:fontRef idx="minor">
            <a:schemeClr val="tx1"/>
          </a:fontRef>
        </p:style>
      </p:cxnSp>
      <p:sp>
        <p:nvSpPr>
          <p:cNvPr id="48" name="TextBox 47"/>
          <p:cNvSpPr txBox="1"/>
          <p:nvPr/>
        </p:nvSpPr>
        <p:spPr>
          <a:xfrm>
            <a:off x="1752600" y="6019800"/>
            <a:ext cx="413896" cy="400110"/>
          </a:xfrm>
          <a:prstGeom prst="rect">
            <a:avLst/>
          </a:prstGeom>
          <a:noFill/>
        </p:spPr>
        <p:txBody>
          <a:bodyPr wrap="none" rtlCol="0">
            <a:spAutoFit/>
          </a:bodyPr>
          <a:lstStyle/>
          <a:p>
            <a:r>
              <a:rPr lang="en-US" sz="2000" dirty="0" smtClean="0"/>
              <a:t>Ti</a:t>
            </a:r>
            <a:endParaRPr lang="en-US" sz="2000" dirty="0"/>
          </a:p>
        </p:txBody>
      </p:sp>
      <p:sp>
        <p:nvSpPr>
          <p:cNvPr id="49" name="TextBox 48"/>
          <p:cNvSpPr txBox="1"/>
          <p:nvPr/>
        </p:nvSpPr>
        <p:spPr>
          <a:xfrm>
            <a:off x="2971800" y="6019800"/>
            <a:ext cx="442622" cy="400110"/>
          </a:xfrm>
          <a:prstGeom prst="rect">
            <a:avLst/>
          </a:prstGeom>
          <a:noFill/>
        </p:spPr>
        <p:txBody>
          <a:bodyPr wrap="none" rtlCol="0">
            <a:spAutoFit/>
          </a:bodyPr>
          <a:lstStyle/>
          <a:p>
            <a:r>
              <a:rPr lang="en-US" sz="2000" dirty="0" smtClean="0"/>
              <a:t>Te</a:t>
            </a:r>
            <a:endParaRPr lang="en-US" sz="2000" dirty="0"/>
          </a:p>
        </p:txBody>
      </p:sp>
      <p:sp>
        <p:nvSpPr>
          <p:cNvPr id="50" name="Rectangle 49"/>
          <p:cNvSpPr/>
          <p:nvPr/>
        </p:nvSpPr>
        <p:spPr>
          <a:xfrm>
            <a:off x="2308760" y="4275146"/>
            <a:ext cx="1379801" cy="400110"/>
          </a:xfrm>
          <a:prstGeom prst="rect">
            <a:avLst/>
          </a:prstGeom>
        </p:spPr>
        <p:txBody>
          <a:bodyPr wrap="none">
            <a:spAutoFit/>
          </a:bodyPr>
          <a:lstStyle/>
          <a:p>
            <a:r>
              <a:rPr lang="en-US" sz="2000" b="1" dirty="0" smtClean="0">
                <a:latin typeface="Times New Roman" pitchFamily="18" charset="0"/>
                <a:cs typeface="Times New Roman" pitchFamily="18" charset="0"/>
              </a:rPr>
              <a:t>I:E = Ti/Te</a:t>
            </a:r>
            <a:endParaRPr lang="en-US" sz="2000" dirty="0"/>
          </a:p>
        </p:txBody>
      </p:sp>
      <p:cxnSp>
        <p:nvCxnSpPr>
          <p:cNvPr id="45" name="Straight Connector 44"/>
          <p:cNvCxnSpPr/>
          <p:nvPr/>
        </p:nvCxnSpPr>
        <p:spPr>
          <a:xfrm>
            <a:off x="2361063" y="902732"/>
            <a:ext cx="6400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4118753" y="228600"/>
            <a:ext cx="4540025" cy="707886"/>
          </a:xfrm>
          <a:prstGeom prst="rect">
            <a:avLst/>
          </a:prstGeom>
        </p:spPr>
        <p:txBody>
          <a:bodyPr wrap="none">
            <a:spAutoFit/>
          </a:bodyPr>
          <a:lstStyle/>
          <a:p>
            <a:pPr algn="r" rtl="1"/>
            <a:r>
              <a:rPr lang="fa-IR" sz="4000" dirty="0">
                <a:cs typeface="B Nazanin" panose="00000400000000000000" pitchFamily="2" charset="-78"/>
              </a:rPr>
              <a:t>پارامترهای اندازه گیری شده</a:t>
            </a:r>
            <a:endParaRPr lang="en-US" sz="4000" dirty="0">
              <a:cs typeface="B Nazanin" panose="00000400000000000000" pitchFamily="2" charset="-78"/>
            </a:endParaRPr>
          </a:p>
        </p:txBody>
      </p:sp>
    </p:spTree>
    <p:extLst>
      <p:ext uri="{BB962C8B-B14F-4D97-AF65-F5344CB8AC3E}">
        <p14:creationId xmlns:p14="http://schemas.microsoft.com/office/powerpoint/2010/main" val="2772041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143000"/>
            <a:ext cx="7162800" cy="461665"/>
          </a:xfrm>
          <a:prstGeom prst="rect">
            <a:avLst/>
          </a:prstGeom>
        </p:spPr>
        <p:txBody>
          <a:bodyPr wrap="square">
            <a:spAutoFit/>
          </a:bodyPr>
          <a:lstStyle/>
          <a:p>
            <a:r>
              <a:rPr lang="en-US" sz="2400" b="1" dirty="0" smtClean="0">
                <a:latin typeface="Times New Roman" pitchFamily="18" charset="0"/>
                <a:cs typeface="Times New Roman" pitchFamily="18" charset="0"/>
              </a:rPr>
              <a:t>18- LEAK       </a:t>
            </a:r>
            <a:r>
              <a:rPr lang="en-US" sz="2400" dirty="0" smtClean="0">
                <a:latin typeface="Times New Roman" pitchFamily="18" charset="0"/>
                <a:cs typeface="Times New Roman" pitchFamily="18" charset="0"/>
              </a:rPr>
              <a:t>Measured leak flow (%)</a:t>
            </a:r>
            <a:endParaRPr lang="en-US" sz="2400" dirty="0" smtClean="0">
              <a:latin typeface="Times New Roman" pitchFamily="18" charset="0"/>
              <a:cs typeface="Times New Roman" pitchFamily="18" charset="0"/>
              <a:sym typeface="Wingdings" pitchFamily="2" charset="2"/>
            </a:endParaRPr>
          </a:p>
        </p:txBody>
      </p:sp>
      <p:cxnSp>
        <p:nvCxnSpPr>
          <p:cNvPr id="5" name="Straight Arrow Connector 4"/>
          <p:cNvCxnSpPr/>
          <p:nvPr/>
        </p:nvCxnSpPr>
        <p:spPr>
          <a:xfrm>
            <a:off x="1981200" y="1371600"/>
            <a:ext cx="4572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1066800" y="1712893"/>
            <a:ext cx="7755050" cy="954107"/>
          </a:xfrm>
          <a:prstGeom prst="rect">
            <a:avLst/>
          </a:prstGeom>
          <a:noFill/>
        </p:spPr>
        <p:txBody>
          <a:bodyPr wrap="square" rtlCol="0">
            <a:spAutoFit/>
          </a:bodyPr>
          <a:lstStyle/>
          <a:p>
            <a:pPr algn="r" rtl="1"/>
            <a:r>
              <a:rPr lang="fa-IR" sz="2800" dirty="0" smtClean="0">
                <a:cs typeface="B Nazanin" pitchFamily="2" charset="-78"/>
              </a:rPr>
              <a:t>میزان نشتی هوا</a:t>
            </a:r>
            <a:r>
              <a:rPr lang="en-US" sz="2800" dirty="0" smtClean="0">
                <a:cs typeface="B Nazanin" pitchFamily="2" charset="-78"/>
              </a:rPr>
              <a:t> </a:t>
            </a:r>
            <a:r>
              <a:rPr lang="fa-IR" sz="2800" dirty="0" smtClean="0">
                <a:cs typeface="B Nazanin" pitchFamily="2" charset="-78"/>
              </a:rPr>
              <a:t> عبارت است از اختلاف حجم دم و بازدم که بر حسب درصد بیان میگردد. </a:t>
            </a:r>
            <a:endParaRPr lang="en-US" sz="2800" dirty="0">
              <a:cs typeface="B Nazanin" pitchFamily="2" charset="-78"/>
            </a:endParaRPr>
          </a:p>
        </p:txBody>
      </p:sp>
      <p:sp>
        <p:nvSpPr>
          <p:cNvPr id="7" name="Rectangle 6"/>
          <p:cNvSpPr/>
          <p:nvPr/>
        </p:nvSpPr>
        <p:spPr>
          <a:xfrm>
            <a:off x="1295400" y="2413406"/>
            <a:ext cx="3581400" cy="461665"/>
          </a:xfrm>
          <a:prstGeom prst="rect">
            <a:avLst/>
          </a:prstGeom>
        </p:spPr>
        <p:txBody>
          <a:bodyPr wrap="square">
            <a:spAutoFit/>
          </a:bodyPr>
          <a:lstStyle/>
          <a:p>
            <a:r>
              <a:rPr lang="en-US" sz="2400" dirty="0" smtClean="0"/>
              <a:t>Leak </a:t>
            </a:r>
            <a:r>
              <a:rPr lang="fa-IR" sz="2400" dirty="0" smtClean="0"/>
              <a:t> = </a:t>
            </a:r>
            <a:r>
              <a:rPr lang="en-US" sz="2400" dirty="0" smtClean="0"/>
              <a:t>(1-Vte/</a:t>
            </a:r>
            <a:r>
              <a:rPr lang="en-US" sz="2400" dirty="0" err="1" smtClean="0"/>
              <a:t>Vti</a:t>
            </a:r>
            <a:r>
              <a:rPr lang="en-US" sz="2400" dirty="0" smtClean="0"/>
              <a:t>)* 100 </a:t>
            </a:r>
            <a:endParaRPr lang="en-US" sz="2400" dirty="0"/>
          </a:p>
        </p:txBody>
      </p:sp>
      <p:sp>
        <p:nvSpPr>
          <p:cNvPr id="8" name="Rectangle 7"/>
          <p:cNvSpPr/>
          <p:nvPr/>
        </p:nvSpPr>
        <p:spPr>
          <a:xfrm>
            <a:off x="1295400" y="3587353"/>
            <a:ext cx="457200" cy="1295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a:off x="428596" y="4881165"/>
            <a:ext cx="5362604" cy="1588"/>
          </a:xfrm>
          <a:prstGeom prst="straightConnector1">
            <a:avLst/>
          </a:prstGeom>
          <a:ln w="28575">
            <a:solidFill>
              <a:schemeClr val="tx1"/>
            </a:solidFill>
            <a:prstDash val="lgDashDot"/>
            <a:tailEnd type="arrow"/>
          </a:ln>
        </p:spPr>
        <p:style>
          <a:lnRef idx="1">
            <a:schemeClr val="accent1"/>
          </a:lnRef>
          <a:fillRef idx="0">
            <a:schemeClr val="accent1"/>
          </a:fillRef>
          <a:effectRef idx="0">
            <a:schemeClr val="accent1"/>
          </a:effectRef>
          <a:fontRef idx="minor">
            <a:schemeClr val="tx1"/>
          </a:fontRef>
        </p:style>
      </p:cxnSp>
      <p:sp>
        <p:nvSpPr>
          <p:cNvPr id="10" name="Line 30"/>
          <p:cNvSpPr>
            <a:spLocks noChangeShapeType="1"/>
          </p:cNvSpPr>
          <p:nvPr/>
        </p:nvSpPr>
        <p:spPr bwMode="auto">
          <a:xfrm flipH="1">
            <a:off x="2133600" y="4501753"/>
            <a:ext cx="1447800" cy="0"/>
          </a:xfrm>
          <a:prstGeom prst="line">
            <a:avLst/>
          </a:prstGeom>
          <a:noFill/>
          <a:ln w="38100">
            <a:solidFill>
              <a:srgbClr val="0000FF"/>
            </a:solidFill>
            <a:round/>
            <a:headEnd/>
            <a:tailEnd/>
          </a:ln>
        </p:spPr>
        <p:txBody>
          <a:bodyPr/>
          <a:lstStyle/>
          <a:p>
            <a:endParaRPr lang="en-US"/>
          </a:p>
        </p:txBody>
      </p:sp>
      <p:sp>
        <p:nvSpPr>
          <p:cNvPr id="13" name="Arc 29"/>
          <p:cNvSpPr>
            <a:spLocks/>
          </p:cNvSpPr>
          <p:nvPr/>
        </p:nvSpPr>
        <p:spPr bwMode="auto">
          <a:xfrm>
            <a:off x="457200" y="3576192"/>
            <a:ext cx="648421" cy="1306561"/>
          </a:xfrm>
          <a:custGeom>
            <a:avLst/>
            <a:gdLst>
              <a:gd name="T0" fmla="*/ 0 w 21600"/>
              <a:gd name="T1" fmla="*/ 240 h 21599"/>
              <a:gd name="T2" fmla="*/ 115 w 21600"/>
              <a:gd name="T3" fmla="*/ 0 h 21599"/>
              <a:gd name="T4" fmla="*/ 116 w 21600"/>
              <a:gd name="T5" fmla="*/ 24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69"/>
                </a:moveTo>
                <a:cubicBezTo>
                  <a:pt x="16" y="9723"/>
                  <a:pt x="9569" y="101"/>
                  <a:pt x="21413" y="-1"/>
                </a:cubicBezTo>
              </a:path>
              <a:path w="21600" h="21599" stroke="0" extrusionOk="0">
                <a:moveTo>
                  <a:pt x="0" y="21569"/>
                </a:moveTo>
                <a:cubicBezTo>
                  <a:pt x="16" y="9723"/>
                  <a:pt x="9569" y="101"/>
                  <a:pt x="21413" y="-1"/>
                </a:cubicBezTo>
                <a:lnTo>
                  <a:pt x="21600" y="21599"/>
                </a:lnTo>
                <a:close/>
              </a:path>
            </a:pathLst>
          </a:custGeom>
          <a:noFill/>
          <a:ln w="38100">
            <a:solidFill>
              <a:srgbClr val="FF0000"/>
            </a:solidFill>
            <a:round/>
            <a:headEnd type="none" w="sm" len="sm"/>
            <a:tailEnd type="none" w="sm" len="sm"/>
          </a:ln>
        </p:spPr>
        <p:txBody>
          <a:bodyPr wrap="none" anchor="ctr"/>
          <a:lstStyle/>
          <a:p>
            <a:endParaRPr lang="en-US"/>
          </a:p>
        </p:txBody>
      </p:sp>
      <p:sp>
        <p:nvSpPr>
          <p:cNvPr id="14" name="Line 33"/>
          <p:cNvSpPr>
            <a:spLocks noChangeShapeType="1"/>
          </p:cNvSpPr>
          <p:nvPr/>
        </p:nvSpPr>
        <p:spPr bwMode="auto">
          <a:xfrm flipV="1">
            <a:off x="1066800" y="3586321"/>
            <a:ext cx="685800" cy="1031"/>
          </a:xfrm>
          <a:prstGeom prst="line">
            <a:avLst/>
          </a:prstGeom>
          <a:noFill/>
          <a:ln w="38100">
            <a:solidFill>
              <a:srgbClr val="FF0000"/>
            </a:solidFill>
            <a:round/>
            <a:headEnd type="none" w="sm" len="sm"/>
            <a:tailEnd type="none" w="sm" len="sm"/>
          </a:ln>
        </p:spPr>
        <p:txBody>
          <a:bodyPr wrap="none" anchor="ctr"/>
          <a:lstStyle/>
          <a:p>
            <a:endParaRPr lang="en-US"/>
          </a:p>
        </p:txBody>
      </p:sp>
      <p:sp>
        <p:nvSpPr>
          <p:cNvPr id="20" name="TextBox 19"/>
          <p:cNvSpPr txBox="1"/>
          <p:nvPr/>
        </p:nvSpPr>
        <p:spPr>
          <a:xfrm>
            <a:off x="457200" y="4094271"/>
            <a:ext cx="533400" cy="400110"/>
          </a:xfrm>
          <a:prstGeom prst="rect">
            <a:avLst/>
          </a:prstGeom>
          <a:noFill/>
        </p:spPr>
        <p:txBody>
          <a:bodyPr wrap="square" rtlCol="0">
            <a:spAutoFit/>
          </a:bodyPr>
          <a:lstStyle/>
          <a:p>
            <a:pPr algn="ctr"/>
            <a:r>
              <a:rPr lang="en-US" sz="2000" b="1" dirty="0" err="1" smtClean="0">
                <a:latin typeface="Times New Roman" pitchFamily="18" charset="0"/>
                <a:cs typeface="Times New Roman" pitchFamily="18" charset="0"/>
              </a:rPr>
              <a:t>Vti</a:t>
            </a:r>
            <a:endParaRPr lang="en-US" sz="2000" b="1" dirty="0">
              <a:latin typeface="Times New Roman" pitchFamily="18" charset="0"/>
              <a:cs typeface="Times New Roman" pitchFamily="18" charset="0"/>
            </a:endParaRPr>
          </a:p>
        </p:txBody>
      </p:sp>
      <p:sp>
        <p:nvSpPr>
          <p:cNvPr id="21" name="TextBox 20"/>
          <p:cNvSpPr txBox="1"/>
          <p:nvPr/>
        </p:nvSpPr>
        <p:spPr>
          <a:xfrm>
            <a:off x="304800" y="2837021"/>
            <a:ext cx="623889" cy="400110"/>
          </a:xfrm>
          <a:prstGeom prst="rect">
            <a:avLst/>
          </a:prstGeom>
          <a:noFill/>
        </p:spPr>
        <p:txBody>
          <a:bodyPr wrap="none" rtlCol="0">
            <a:spAutoFit/>
          </a:bodyPr>
          <a:lstStyle/>
          <a:p>
            <a:r>
              <a:rPr lang="fa-IR" sz="2000" b="1" dirty="0" smtClean="0">
                <a:cs typeface="B Nazanin" pitchFamily="2" charset="-78"/>
              </a:rPr>
              <a:t>حجم</a:t>
            </a:r>
            <a:endParaRPr lang="en-US" sz="2000" b="1" dirty="0">
              <a:cs typeface="B Nazanin" pitchFamily="2" charset="-78"/>
            </a:endParaRPr>
          </a:p>
        </p:txBody>
      </p:sp>
      <p:sp>
        <p:nvSpPr>
          <p:cNvPr id="22" name="TextBox 21"/>
          <p:cNvSpPr txBox="1"/>
          <p:nvPr/>
        </p:nvSpPr>
        <p:spPr>
          <a:xfrm>
            <a:off x="5911979" y="4623706"/>
            <a:ext cx="596638" cy="400110"/>
          </a:xfrm>
          <a:prstGeom prst="rect">
            <a:avLst/>
          </a:prstGeom>
          <a:noFill/>
        </p:spPr>
        <p:txBody>
          <a:bodyPr wrap="none" rtlCol="0">
            <a:spAutoFit/>
          </a:bodyPr>
          <a:lstStyle/>
          <a:p>
            <a:r>
              <a:rPr lang="fa-IR" sz="2000" b="1" dirty="0" smtClean="0">
                <a:cs typeface="B Nazanin" pitchFamily="2" charset="-78"/>
              </a:rPr>
              <a:t>زمان</a:t>
            </a:r>
            <a:endParaRPr lang="en-US" sz="2000" b="1" dirty="0">
              <a:cs typeface="B Nazanin" pitchFamily="2" charset="-78"/>
            </a:endParaRPr>
          </a:p>
        </p:txBody>
      </p:sp>
      <p:sp>
        <p:nvSpPr>
          <p:cNvPr id="23" name="Rectangle 22"/>
          <p:cNvSpPr/>
          <p:nvPr/>
        </p:nvSpPr>
        <p:spPr>
          <a:xfrm>
            <a:off x="1752600" y="3892153"/>
            <a:ext cx="685800" cy="400110"/>
          </a:xfrm>
          <a:prstGeom prst="rect">
            <a:avLst/>
          </a:prstGeom>
        </p:spPr>
        <p:txBody>
          <a:bodyPr wrap="square">
            <a:spAutoFit/>
          </a:bodyPr>
          <a:lstStyle/>
          <a:p>
            <a:pPr algn="ctr"/>
            <a:r>
              <a:rPr lang="en-US" sz="2000" b="1" dirty="0" err="1" smtClean="0">
                <a:latin typeface="Times New Roman" pitchFamily="18" charset="0"/>
                <a:cs typeface="Times New Roman" pitchFamily="18" charset="0"/>
              </a:rPr>
              <a:t>Vte</a:t>
            </a:r>
            <a:endParaRPr lang="en-US" sz="2000" b="1" dirty="0" smtClean="0">
              <a:latin typeface="Times New Roman" pitchFamily="18" charset="0"/>
              <a:cs typeface="Times New Roman" pitchFamily="18" charset="0"/>
            </a:endParaRPr>
          </a:p>
        </p:txBody>
      </p:sp>
      <p:cxnSp>
        <p:nvCxnSpPr>
          <p:cNvPr id="24" name="Straight Arrow Connector 23"/>
          <p:cNvCxnSpPr/>
          <p:nvPr/>
        </p:nvCxnSpPr>
        <p:spPr>
          <a:xfrm rot="5400000">
            <a:off x="343694" y="4234259"/>
            <a:ext cx="1295400" cy="1588"/>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25" name="Straight Arrow Connector 24"/>
          <p:cNvCxnSpPr/>
          <p:nvPr/>
        </p:nvCxnSpPr>
        <p:spPr>
          <a:xfrm rot="5400000">
            <a:off x="1219994" y="4043759"/>
            <a:ext cx="914400" cy="1588"/>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26" name="Arc 27"/>
          <p:cNvSpPr>
            <a:spLocks/>
          </p:cNvSpPr>
          <p:nvPr/>
        </p:nvSpPr>
        <p:spPr bwMode="auto">
          <a:xfrm>
            <a:off x="1752600" y="2913221"/>
            <a:ext cx="410666" cy="1600200"/>
          </a:xfrm>
          <a:custGeom>
            <a:avLst/>
            <a:gdLst>
              <a:gd name="T0" fmla="*/ 322 w 19483"/>
              <a:gd name="T1" fmla="*/ 356 h 21600"/>
              <a:gd name="T2" fmla="*/ 0 w 19483"/>
              <a:gd name="T3" fmla="*/ 154 h 21600"/>
              <a:gd name="T4" fmla="*/ 323 w 19483"/>
              <a:gd name="T5" fmla="*/ 0 h 21600"/>
              <a:gd name="T6" fmla="*/ 0 60000 65536"/>
              <a:gd name="T7" fmla="*/ 0 60000 65536"/>
              <a:gd name="T8" fmla="*/ 0 60000 65536"/>
              <a:gd name="T9" fmla="*/ 0 w 19483"/>
              <a:gd name="T10" fmla="*/ 0 h 21600"/>
              <a:gd name="T11" fmla="*/ 19483 w 19483"/>
              <a:gd name="T12" fmla="*/ 21600 h 21600"/>
            </a:gdLst>
            <a:ahLst/>
            <a:cxnLst>
              <a:cxn ang="T6">
                <a:pos x="T0" y="T1"/>
              </a:cxn>
              <a:cxn ang="T7">
                <a:pos x="T2" y="T3"/>
              </a:cxn>
              <a:cxn ang="T8">
                <a:pos x="T4" y="T5"/>
              </a:cxn>
            </a:cxnLst>
            <a:rect l="T9" t="T10" r="T11" b="T12"/>
            <a:pathLst>
              <a:path w="19483" h="21600" fill="none" extrusionOk="0">
                <a:moveTo>
                  <a:pt x="19423" y="21599"/>
                </a:moveTo>
                <a:cubicBezTo>
                  <a:pt x="11129" y="21576"/>
                  <a:pt x="3580" y="16806"/>
                  <a:pt x="0" y="9325"/>
                </a:cubicBezTo>
              </a:path>
              <a:path w="19483" h="21600" stroke="0" extrusionOk="0">
                <a:moveTo>
                  <a:pt x="19423" y="21599"/>
                </a:moveTo>
                <a:cubicBezTo>
                  <a:pt x="11129" y="21576"/>
                  <a:pt x="3580" y="16806"/>
                  <a:pt x="0" y="9325"/>
                </a:cubicBezTo>
                <a:lnTo>
                  <a:pt x="19483" y="0"/>
                </a:lnTo>
                <a:close/>
              </a:path>
            </a:pathLst>
          </a:custGeom>
          <a:noFill/>
          <a:ln w="38100">
            <a:solidFill>
              <a:srgbClr val="1003BD"/>
            </a:solidFill>
            <a:round/>
            <a:headEnd type="none" w="sm" len="sm"/>
            <a:tailEnd type="none" w="sm" len="sm"/>
          </a:ln>
        </p:spPr>
        <p:txBody>
          <a:bodyPr wrap="none" anchor="ctr"/>
          <a:lstStyle/>
          <a:p>
            <a:endParaRPr lang="en-US"/>
          </a:p>
        </p:txBody>
      </p:sp>
      <p:cxnSp>
        <p:nvCxnSpPr>
          <p:cNvPr id="30" name="Straight Arrow Connector 29"/>
          <p:cNvCxnSpPr/>
          <p:nvPr/>
        </p:nvCxnSpPr>
        <p:spPr>
          <a:xfrm rot="10800000">
            <a:off x="1447800" y="4501753"/>
            <a:ext cx="457200" cy="1588"/>
          </a:xfrm>
          <a:prstGeom prst="straightConnector1">
            <a:avLst/>
          </a:prstGeom>
          <a:ln>
            <a:prstDash val="dash"/>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33" name="Arc 29"/>
          <p:cNvSpPr>
            <a:spLocks/>
          </p:cNvSpPr>
          <p:nvPr/>
        </p:nvSpPr>
        <p:spPr bwMode="auto">
          <a:xfrm>
            <a:off x="3542579" y="3587353"/>
            <a:ext cx="419821" cy="925561"/>
          </a:xfrm>
          <a:custGeom>
            <a:avLst/>
            <a:gdLst>
              <a:gd name="T0" fmla="*/ 0 w 21600"/>
              <a:gd name="T1" fmla="*/ 240 h 21599"/>
              <a:gd name="T2" fmla="*/ 115 w 21600"/>
              <a:gd name="T3" fmla="*/ 0 h 21599"/>
              <a:gd name="T4" fmla="*/ 116 w 21600"/>
              <a:gd name="T5" fmla="*/ 24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69"/>
                </a:moveTo>
                <a:cubicBezTo>
                  <a:pt x="16" y="9723"/>
                  <a:pt x="9569" y="101"/>
                  <a:pt x="21413" y="-1"/>
                </a:cubicBezTo>
              </a:path>
              <a:path w="21600" h="21599" stroke="0" extrusionOk="0">
                <a:moveTo>
                  <a:pt x="0" y="21569"/>
                </a:moveTo>
                <a:cubicBezTo>
                  <a:pt x="16" y="9723"/>
                  <a:pt x="9569" y="101"/>
                  <a:pt x="21413" y="-1"/>
                </a:cubicBezTo>
                <a:lnTo>
                  <a:pt x="21600" y="21599"/>
                </a:lnTo>
                <a:close/>
              </a:path>
            </a:pathLst>
          </a:custGeom>
          <a:noFill/>
          <a:ln w="38100">
            <a:solidFill>
              <a:srgbClr val="FF0000"/>
            </a:solidFill>
            <a:round/>
            <a:headEnd type="none" w="sm" len="sm"/>
            <a:tailEnd type="none" w="sm" len="sm"/>
          </a:ln>
        </p:spPr>
        <p:txBody>
          <a:bodyPr wrap="none" anchor="ctr"/>
          <a:lstStyle/>
          <a:p>
            <a:endParaRPr lang="en-US"/>
          </a:p>
        </p:txBody>
      </p:sp>
      <p:sp>
        <p:nvSpPr>
          <p:cNvPr id="34" name="Line 33"/>
          <p:cNvSpPr>
            <a:spLocks noChangeShapeType="1"/>
          </p:cNvSpPr>
          <p:nvPr/>
        </p:nvSpPr>
        <p:spPr bwMode="auto">
          <a:xfrm flipV="1">
            <a:off x="3962400" y="3587353"/>
            <a:ext cx="685800" cy="1031"/>
          </a:xfrm>
          <a:prstGeom prst="line">
            <a:avLst/>
          </a:prstGeom>
          <a:noFill/>
          <a:ln w="38100">
            <a:solidFill>
              <a:srgbClr val="FF0000"/>
            </a:solidFill>
            <a:round/>
            <a:headEnd type="none" w="sm" len="sm"/>
            <a:tailEnd type="none" w="sm" len="sm"/>
          </a:ln>
        </p:spPr>
        <p:txBody>
          <a:bodyPr wrap="none" anchor="ctr"/>
          <a:lstStyle/>
          <a:p>
            <a:endParaRPr lang="en-US"/>
          </a:p>
        </p:txBody>
      </p:sp>
      <p:sp>
        <p:nvSpPr>
          <p:cNvPr id="35" name="Arc 27"/>
          <p:cNvSpPr>
            <a:spLocks/>
          </p:cNvSpPr>
          <p:nvPr/>
        </p:nvSpPr>
        <p:spPr bwMode="auto">
          <a:xfrm>
            <a:off x="4648200" y="2913221"/>
            <a:ext cx="410666" cy="1600200"/>
          </a:xfrm>
          <a:custGeom>
            <a:avLst/>
            <a:gdLst>
              <a:gd name="T0" fmla="*/ 322 w 19483"/>
              <a:gd name="T1" fmla="*/ 356 h 21600"/>
              <a:gd name="T2" fmla="*/ 0 w 19483"/>
              <a:gd name="T3" fmla="*/ 154 h 21600"/>
              <a:gd name="T4" fmla="*/ 323 w 19483"/>
              <a:gd name="T5" fmla="*/ 0 h 21600"/>
              <a:gd name="T6" fmla="*/ 0 60000 65536"/>
              <a:gd name="T7" fmla="*/ 0 60000 65536"/>
              <a:gd name="T8" fmla="*/ 0 60000 65536"/>
              <a:gd name="T9" fmla="*/ 0 w 19483"/>
              <a:gd name="T10" fmla="*/ 0 h 21600"/>
              <a:gd name="T11" fmla="*/ 19483 w 19483"/>
              <a:gd name="T12" fmla="*/ 21600 h 21600"/>
            </a:gdLst>
            <a:ahLst/>
            <a:cxnLst>
              <a:cxn ang="T6">
                <a:pos x="T0" y="T1"/>
              </a:cxn>
              <a:cxn ang="T7">
                <a:pos x="T2" y="T3"/>
              </a:cxn>
              <a:cxn ang="T8">
                <a:pos x="T4" y="T5"/>
              </a:cxn>
            </a:cxnLst>
            <a:rect l="T9" t="T10" r="T11" b="T12"/>
            <a:pathLst>
              <a:path w="19483" h="21600" fill="none" extrusionOk="0">
                <a:moveTo>
                  <a:pt x="19423" y="21599"/>
                </a:moveTo>
                <a:cubicBezTo>
                  <a:pt x="11129" y="21576"/>
                  <a:pt x="3580" y="16806"/>
                  <a:pt x="0" y="9325"/>
                </a:cubicBezTo>
              </a:path>
              <a:path w="19483" h="21600" stroke="0" extrusionOk="0">
                <a:moveTo>
                  <a:pt x="19423" y="21599"/>
                </a:moveTo>
                <a:cubicBezTo>
                  <a:pt x="11129" y="21576"/>
                  <a:pt x="3580" y="16806"/>
                  <a:pt x="0" y="9325"/>
                </a:cubicBezTo>
                <a:lnTo>
                  <a:pt x="19483" y="0"/>
                </a:lnTo>
                <a:close/>
              </a:path>
            </a:pathLst>
          </a:custGeom>
          <a:noFill/>
          <a:ln w="38100">
            <a:solidFill>
              <a:srgbClr val="1003BD"/>
            </a:solidFill>
            <a:round/>
            <a:headEnd type="none" w="sm" len="sm"/>
            <a:tailEnd type="none" w="sm" len="sm"/>
          </a:ln>
        </p:spPr>
        <p:txBody>
          <a:bodyPr wrap="none" anchor="ctr"/>
          <a:lstStyle/>
          <a:p>
            <a:endParaRPr lang="en-US"/>
          </a:p>
        </p:txBody>
      </p:sp>
      <p:cxnSp>
        <p:nvCxnSpPr>
          <p:cNvPr id="36" name="Straight Arrow Connector 35"/>
          <p:cNvCxnSpPr/>
          <p:nvPr/>
        </p:nvCxnSpPr>
        <p:spPr>
          <a:xfrm rot="16200000" flipV="1">
            <a:off x="-533399" y="4273153"/>
            <a:ext cx="1981203" cy="3"/>
          </a:xfrm>
          <a:prstGeom prst="straightConnector1">
            <a:avLst/>
          </a:prstGeom>
          <a:ln w="28575">
            <a:solidFill>
              <a:schemeClr val="tx1"/>
            </a:solidFill>
            <a:prstDash val="lgDashDot"/>
            <a:tailEnd type="arrow"/>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6248400" y="3815953"/>
            <a:ext cx="1379737" cy="461665"/>
          </a:xfrm>
          <a:prstGeom prst="rect">
            <a:avLst/>
          </a:prstGeom>
        </p:spPr>
        <p:txBody>
          <a:bodyPr wrap="none">
            <a:spAutoFit/>
          </a:bodyPr>
          <a:lstStyle/>
          <a:p>
            <a:r>
              <a:rPr lang="en-US" sz="2400" b="1" dirty="0" err="1" smtClean="0">
                <a:latin typeface="Times New Roman" pitchFamily="18" charset="0"/>
                <a:cs typeface="Times New Roman" pitchFamily="18" charset="0"/>
              </a:rPr>
              <a:t>Vte</a:t>
            </a:r>
            <a:r>
              <a:rPr lang="en-US" sz="2400" b="1" dirty="0" smtClean="0">
                <a:latin typeface="Times New Roman" pitchFamily="18" charset="0"/>
                <a:cs typeface="Times New Roman" pitchFamily="18" charset="0"/>
              </a:rPr>
              <a:t> &lt; </a:t>
            </a:r>
            <a:r>
              <a:rPr lang="en-US" sz="2400" b="1" dirty="0" err="1" smtClean="0">
                <a:latin typeface="Times New Roman" pitchFamily="18" charset="0"/>
                <a:cs typeface="Times New Roman" pitchFamily="18" charset="0"/>
              </a:rPr>
              <a:t>Vti</a:t>
            </a:r>
            <a:endParaRPr lang="en-US" sz="2400" dirty="0"/>
          </a:p>
        </p:txBody>
      </p:sp>
      <p:cxnSp>
        <p:nvCxnSpPr>
          <p:cNvPr id="42" name="Straight Connector 41"/>
          <p:cNvCxnSpPr/>
          <p:nvPr/>
        </p:nvCxnSpPr>
        <p:spPr>
          <a:xfrm>
            <a:off x="533400" y="5484812"/>
            <a:ext cx="7848600" cy="1588"/>
          </a:xfrm>
          <a:prstGeom prst="line">
            <a:avLst/>
          </a:prstGeom>
        </p:spPr>
        <p:style>
          <a:lnRef idx="2">
            <a:schemeClr val="dk1"/>
          </a:lnRef>
          <a:fillRef idx="0">
            <a:schemeClr val="dk1"/>
          </a:fillRef>
          <a:effectRef idx="1">
            <a:schemeClr val="dk1"/>
          </a:effectRef>
          <a:fontRef idx="minor">
            <a:schemeClr val="tx1"/>
          </a:fontRef>
        </p:style>
      </p:cxnSp>
      <p:sp>
        <p:nvSpPr>
          <p:cNvPr id="43" name="Rectangle 42"/>
          <p:cNvSpPr/>
          <p:nvPr/>
        </p:nvSpPr>
        <p:spPr>
          <a:xfrm>
            <a:off x="533400" y="5562600"/>
            <a:ext cx="3429000" cy="461665"/>
          </a:xfrm>
          <a:prstGeom prst="rect">
            <a:avLst/>
          </a:prstGeom>
        </p:spPr>
        <p:txBody>
          <a:bodyPr wrap="square">
            <a:spAutoFit/>
          </a:bodyPr>
          <a:lstStyle/>
          <a:p>
            <a:r>
              <a:rPr lang="en-US" sz="2400" b="1" dirty="0" smtClean="0">
                <a:latin typeface="Times New Roman" pitchFamily="18" charset="0"/>
                <a:cs typeface="Times New Roman" pitchFamily="18" charset="0"/>
              </a:rPr>
              <a:t>19- O2         </a:t>
            </a:r>
            <a:r>
              <a:rPr lang="en-US" sz="2400" dirty="0" smtClean="0">
                <a:latin typeface="Times New Roman" pitchFamily="18" charset="0"/>
                <a:cs typeface="Times New Roman" pitchFamily="18" charset="0"/>
              </a:rPr>
              <a:t>Oxygen(%)</a:t>
            </a:r>
            <a:endParaRPr lang="en-US" sz="2400" dirty="0" smtClean="0">
              <a:latin typeface="Times New Roman" pitchFamily="18" charset="0"/>
              <a:cs typeface="Times New Roman" pitchFamily="18" charset="0"/>
              <a:sym typeface="Wingdings" pitchFamily="2" charset="2"/>
            </a:endParaRPr>
          </a:p>
        </p:txBody>
      </p:sp>
      <p:cxnSp>
        <p:nvCxnSpPr>
          <p:cNvPr id="44" name="Straight Arrow Connector 43"/>
          <p:cNvCxnSpPr/>
          <p:nvPr/>
        </p:nvCxnSpPr>
        <p:spPr>
          <a:xfrm>
            <a:off x="1624348" y="5806726"/>
            <a:ext cx="4572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685800" y="6012359"/>
            <a:ext cx="8001000" cy="523220"/>
          </a:xfrm>
          <a:prstGeom prst="rect">
            <a:avLst/>
          </a:prstGeom>
          <a:noFill/>
        </p:spPr>
        <p:txBody>
          <a:bodyPr wrap="square" rtlCol="0">
            <a:spAutoFit/>
          </a:bodyPr>
          <a:lstStyle/>
          <a:p>
            <a:pPr algn="r" rtl="1"/>
            <a:r>
              <a:rPr lang="fa-IR" sz="2800" dirty="0" smtClean="0">
                <a:cs typeface="B Nazanin" pitchFamily="2" charset="-78"/>
              </a:rPr>
              <a:t>درصد اکسیژن تحویلی به بیمار (در محدوده 21 الی 100 درصد)</a:t>
            </a:r>
            <a:endParaRPr lang="en-US" sz="2800" dirty="0">
              <a:cs typeface="B Nazanin" pitchFamily="2" charset="-78"/>
            </a:endParaRPr>
          </a:p>
        </p:txBody>
      </p:sp>
      <p:cxnSp>
        <p:nvCxnSpPr>
          <p:cNvPr id="37" name="Straight Connector 36"/>
          <p:cNvCxnSpPr/>
          <p:nvPr/>
        </p:nvCxnSpPr>
        <p:spPr>
          <a:xfrm>
            <a:off x="2361063" y="902732"/>
            <a:ext cx="6400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4118753" y="228600"/>
            <a:ext cx="4540025" cy="707886"/>
          </a:xfrm>
          <a:prstGeom prst="rect">
            <a:avLst/>
          </a:prstGeom>
        </p:spPr>
        <p:txBody>
          <a:bodyPr wrap="none">
            <a:spAutoFit/>
          </a:bodyPr>
          <a:lstStyle/>
          <a:p>
            <a:pPr algn="r" rtl="1"/>
            <a:r>
              <a:rPr lang="fa-IR" sz="4000" dirty="0">
                <a:cs typeface="B Nazanin" panose="00000400000000000000" pitchFamily="2" charset="-78"/>
              </a:rPr>
              <a:t>پارامترهای اندازه گیری شده</a:t>
            </a:r>
            <a:endParaRPr lang="en-US" sz="4000" dirty="0">
              <a:cs typeface="B Nazanin" panose="00000400000000000000" pitchFamily="2" charset="-78"/>
            </a:endParaRPr>
          </a:p>
        </p:txBody>
      </p:sp>
    </p:spTree>
    <p:extLst>
      <p:ext uri="{BB962C8B-B14F-4D97-AF65-F5344CB8AC3E}">
        <p14:creationId xmlns:p14="http://schemas.microsoft.com/office/powerpoint/2010/main" val="382949073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143000"/>
            <a:ext cx="7924800" cy="461665"/>
          </a:xfrm>
          <a:prstGeom prst="rect">
            <a:avLst/>
          </a:prstGeom>
        </p:spPr>
        <p:txBody>
          <a:bodyPr wrap="square">
            <a:spAutoFit/>
          </a:bodyPr>
          <a:lstStyle/>
          <a:p>
            <a:r>
              <a:rPr lang="en-US" sz="2400" b="1" dirty="0" smtClean="0">
                <a:latin typeface="Times New Roman" pitchFamily="18" charset="0"/>
                <a:cs typeface="Times New Roman" pitchFamily="18" charset="0"/>
              </a:rPr>
              <a:t>20- </a:t>
            </a:r>
            <a:r>
              <a:rPr lang="en-US" sz="2400" b="1" dirty="0" err="1" smtClean="0">
                <a:latin typeface="Times New Roman" pitchFamily="18" charset="0"/>
                <a:cs typeface="Times New Roman" pitchFamily="18" charset="0"/>
              </a:rPr>
              <a:t>Rins</a:t>
            </a:r>
            <a:r>
              <a:rPr lang="en-US" sz="2400" b="1" dirty="0" smtClean="0">
                <a:latin typeface="Times New Roman" pitchFamily="18" charset="0"/>
                <a:cs typeface="Times New Roman" pitchFamily="18" charset="0"/>
              </a:rPr>
              <a:t>        Inspiratory flow resistance </a:t>
            </a:r>
            <a:r>
              <a:rPr lang="en-US" sz="2400" dirty="0" smtClean="0">
                <a:latin typeface="Times New Roman" pitchFamily="18" charset="0"/>
                <a:cs typeface="Times New Roman" pitchFamily="18" charset="0"/>
                <a:sym typeface="Wingdings" pitchFamily="2" charset="2"/>
              </a:rPr>
              <a:t>(</a:t>
            </a:r>
            <a:r>
              <a:rPr lang="en-US" sz="2400" dirty="0" smtClean="0"/>
              <a:t>cmH2O/L/sec </a:t>
            </a:r>
            <a:r>
              <a:rPr lang="en-US" sz="2400" dirty="0" smtClean="0">
                <a:latin typeface="Times New Roman" pitchFamily="18" charset="0"/>
                <a:cs typeface="Times New Roman" pitchFamily="18" charset="0"/>
                <a:sym typeface="Wingdings" pitchFamily="2" charset="2"/>
              </a:rPr>
              <a:t>)</a:t>
            </a:r>
          </a:p>
        </p:txBody>
      </p:sp>
      <p:sp>
        <p:nvSpPr>
          <p:cNvPr id="5" name="Rectangle 4"/>
          <p:cNvSpPr/>
          <p:nvPr/>
        </p:nvSpPr>
        <p:spPr>
          <a:xfrm>
            <a:off x="5058017" y="1721196"/>
            <a:ext cx="3578223" cy="523220"/>
          </a:xfrm>
          <a:prstGeom prst="rect">
            <a:avLst/>
          </a:prstGeom>
        </p:spPr>
        <p:txBody>
          <a:bodyPr wrap="none">
            <a:spAutoFit/>
          </a:bodyPr>
          <a:lstStyle/>
          <a:p>
            <a:pPr algn="r" rtl="1"/>
            <a:r>
              <a:rPr lang="fa-IR" sz="2800" dirty="0" smtClean="0">
                <a:latin typeface="Times New Roman" pitchFamily="18" charset="0"/>
                <a:cs typeface="B Nazanin" pitchFamily="2" charset="-78"/>
              </a:rPr>
              <a:t>مقاومت مسیر هوایی در طی دم</a:t>
            </a:r>
            <a:endParaRPr lang="en-US" sz="2800" dirty="0">
              <a:latin typeface="Times New Roman" pitchFamily="18" charset="0"/>
              <a:cs typeface="B Nazanin" pitchFamily="2" charset="-78"/>
            </a:endParaRPr>
          </a:p>
        </p:txBody>
      </p:sp>
      <p:sp>
        <p:nvSpPr>
          <p:cNvPr id="7170" name="Rectangle 2"/>
          <p:cNvSpPr>
            <a:spLocks noChangeArrowheads="1"/>
          </p:cNvSpPr>
          <p:nvPr/>
        </p:nvSpPr>
        <p:spPr bwMode="auto">
          <a:xfrm>
            <a:off x="177156" y="-47655"/>
            <a:ext cx="184731"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z="2000"/>
          </a:p>
        </p:txBody>
      </p:sp>
      <p:sp>
        <p:nvSpPr>
          <p:cNvPr id="7172" name="Rectangle 4"/>
          <p:cNvSpPr>
            <a:spLocks noChangeArrowheads="1"/>
          </p:cNvSpPr>
          <p:nvPr/>
        </p:nvSpPr>
        <p:spPr bwMode="auto">
          <a:xfrm>
            <a:off x="177156" y="-47655"/>
            <a:ext cx="184731"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z="2000"/>
          </a:p>
        </p:txBody>
      </p:sp>
      <p:pic>
        <p:nvPicPr>
          <p:cNvPr id="7175" name="Picture 7"/>
          <p:cNvPicPr>
            <a:picLocks noChangeAspect="1" noChangeArrowheads="1"/>
          </p:cNvPicPr>
          <p:nvPr/>
        </p:nvPicPr>
        <p:blipFill>
          <a:blip r:embed="rId2" cstate="print"/>
          <a:srcRect/>
          <a:stretch>
            <a:fillRect/>
          </a:stretch>
        </p:blipFill>
        <p:spPr bwMode="auto">
          <a:xfrm>
            <a:off x="401993" y="1905000"/>
            <a:ext cx="3105257" cy="910162"/>
          </a:xfrm>
          <a:prstGeom prst="rect">
            <a:avLst/>
          </a:prstGeom>
          <a:noFill/>
          <a:ln w="9525">
            <a:noFill/>
            <a:miter lim="800000"/>
            <a:headEnd/>
            <a:tailEnd/>
          </a:ln>
          <a:effectLst/>
        </p:spPr>
      </p:pic>
      <p:cxnSp>
        <p:nvCxnSpPr>
          <p:cNvPr id="28" name="Straight Arrow Connector 27"/>
          <p:cNvCxnSpPr/>
          <p:nvPr/>
        </p:nvCxnSpPr>
        <p:spPr>
          <a:xfrm flipV="1">
            <a:off x="529552" y="4267200"/>
            <a:ext cx="3686204" cy="10872"/>
          </a:xfrm>
          <a:prstGeom prst="straightConnector1">
            <a:avLst/>
          </a:prstGeom>
          <a:ln w="38100">
            <a:solidFill>
              <a:schemeClr val="tx1"/>
            </a:solidFill>
            <a:prstDash val="lgDashDot"/>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5400000" flipH="1" flipV="1">
            <a:off x="133222" y="4005540"/>
            <a:ext cx="1840468" cy="76200"/>
          </a:xfrm>
          <a:prstGeom prst="straightConnector1">
            <a:avLst/>
          </a:prstGeom>
          <a:ln w="28575">
            <a:solidFill>
              <a:schemeClr val="tx1"/>
            </a:solidFill>
            <a:prstDash val="lgDashDot"/>
            <a:tailEnd type="arrow"/>
          </a:ln>
        </p:spPr>
        <p:style>
          <a:lnRef idx="1">
            <a:schemeClr val="accent1"/>
          </a:lnRef>
          <a:fillRef idx="0">
            <a:schemeClr val="accent1"/>
          </a:fillRef>
          <a:effectRef idx="0">
            <a:schemeClr val="accent1"/>
          </a:effectRef>
          <a:fontRef idx="minor">
            <a:schemeClr val="tx1"/>
          </a:fontRef>
        </p:style>
      </p:cxnSp>
      <p:sp>
        <p:nvSpPr>
          <p:cNvPr id="32" name="Arc 32"/>
          <p:cNvSpPr>
            <a:spLocks/>
          </p:cNvSpPr>
          <p:nvPr/>
        </p:nvSpPr>
        <p:spPr bwMode="auto">
          <a:xfrm>
            <a:off x="1091556" y="3580606"/>
            <a:ext cx="228600" cy="749864"/>
          </a:xfrm>
          <a:custGeom>
            <a:avLst/>
            <a:gdLst>
              <a:gd name="T0" fmla="*/ 0 w 21558"/>
              <a:gd name="T1" fmla="*/ 401 h 21600"/>
              <a:gd name="T2" fmla="*/ 235 w 21558"/>
              <a:gd name="T3" fmla="*/ 0 h 21600"/>
              <a:gd name="T4" fmla="*/ 236 w 21558"/>
              <a:gd name="T5" fmla="*/ 428 h 21600"/>
              <a:gd name="T6" fmla="*/ 0 60000 65536"/>
              <a:gd name="T7" fmla="*/ 0 60000 65536"/>
              <a:gd name="T8" fmla="*/ 0 60000 65536"/>
              <a:gd name="T9" fmla="*/ 0 w 21558"/>
              <a:gd name="T10" fmla="*/ 0 h 21600"/>
              <a:gd name="T11" fmla="*/ 21558 w 21558"/>
              <a:gd name="T12" fmla="*/ 21600 h 21600"/>
            </a:gdLst>
            <a:ahLst/>
            <a:cxnLst>
              <a:cxn ang="T6">
                <a:pos x="T0" y="T1"/>
              </a:cxn>
              <a:cxn ang="T7">
                <a:pos x="T2" y="T3"/>
              </a:cxn>
              <a:cxn ang="T8">
                <a:pos x="T4" y="T5"/>
              </a:cxn>
            </a:cxnLst>
            <a:rect l="T9" t="T10" r="T11" b="T12"/>
            <a:pathLst>
              <a:path w="21558" h="21600" fill="none" extrusionOk="0">
                <a:moveTo>
                  <a:pt x="-1" y="20260"/>
                </a:moveTo>
                <a:cubicBezTo>
                  <a:pt x="704" y="8908"/>
                  <a:pt x="10092" y="48"/>
                  <a:pt x="21466" y="0"/>
                </a:cubicBezTo>
              </a:path>
              <a:path w="21558" h="21600" stroke="0" extrusionOk="0">
                <a:moveTo>
                  <a:pt x="-1" y="20260"/>
                </a:moveTo>
                <a:cubicBezTo>
                  <a:pt x="704" y="8908"/>
                  <a:pt x="10092" y="48"/>
                  <a:pt x="21466" y="0"/>
                </a:cubicBezTo>
                <a:lnTo>
                  <a:pt x="21558" y="21600"/>
                </a:lnTo>
                <a:close/>
              </a:path>
            </a:pathLst>
          </a:custGeom>
          <a:noFill/>
          <a:ln w="38100">
            <a:solidFill>
              <a:srgbClr val="FF0000"/>
            </a:solidFill>
            <a:round/>
            <a:headEnd type="none" w="sm" len="sm"/>
            <a:tailEnd type="none" w="sm" len="sm"/>
          </a:ln>
        </p:spPr>
        <p:txBody>
          <a:bodyPr wrap="none" anchor="ctr"/>
          <a:lstStyle/>
          <a:p>
            <a:endParaRPr lang="en-US" sz="2000"/>
          </a:p>
        </p:txBody>
      </p:sp>
      <p:sp>
        <p:nvSpPr>
          <p:cNvPr id="33" name="Line 33"/>
          <p:cNvSpPr>
            <a:spLocks noChangeShapeType="1"/>
          </p:cNvSpPr>
          <p:nvPr/>
        </p:nvSpPr>
        <p:spPr bwMode="auto">
          <a:xfrm>
            <a:off x="1320156" y="3580606"/>
            <a:ext cx="304800" cy="0"/>
          </a:xfrm>
          <a:prstGeom prst="line">
            <a:avLst/>
          </a:prstGeom>
          <a:noFill/>
          <a:ln w="38100">
            <a:solidFill>
              <a:srgbClr val="FF0000"/>
            </a:solidFill>
            <a:round/>
            <a:headEnd type="none" w="sm" len="sm"/>
            <a:tailEnd type="none" w="sm" len="sm"/>
          </a:ln>
        </p:spPr>
        <p:txBody>
          <a:bodyPr wrap="none" anchor="ctr"/>
          <a:lstStyle/>
          <a:p>
            <a:endParaRPr lang="en-US" sz="2000"/>
          </a:p>
        </p:txBody>
      </p:sp>
      <p:sp>
        <p:nvSpPr>
          <p:cNvPr id="34" name="Arc 34"/>
          <p:cNvSpPr>
            <a:spLocks/>
          </p:cNvSpPr>
          <p:nvPr/>
        </p:nvSpPr>
        <p:spPr bwMode="auto">
          <a:xfrm flipV="1">
            <a:off x="2082156" y="4278074"/>
            <a:ext cx="1219200" cy="622757"/>
          </a:xfrm>
          <a:custGeom>
            <a:avLst/>
            <a:gdLst>
              <a:gd name="T0" fmla="*/ 71 w 21600"/>
              <a:gd name="T1" fmla="*/ 397 h 21600"/>
              <a:gd name="T2" fmla="*/ 0 w 21600"/>
              <a:gd name="T3" fmla="*/ 0 h 21600"/>
              <a:gd name="T4" fmla="*/ 71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38100">
            <a:solidFill>
              <a:srgbClr val="0000FF"/>
            </a:solidFill>
            <a:round/>
            <a:headEnd type="none" w="sm" len="sm"/>
            <a:tailEnd type="none" w="sm" len="sm"/>
          </a:ln>
        </p:spPr>
        <p:txBody>
          <a:bodyPr wrap="none" anchor="ctr"/>
          <a:lstStyle/>
          <a:p>
            <a:endParaRPr lang="en-US" sz="2000"/>
          </a:p>
        </p:txBody>
      </p:sp>
      <p:sp>
        <p:nvSpPr>
          <p:cNvPr id="35" name="Arc 32"/>
          <p:cNvSpPr>
            <a:spLocks/>
          </p:cNvSpPr>
          <p:nvPr/>
        </p:nvSpPr>
        <p:spPr bwMode="auto">
          <a:xfrm flipV="1">
            <a:off x="1624956" y="3504406"/>
            <a:ext cx="45719" cy="762000"/>
          </a:xfrm>
          <a:custGeom>
            <a:avLst/>
            <a:gdLst>
              <a:gd name="T0" fmla="*/ 0 w 21558"/>
              <a:gd name="T1" fmla="*/ 401 h 21600"/>
              <a:gd name="T2" fmla="*/ 235 w 21558"/>
              <a:gd name="T3" fmla="*/ 0 h 21600"/>
              <a:gd name="T4" fmla="*/ 236 w 21558"/>
              <a:gd name="T5" fmla="*/ 428 h 21600"/>
              <a:gd name="T6" fmla="*/ 0 60000 65536"/>
              <a:gd name="T7" fmla="*/ 0 60000 65536"/>
              <a:gd name="T8" fmla="*/ 0 60000 65536"/>
              <a:gd name="T9" fmla="*/ 0 w 21558"/>
              <a:gd name="T10" fmla="*/ 0 h 21600"/>
              <a:gd name="T11" fmla="*/ 21558 w 21558"/>
              <a:gd name="T12" fmla="*/ 21600 h 21600"/>
            </a:gdLst>
            <a:ahLst/>
            <a:cxnLst>
              <a:cxn ang="T6">
                <a:pos x="T0" y="T1"/>
              </a:cxn>
              <a:cxn ang="T7">
                <a:pos x="T2" y="T3"/>
              </a:cxn>
              <a:cxn ang="T8">
                <a:pos x="T4" y="T5"/>
              </a:cxn>
            </a:cxnLst>
            <a:rect l="T9" t="T10" r="T11" b="T12"/>
            <a:pathLst>
              <a:path w="21558" h="21600" fill="none" extrusionOk="0">
                <a:moveTo>
                  <a:pt x="-1" y="20260"/>
                </a:moveTo>
                <a:cubicBezTo>
                  <a:pt x="704" y="8908"/>
                  <a:pt x="10092" y="48"/>
                  <a:pt x="21466" y="0"/>
                </a:cubicBezTo>
              </a:path>
              <a:path w="21558" h="21600" stroke="0" extrusionOk="0">
                <a:moveTo>
                  <a:pt x="-1" y="20260"/>
                </a:moveTo>
                <a:cubicBezTo>
                  <a:pt x="704" y="8908"/>
                  <a:pt x="10092" y="48"/>
                  <a:pt x="21466" y="0"/>
                </a:cubicBezTo>
                <a:lnTo>
                  <a:pt x="21558" y="21600"/>
                </a:lnTo>
                <a:close/>
              </a:path>
            </a:pathLst>
          </a:custGeom>
          <a:noFill/>
          <a:ln w="38100">
            <a:solidFill>
              <a:srgbClr val="FF0000"/>
            </a:solidFill>
            <a:round/>
            <a:headEnd type="none" w="sm" len="sm"/>
            <a:tailEnd type="none" w="sm" len="sm"/>
          </a:ln>
        </p:spPr>
        <p:txBody>
          <a:bodyPr wrap="none" anchor="ctr"/>
          <a:lstStyle/>
          <a:p>
            <a:endParaRPr lang="en-US" sz="2000"/>
          </a:p>
        </p:txBody>
      </p:sp>
      <p:sp>
        <p:nvSpPr>
          <p:cNvPr id="36" name="Line 33"/>
          <p:cNvSpPr>
            <a:spLocks noChangeShapeType="1"/>
          </p:cNvSpPr>
          <p:nvPr/>
        </p:nvSpPr>
        <p:spPr bwMode="auto">
          <a:xfrm>
            <a:off x="1624956" y="4266406"/>
            <a:ext cx="457200" cy="0"/>
          </a:xfrm>
          <a:prstGeom prst="line">
            <a:avLst/>
          </a:prstGeom>
          <a:noFill/>
          <a:ln w="38100">
            <a:solidFill>
              <a:srgbClr val="FF0000"/>
            </a:solidFill>
            <a:round/>
            <a:headEnd type="none" w="sm" len="sm"/>
            <a:tailEnd type="none" w="sm" len="sm"/>
          </a:ln>
        </p:spPr>
        <p:txBody>
          <a:bodyPr wrap="none" anchor="ctr"/>
          <a:lstStyle/>
          <a:p>
            <a:endParaRPr lang="en-US" sz="2000"/>
          </a:p>
        </p:txBody>
      </p:sp>
      <p:sp>
        <p:nvSpPr>
          <p:cNvPr id="37" name="Line 33"/>
          <p:cNvSpPr>
            <a:spLocks noChangeShapeType="1"/>
          </p:cNvSpPr>
          <p:nvPr/>
        </p:nvSpPr>
        <p:spPr bwMode="auto">
          <a:xfrm>
            <a:off x="2082156" y="4266406"/>
            <a:ext cx="0" cy="634425"/>
          </a:xfrm>
          <a:prstGeom prst="line">
            <a:avLst/>
          </a:prstGeom>
          <a:noFill/>
          <a:ln w="38100">
            <a:solidFill>
              <a:srgbClr val="1003BD"/>
            </a:solidFill>
            <a:round/>
            <a:headEnd type="none" w="sm" len="sm"/>
            <a:tailEnd type="none" w="sm" len="sm"/>
          </a:ln>
        </p:spPr>
        <p:txBody>
          <a:bodyPr wrap="none" anchor="ctr"/>
          <a:lstStyle/>
          <a:p>
            <a:endParaRPr lang="en-US" sz="2000"/>
          </a:p>
        </p:txBody>
      </p:sp>
      <p:cxnSp>
        <p:nvCxnSpPr>
          <p:cNvPr id="44" name="Straight Arrow Connector 43"/>
          <p:cNvCxnSpPr/>
          <p:nvPr/>
        </p:nvCxnSpPr>
        <p:spPr>
          <a:xfrm rot="5400000" flipH="1" flipV="1">
            <a:off x="171322" y="5936972"/>
            <a:ext cx="1688068" cy="1588"/>
          </a:xfrm>
          <a:prstGeom prst="straightConnector1">
            <a:avLst/>
          </a:prstGeom>
          <a:ln w="28575">
            <a:solidFill>
              <a:schemeClr val="tx1"/>
            </a:solidFill>
            <a:prstDash val="lgDashDot"/>
            <a:tailEnd type="arrow"/>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3453756" y="6248400"/>
            <a:ext cx="620683" cy="400110"/>
          </a:xfrm>
          <a:prstGeom prst="rect">
            <a:avLst/>
          </a:prstGeom>
          <a:noFill/>
        </p:spPr>
        <p:txBody>
          <a:bodyPr wrap="none" rtlCol="0">
            <a:spAutoFit/>
          </a:bodyPr>
          <a:lstStyle/>
          <a:p>
            <a:r>
              <a:rPr lang="fa-IR" sz="2000" dirty="0" smtClean="0">
                <a:cs typeface="B Yagut" pitchFamily="2" charset="-78"/>
              </a:rPr>
              <a:t>زمان</a:t>
            </a:r>
            <a:endParaRPr lang="en-US" sz="2000" dirty="0">
              <a:cs typeface="B Yagut" pitchFamily="2" charset="-78"/>
            </a:endParaRPr>
          </a:p>
        </p:txBody>
      </p:sp>
      <p:sp>
        <p:nvSpPr>
          <p:cNvPr id="46" name="Line 33"/>
          <p:cNvSpPr>
            <a:spLocks noChangeShapeType="1"/>
          </p:cNvSpPr>
          <p:nvPr/>
        </p:nvSpPr>
        <p:spPr bwMode="auto">
          <a:xfrm>
            <a:off x="1548756" y="5409406"/>
            <a:ext cx="457200" cy="0"/>
          </a:xfrm>
          <a:prstGeom prst="line">
            <a:avLst/>
          </a:prstGeom>
          <a:noFill/>
          <a:ln w="38100">
            <a:solidFill>
              <a:srgbClr val="FF0000"/>
            </a:solidFill>
            <a:round/>
            <a:headEnd type="none" w="sm" len="sm"/>
            <a:tailEnd type="none" w="sm" len="sm"/>
          </a:ln>
        </p:spPr>
        <p:txBody>
          <a:bodyPr wrap="none" anchor="ctr"/>
          <a:lstStyle/>
          <a:p>
            <a:endParaRPr lang="en-US" sz="2000"/>
          </a:p>
        </p:txBody>
      </p:sp>
      <p:sp>
        <p:nvSpPr>
          <p:cNvPr id="47" name="Arc 32"/>
          <p:cNvSpPr>
            <a:spLocks/>
          </p:cNvSpPr>
          <p:nvPr/>
        </p:nvSpPr>
        <p:spPr bwMode="auto">
          <a:xfrm flipV="1">
            <a:off x="2005956" y="5333206"/>
            <a:ext cx="1066800" cy="914400"/>
          </a:xfrm>
          <a:custGeom>
            <a:avLst/>
            <a:gdLst>
              <a:gd name="T0" fmla="*/ 0 w 21558"/>
              <a:gd name="T1" fmla="*/ 401 h 21600"/>
              <a:gd name="T2" fmla="*/ 235 w 21558"/>
              <a:gd name="T3" fmla="*/ 0 h 21600"/>
              <a:gd name="T4" fmla="*/ 236 w 21558"/>
              <a:gd name="T5" fmla="*/ 428 h 21600"/>
              <a:gd name="T6" fmla="*/ 0 60000 65536"/>
              <a:gd name="T7" fmla="*/ 0 60000 65536"/>
              <a:gd name="T8" fmla="*/ 0 60000 65536"/>
              <a:gd name="T9" fmla="*/ 0 w 21558"/>
              <a:gd name="T10" fmla="*/ 0 h 21600"/>
              <a:gd name="T11" fmla="*/ 21558 w 21558"/>
              <a:gd name="T12" fmla="*/ 21600 h 21600"/>
            </a:gdLst>
            <a:ahLst/>
            <a:cxnLst>
              <a:cxn ang="T6">
                <a:pos x="T0" y="T1"/>
              </a:cxn>
              <a:cxn ang="T7">
                <a:pos x="T2" y="T3"/>
              </a:cxn>
              <a:cxn ang="T8">
                <a:pos x="T4" y="T5"/>
              </a:cxn>
            </a:cxnLst>
            <a:rect l="T9" t="T10" r="T11" b="T12"/>
            <a:pathLst>
              <a:path w="21558" h="21600" fill="none" extrusionOk="0">
                <a:moveTo>
                  <a:pt x="-1" y="20260"/>
                </a:moveTo>
                <a:cubicBezTo>
                  <a:pt x="704" y="8908"/>
                  <a:pt x="10092" y="48"/>
                  <a:pt x="21466" y="0"/>
                </a:cubicBezTo>
              </a:path>
              <a:path w="21558" h="21600" stroke="0" extrusionOk="0">
                <a:moveTo>
                  <a:pt x="-1" y="20260"/>
                </a:moveTo>
                <a:cubicBezTo>
                  <a:pt x="704" y="8908"/>
                  <a:pt x="10092" y="48"/>
                  <a:pt x="21466" y="0"/>
                </a:cubicBezTo>
                <a:lnTo>
                  <a:pt x="21558" y="21600"/>
                </a:lnTo>
                <a:close/>
              </a:path>
            </a:pathLst>
          </a:custGeom>
          <a:noFill/>
          <a:ln w="38100">
            <a:solidFill>
              <a:srgbClr val="FF0000"/>
            </a:solidFill>
            <a:round/>
            <a:headEnd type="none" w="sm" len="sm"/>
            <a:tailEnd type="none" w="sm" len="sm"/>
          </a:ln>
        </p:spPr>
        <p:txBody>
          <a:bodyPr wrap="none" anchor="ctr"/>
          <a:lstStyle/>
          <a:p>
            <a:endParaRPr lang="en-US" sz="2000"/>
          </a:p>
        </p:txBody>
      </p:sp>
      <p:sp>
        <p:nvSpPr>
          <p:cNvPr id="48" name="Line 33"/>
          <p:cNvSpPr>
            <a:spLocks noChangeShapeType="1"/>
          </p:cNvSpPr>
          <p:nvPr/>
        </p:nvSpPr>
        <p:spPr bwMode="auto">
          <a:xfrm>
            <a:off x="1015356" y="5714206"/>
            <a:ext cx="0" cy="533400"/>
          </a:xfrm>
          <a:prstGeom prst="line">
            <a:avLst/>
          </a:prstGeom>
          <a:noFill/>
          <a:ln w="38100">
            <a:solidFill>
              <a:srgbClr val="FF0000"/>
            </a:solidFill>
            <a:round/>
            <a:headEnd type="none" w="sm" len="sm"/>
            <a:tailEnd type="none" w="sm" len="sm"/>
          </a:ln>
        </p:spPr>
        <p:txBody>
          <a:bodyPr wrap="none" anchor="ctr"/>
          <a:lstStyle/>
          <a:p>
            <a:endParaRPr lang="en-US" sz="2000"/>
          </a:p>
        </p:txBody>
      </p:sp>
      <p:cxnSp>
        <p:nvCxnSpPr>
          <p:cNvPr id="49" name="Straight Arrow Connector 48"/>
          <p:cNvCxnSpPr/>
          <p:nvPr/>
        </p:nvCxnSpPr>
        <p:spPr>
          <a:xfrm>
            <a:off x="634356" y="6247606"/>
            <a:ext cx="3505200" cy="794"/>
          </a:xfrm>
          <a:prstGeom prst="straightConnector1">
            <a:avLst/>
          </a:prstGeom>
          <a:ln w="38100">
            <a:solidFill>
              <a:schemeClr val="tx1"/>
            </a:solidFill>
            <a:prstDash val="lgDashDot"/>
            <a:tailEnd type="arrow"/>
          </a:ln>
        </p:spPr>
        <p:style>
          <a:lnRef idx="1">
            <a:schemeClr val="accent1"/>
          </a:lnRef>
          <a:fillRef idx="0">
            <a:schemeClr val="accent1"/>
          </a:fillRef>
          <a:effectRef idx="0">
            <a:schemeClr val="accent1"/>
          </a:effectRef>
          <a:fontRef idx="minor">
            <a:schemeClr val="tx1"/>
          </a:fontRef>
        </p:style>
      </p:cxnSp>
      <p:sp>
        <p:nvSpPr>
          <p:cNvPr id="50" name="Line 33"/>
          <p:cNvSpPr>
            <a:spLocks noChangeShapeType="1"/>
          </p:cNvSpPr>
          <p:nvPr/>
        </p:nvSpPr>
        <p:spPr bwMode="auto">
          <a:xfrm flipH="1">
            <a:off x="1015356" y="5028406"/>
            <a:ext cx="533400" cy="685800"/>
          </a:xfrm>
          <a:prstGeom prst="line">
            <a:avLst/>
          </a:prstGeom>
          <a:noFill/>
          <a:ln w="38100">
            <a:solidFill>
              <a:srgbClr val="FF0000"/>
            </a:solidFill>
            <a:round/>
            <a:headEnd type="none" w="sm" len="sm"/>
            <a:tailEnd type="none" w="sm" len="sm"/>
          </a:ln>
        </p:spPr>
        <p:txBody>
          <a:bodyPr wrap="none" anchor="ctr"/>
          <a:lstStyle/>
          <a:p>
            <a:endParaRPr lang="en-US" sz="2000"/>
          </a:p>
        </p:txBody>
      </p:sp>
      <p:sp>
        <p:nvSpPr>
          <p:cNvPr id="51" name="Line 33"/>
          <p:cNvSpPr>
            <a:spLocks noChangeShapeType="1"/>
          </p:cNvSpPr>
          <p:nvPr/>
        </p:nvSpPr>
        <p:spPr bwMode="auto">
          <a:xfrm flipV="1">
            <a:off x="1548756" y="5028406"/>
            <a:ext cx="0" cy="381000"/>
          </a:xfrm>
          <a:prstGeom prst="line">
            <a:avLst/>
          </a:prstGeom>
          <a:noFill/>
          <a:ln w="38100">
            <a:solidFill>
              <a:srgbClr val="FF0000"/>
            </a:solidFill>
            <a:round/>
            <a:headEnd type="none" w="sm" len="sm"/>
            <a:tailEnd type="none" w="sm" len="sm"/>
          </a:ln>
        </p:spPr>
        <p:txBody>
          <a:bodyPr wrap="none" anchor="ctr"/>
          <a:lstStyle/>
          <a:p>
            <a:endParaRPr lang="en-US" sz="2000"/>
          </a:p>
        </p:txBody>
      </p:sp>
      <p:cxnSp>
        <p:nvCxnSpPr>
          <p:cNvPr id="57" name="Straight Arrow Connector 56"/>
          <p:cNvCxnSpPr/>
          <p:nvPr/>
        </p:nvCxnSpPr>
        <p:spPr>
          <a:xfrm flipV="1">
            <a:off x="1853556" y="5867400"/>
            <a:ext cx="1371600" cy="2403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rot="5400000">
            <a:off x="1433662" y="5828506"/>
            <a:ext cx="838200" cy="1588"/>
          </a:xfrm>
          <a:prstGeom prst="straightConnector1">
            <a:avLst/>
          </a:prstGeom>
          <a:ln>
            <a:headEnd type="arrow" w="med" len="med"/>
            <a:tailEnd type="arrow" w="med" len="med"/>
          </a:ln>
        </p:spPr>
        <p:style>
          <a:lnRef idx="2">
            <a:schemeClr val="dk1"/>
          </a:lnRef>
          <a:fillRef idx="0">
            <a:schemeClr val="dk1"/>
          </a:fillRef>
          <a:effectRef idx="1">
            <a:schemeClr val="dk1"/>
          </a:effectRef>
          <a:fontRef idx="minor">
            <a:schemeClr val="tx1"/>
          </a:fontRef>
        </p:style>
      </p:cxnSp>
      <p:cxnSp>
        <p:nvCxnSpPr>
          <p:cNvPr id="61" name="Straight Arrow Connector 60"/>
          <p:cNvCxnSpPr/>
          <p:nvPr/>
        </p:nvCxnSpPr>
        <p:spPr>
          <a:xfrm flipV="1">
            <a:off x="1548756" y="5029200"/>
            <a:ext cx="1676400" cy="2403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p:nvPr/>
        </p:nvCxnSpPr>
        <p:spPr>
          <a:xfrm flipV="1">
            <a:off x="1701156" y="3581400"/>
            <a:ext cx="1447800" cy="2403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2" name="TextBox 71"/>
          <p:cNvSpPr txBox="1"/>
          <p:nvPr/>
        </p:nvSpPr>
        <p:spPr>
          <a:xfrm>
            <a:off x="3148956" y="3352800"/>
            <a:ext cx="1216230" cy="400110"/>
          </a:xfrm>
          <a:prstGeom prst="rect">
            <a:avLst/>
          </a:prstGeom>
          <a:noFill/>
        </p:spPr>
        <p:txBody>
          <a:bodyPr wrap="none" rtlCol="0">
            <a:spAutoFit/>
          </a:bodyPr>
          <a:lstStyle/>
          <a:p>
            <a:r>
              <a:rPr lang="en-US" sz="2000" dirty="0" err="1" smtClean="0"/>
              <a:t>FendInsp</a:t>
            </a:r>
            <a:endParaRPr lang="en-US" sz="2000" dirty="0"/>
          </a:p>
        </p:txBody>
      </p:sp>
      <p:sp>
        <p:nvSpPr>
          <p:cNvPr id="73" name="TextBox 72"/>
          <p:cNvSpPr txBox="1"/>
          <p:nvPr/>
        </p:nvSpPr>
        <p:spPr>
          <a:xfrm>
            <a:off x="3225156" y="4876800"/>
            <a:ext cx="1346844" cy="400110"/>
          </a:xfrm>
          <a:prstGeom prst="rect">
            <a:avLst/>
          </a:prstGeom>
          <a:noFill/>
        </p:spPr>
        <p:txBody>
          <a:bodyPr wrap="none" rtlCol="0">
            <a:spAutoFit/>
          </a:bodyPr>
          <a:lstStyle/>
          <a:p>
            <a:r>
              <a:rPr lang="en-US" sz="2000" dirty="0" err="1" smtClean="0"/>
              <a:t>PpeakInsp</a:t>
            </a:r>
            <a:endParaRPr lang="en-US" sz="2000" dirty="0"/>
          </a:p>
        </p:txBody>
      </p:sp>
      <p:sp>
        <p:nvSpPr>
          <p:cNvPr id="74" name="TextBox 73"/>
          <p:cNvSpPr txBox="1"/>
          <p:nvPr/>
        </p:nvSpPr>
        <p:spPr>
          <a:xfrm>
            <a:off x="3225156" y="5638800"/>
            <a:ext cx="763351" cy="400110"/>
          </a:xfrm>
          <a:prstGeom prst="rect">
            <a:avLst/>
          </a:prstGeom>
          <a:noFill/>
        </p:spPr>
        <p:txBody>
          <a:bodyPr wrap="none" rtlCol="0">
            <a:spAutoFit/>
          </a:bodyPr>
          <a:lstStyle/>
          <a:p>
            <a:r>
              <a:rPr lang="en-US" sz="2000" dirty="0" err="1" smtClean="0"/>
              <a:t>Pplat</a:t>
            </a:r>
            <a:endParaRPr lang="en-US" sz="2000" dirty="0"/>
          </a:p>
        </p:txBody>
      </p:sp>
      <p:sp>
        <p:nvSpPr>
          <p:cNvPr id="7176" name="Rectangle 8"/>
          <p:cNvSpPr>
            <a:spLocks noChangeArrowheads="1"/>
          </p:cNvSpPr>
          <p:nvPr/>
        </p:nvSpPr>
        <p:spPr bwMode="auto">
          <a:xfrm>
            <a:off x="3962400" y="2861370"/>
            <a:ext cx="5004093"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28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برای محاسبه این پارامتر لازم است سه شرط زیر برقرار باشد:</a:t>
            </a:r>
            <a:endPar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 typeface="Wingdings" pitchFamily="2" charset="2"/>
              <a:buChar char="q"/>
              <a:tabLst/>
            </a:pPr>
            <a:r>
              <a:rPr kumimoji="0" lang="fa-IR" sz="28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مد حجمی</a:t>
            </a:r>
          </a:p>
          <a:p>
            <a:pPr marL="0" marR="0" lvl="0" indent="0" algn="r" defTabSz="914400" rtl="1" eaLnBrk="0" fontAlgn="base" latinLnBrk="0" hangingPunct="0">
              <a:lnSpc>
                <a:spcPct val="100000"/>
              </a:lnSpc>
              <a:spcBef>
                <a:spcPct val="0"/>
              </a:spcBef>
              <a:spcAft>
                <a:spcPct val="0"/>
              </a:spcAft>
              <a:buClrTx/>
              <a:buSzTx/>
              <a:buFont typeface="Wingdings" pitchFamily="2" charset="2"/>
              <a:buChar char="q"/>
              <a:tabLst/>
            </a:pPr>
            <a:endParaRPr kumimoji="0" lang="fa-IR" sz="28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 typeface="Wingdings" pitchFamily="2" charset="2"/>
              <a:buChar char="q"/>
              <a:tabLst/>
            </a:pPr>
            <a:r>
              <a:rPr lang="fa-IR" sz="2800" dirty="0" smtClean="0">
                <a:latin typeface="Calibri" pitchFamily="34" charset="0"/>
                <a:ea typeface="Times New Roman" pitchFamily="18" charset="0"/>
                <a:cs typeface="B Nazanin" pitchFamily="2" charset="-78"/>
              </a:rPr>
              <a:t>شکل موج مربعی</a:t>
            </a:r>
            <a:endPar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tabLst/>
            </a:pPr>
            <a:endPar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r" defTabSz="914400" rtl="1" eaLnBrk="0" fontAlgn="base" latinLnBrk="0" hangingPunct="0">
              <a:lnSpc>
                <a:spcPct val="100000"/>
              </a:lnSpc>
              <a:spcBef>
                <a:spcPct val="0"/>
              </a:spcBef>
              <a:spcAft>
                <a:spcPct val="0"/>
              </a:spcAft>
              <a:buClrTx/>
              <a:buSzTx/>
              <a:buFont typeface="Wingdings" pitchFamily="2" charset="2"/>
              <a:buChar char="q"/>
              <a:tabLst/>
            </a:pP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Pause&gt;=200 ms </a:t>
            </a:r>
            <a:r>
              <a:rPr kumimoji="0" 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p>
        </p:txBody>
      </p:sp>
      <p:cxnSp>
        <p:nvCxnSpPr>
          <p:cNvPr id="76" name="Straight Arrow Connector 75"/>
          <p:cNvCxnSpPr/>
          <p:nvPr/>
        </p:nvCxnSpPr>
        <p:spPr>
          <a:xfrm>
            <a:off x="1777356" y="1372244"/>
            <a:ext cx="4572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558156" y="3048000"/>
            <a:ext cx="405880" cy="400110"/>
          </a:xfrm>
          <a:prstGeom prst="rect">
            <a:avLst/>
          </a:prstGeom>
          <a:noFill/>
        </p:spPr>
        <p:txBody>
          <a:bodyPr wrap="none" rtlCol="0">
            <a:spAutoFit/>
          </a:bodyPr>
          <a:lstStyle/>
          <a:p>
            <a:r>
              <a:rPr lang="fa-IR" sz="2000" dirty="0" smtClean="0">
                <a:cs typeface="B Nazanin" pitchFamily="2" charset="-78"/>
              </a:rPr>
              <a:t>فلو</a:t>
            </a:r>
            <a:endParaRPr lang="en-US" sz="2000" dirty="0">
              <a:cs typeface="B Nazanin" pitchFamily="2" charset="-78"/>
            </a:endParaRPr>
          </a:p>
        </p:txBody>
      </p:sp>
      <p:sp>
        <p:nvSpPr>
          <p:cNvPr id="39" name="TextBox 38"/>
          <p:cNvSpPr txBox="1"/>
          <p:nvPr/>
        </p:nvSpPr>
        <p:spPr>
          <a:xfrm>
            <a:off x="481956" y="5105400"/>
            <a:ext cx="540533" cy="400110"/>
          </a:xfrm>
          <a:prstGeom prst="rect">
            <a:avLst/>
          </a:prstGeom>
          <a:noFill/>
        </p:spPr>
        <p:txBody>
          <a:bodyPr wrap="none" rtlCol="0">
            <a:spAutoFit/>
          </a:bodyPr>
          <a:lstStyle/>
          <a:p>
            <a:r>
              <a:rPr lang="fa-IR" sz="2000" dirty="0" smtClean="0">
                <a:cs typeface="B Nazanin" pitchFamily="2" charset="-78"/>
              </a:rPr>
              <a:t>فشار</a:t>
            </a:r>
            <a:endParaRPr lang="en-US" sz="2000" dirty="0">
              <a:cs typeface="B Nazanin" pitchFamily="2" charset="-78"/>
            </a:endParaRPr>
          </a:p>
        </p:txBody>
      </p:sp>
      <p:cxnSp>
        <p:nvCxnSpPr>
          <p:cNvPr id="42" name="Straight Connector 41"/>
          <p:cNvCxnSpPr/>
          <p:nvPr/>
        </p:nvCxnSpPr>
        <p:spPr>
          <a:xfrm>
            <a:off x="2361063" y="902732"/>
            <a:ext cx="6400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4118753" y="228600"/>
            <a:ext cx="4540025" cy="707886"/>
          </a:xfrm>
          <a:prstGeom prst="rect">
            <a:avLst/>
          </a:prstGeom>
        </p:spPr>
        <p:txBody>
          <a:bodyPr wrap="none">
            <a:spAutoFit/>
          </a:bodyPr>
          <a:lstStyle/>
          <a:p>
            <a:pPr algn="r" rtl="1"/>
            <a:r>
              <a:rPr lang="fa-IR" sz="4000" dirty="0">
                <a:cs typeface="B Nazanin" panose="00000400000000000000" pitchFamily="2" charset="-78"/>
              </a:rPr>
              <a:t>پارامترهای اندازه گیری شده</a:t>
            </a:r>
            <a:endParaRPr lang="en-US" sz="4000" dirty="0">
              <a:cs typeface="B Nazanin" panose="00000400000000000000" pitchFamily="2" charset="-78"/>
            </a:endParaRPr>
          </a:p>
        </p:txBody>
      </p:sp>
    </p:spTree>
    <p:extLst>
      <p:ext uri="{BB962C8B-B14F-4D97-AF65-F5344CB8AC3E}">
        <p14:creationId xmlns:p14="http://schemas.microsoft.com/office/powerpoint/2010/main" val="133298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6"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1219200"/>
            <a:ext cx="8125378" cy="461665"/>
          </a:xfrm>
          <a:prstGeom prst="rect">
            <a:avLst/>
          </a:prstGeom>
        </p:spPr>
        <p:txBody>
          <a:bodyPr wrap="square">
            <a:spAutoFit/>
          </a:bodyPr>
          <a:lstStyle/>
          <a:p>
            <a:r>
              <a:rPr lang="en-US" sz="2400" b="1" dirty="0" smtClean="0">
                <a:latin typeface="Times New Roman" pitchFamily="18" charset="0"/>
                <a:cs typeface="Times New Roman" pitchFamily="18" charset="0"/>
              </a:rPr>
              <a:t>21- </a:t>
            </a:r>
            <a:r>
              <a:rPr lang="en-US" sz="2400" b="1" dirty="0" err="1" smtClean="0">
                <a:latin typeface="Times New Roman" pitchFamily="18" charset="0"/>
                <a:cs typeface="Times New Roman" pitchFamily="18" charset="0"/>
              </a:rPr>
              <a:t>Rexp</a:t>
            </a:r>
            <a:r>
              <a:rPr lang="en-US" sz="2400" b="1" dirty="0" smtClean="0">
                <a:latin typeface="Times New Roman" pitchFamily="18" charset="0"/>
                <a:cs typeface="Times New Roman" pitchFamily="18" charset="0"/>
              </a:rPr>
              <a:t>        Expiratory flow resistance </a:t>
            </a:r>
            <a:r>
              <a:rPr lang="en-US" sz="2400" dirty="0" smtClean="0">
                <a:latin typeface="Times New Roman" pitchFamily="18" charset="0"/>
                <a:cs typeface="Times New Roman" pitchFamily="18" charset="0"/>
                <a:sym typeface="Wingdings" pitchFamily="2" charset="2"/>
              </a:rPr>
              <a:t>(</a:t>
            </a:r>
            <a:r>
              <a:rPr lang="en-US" sz="2400" dirty="0" smtClean="0"/>
              <a:t>cmH2O/L/sec </a:t>
            </a:r>
            <a:r>
              <a:rPr lang="en-US" sz="2400" dirty="0" smtClean="0">
                <a:latin typeface="Times New Roman" pitchFamily="18" charset="0"/>
                <a:cs typeface="Times New Roman" pitchFamily="18" charset="0"/>
                <a:sym typeface="Wingdings" pitchFamily="2" charset="2"/>
              </a:rPr>
              <a:t>)</a:t>
            </a:r>
          </a:p>
        </p:txBody>
      </p:sp>
      <p:cxnSp>
        <p:nvCxnSpPr>
          <p:cNvPr id="7" name="Straight Arrow Connector 6"/>
          <p:cNvCxnSpPr/>
          <p:nvPr/>
        </p:nvCxnSpPr>
        <p:spPr>
          <a:xfrm>
            <a:off x="1783729" y="1495530"/>
            <a:ext cx="4572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4635147" y="1828800"/>
            <a:ext cx="3834704" cy="523220"/>
          </a:xfrm>
          <a:prstGeom prst="rect">
            <a:avLst/>
          </a:prstGeom>
        </p:spPr>
        <p:txBody>
          <a:bodyPr wrap="none">
            <a:spAutoFit/>
          </a:bodyPr>
          <a:lstStyle/>
          <a:p>
            <a:pPr algn="r" rtl="1"/>
            <a:r>
              <a:rPr lang="fa-IR" sz="2800" dirty="0" smtClean="0">
                <a:latin typeface="Times New Roman" pitchFamily="18" charset="0"/>
                <a:cs typeface="B Nazanin" pitchFamily="2" charset="-78"/>
              </a:rPr>
              <a:t>مقاومت مسیر هوایی در طی بازدم</a:t>
            </a:r>
            <a:endParaRPr lang="en-US" sz="2800" dirty="0">
              <a:latin typeface="Times New Roman" pitchFamily="18" charset="0"/>
              <a:cs typeface="B Nazanin" pitchFamily="2" charset="-78"/>
            </a:endParaRPr>
          </a:p>
        </p:txBody>
      </p:sp>
      <p:pic>
        <p:nvPicPr>
          <p:cNvPr id="61442" name="Picture 2"/>
          <p:cNvPicPr>
            <a:picLocks noChangeAspect="1" noChangeArrowheads="1"/>
          </p:cNvPicPr>
          <p:nvPr/>
        </p:nvPicPr>
        <p:blipFill>
          <a:blip r:embed="rId2" cstate="print"/>
          <a:srcRect/>
          <a:stretch>
            <a:fillRect/>
          </a:stretch>
        </p:blipFill>
        <p:spPr bwMode="auto">
          <a:xfrm>
            <a:off x="742844" y="1981196"/>
            <a:ext cx="2446665" cy="837408"/>
          </a:xfrm>
          <a:prstGeom prst="rect">
            <a:avLst/>
          </a:prstGeom>
          <a:noFill/>
          <a:ln w="9525">
            <a:noFill/>
            <a:miter lim="800000"/>
            <a:headEnd/>
            <a:tailEnd/>
          </a:ln>
          <a:effectLst/>
        </p:spPr>
      </p:pic>
      <p:cxnSp>
        <p:nvCxnSpPr>
          <p:cNvPr id="10" name="Straight Arrow Connector 9"/>
          <p:cNvCxnSpPr/>
          <p:nvPr/>
        </p:nvCxnSpPr>
        <p:spPr>
          <a:xfrm flipV="1">
            <a:off x="413573" y="4267200"/>
            <a:ext cx="3686204" cy="10872"/>
          </a:xfrm>
          <a:prstGeom prst="straightConnector1">
            <a:avLst/>
          </a:prstGeom>
          <a:ln w="38100">
            <a:solidFill>
              <a:schemeClr val="tx1"/>
            </a:solidFill>
            <a:prstDash val="lgDashDot"/>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899377" y="3113326"/>
            <a:ext cx="34940" cy="1850548"/>
          </a:xfrm>
          <a:prstGeom prst="straightConnector1">
            <a:avLst/>
          </a:prstGeom>
          <a:ln w="28575">
            <a:solidFill>
              <a:schemeClr val="tx1"/>
            </a:solidFill>
            <a:prstDash val="lgDashDot"/>
            <a:tailEnd type="arrow"/>
          </a:ln>
        </p:spPr>
        <p:style>
          <a:lnRef idx="1">
            <a:schemeClr val="accent1"/>
          </a:lnRef>
          <a:fillRef idx="0">
            <a:schemeClr val="accent1"/>
          </a:fillRef>
          <a:effectRef idx="0">
            <a:schemeClr val="accent1"/>
          </a:effectRef>
          <a:fontRef idx="minor">
            <a:schemeClr val="tx1"/>
          </a:fontRef>
        </p:style>
      </p:cxnSp>
      <p:sp>
        <p:nvSpPr>
          <p:cNvPr id="13" name="Arc 32"/>
          <p:cNvSpPr>
            <a:spLocks/>
          </p:cNvSpPr>
          <p:nvPr/>
        </p:nvSpPr>
        <p:spPr bwMode="auto">
          <a:xfrm>
            <a:off x="975577" y="3580606"/>
            <a:ext cx="228600" cy="749864"/>
          </a:xfrm>
          <a:custGeom>
            <a:avLst/>
            <a:gdLst>
              <a:gd name="T0" fmla="*/ 0 w 21558"/>
              <a:gd name="T1" fmla="*/ 401 h 21600"/>
              <a:gd name="T2" fmla="*/ 235 w 21558"/>
              <a:gd name="T3" fmla="*/ 0 h 21600"/>
              <a:gd name="T4" fmla="*/ 236 w 21558"/>
              <a:gd name="T5" fmla="*/ 428 h 21600"/>
              <a:gd name="T6" fmla="*/ 0 60000 65536"/>
              <a:gd name="T7" fmla="*/ 0 60000 65536"/>
              <a:gd name="T8" fmla="*/ 0 60000 65536"/>
              <a:gd name="T9" fmla="*/ 0 w 21558"/>
              <a:gd name="T10" fmla="*/ 0 h 21600"/>
              <a:gd name="T11" fmla="*/ 21558 w 21558"/>
              <a:gd name="T12" fmla="*/ 21600 h 21600"/>
            </a:gdLst>
            <a:ahLst/>
            <a:cxnLst>
              <a:cxn ang="T6">
                <a:pos x="T0" y="T1"/>
              </a:cxn>
              <a:cxn ang="T7">
                <a:pos x="T2" y="T3"/>
              </a:cxn>
              <a:cxn ang="T8">
                <a:pos x="T4" y="T5"/>
              </a:cxn>
            </a:cxnLst>
            <a:rect l="T9" t="T10" r="T11" b="T12"/>
            <a:pathLst>
              <a:path w="21558" h="21600" fill="none" extrusionOk="0">
                <a:moveTo>
                  <a:pt x="-1" y="20260"/>
                </a:moveTo>
                <a:cubicBezTo>
                  <a:pt x="704" y="8908"/>
                  <a:pt x="10092" y="48"/>
                  <a:pt x="21466" y="0"/>
                </a:cubicBezTo>
              </a:path>
              <a:path w="21558" h="21600" stroke="0" extrusionOk="0">
                <a:moveTo>
                  <a:pt x="-1" y="20260"/>
                </a:moveTo>
                <a:cubicBezTo>
                  <a:pt x="704" y="8908"/>
                  <a:pt x="10092" y="48"/>
                  <a:pt x="21466" y="0"/>
                </a:cubicBezTo>
                <a:lnTo>
                  <a:pt x="21558" y="21600"/>
                </a:lnTo>
                <a:close/>
              </a:path>
            </a:pathLst>
          </a:custGeom>
          <a:noFill/>
          <a:ln w="38100">
            <a:solidFill>
              <a:srgbClr val="FF0000"/>
            </a:solidFill>
            <a:round/>
            <a:headEnd type="none" w="sm" len="sm"/>
            <a:tailEnd type="none" w="sm" len="sm"/>
          </a:ln>
        </p:spPr>
        <p:txBody>
          <a:bodyPr wrap="none" anchor="ctr"/>
          <a:lstStyle/>
          <a:p>
            <a:endParaRPr lang="en-US"/>
          </a:p>
        </p:txBody>
      </p:sp>
      <p:sp>
        <p:nvSpPr>
          <p:cNvPr id="14" name="Line 33"/>
          <p:cNvSpPr>
            <a:spLocks noChangeShapeType="1"/>
          </p:cNvSpPr>
          <p:nvPr/>
        </p:nvSpPr>
        <p:spPr bwMode="auto">
          <a:xfrm>
            <a:off x="1204177" y="3580606"/>
            <a:ext cx="304800" cy="0"/>
          </a:xfrm>
          <a:prstGeom prst="line">
            <a:avLst/>
          </a:prstGeom>
          <a:noFill/>
          <a:ln w="38100">
            <a:solidFill>
              <a:srgbClr val="FF0000"/>
            </a:solidFill>
            <a:round/>
            <a:headEnd type="none" w="sm" len="sm"/>
            <a:tailEnd type="none" w="sm" len="sm"/>
          </a:ln>
        </p:spPr>
        <p:txBody>
          <a:bodyPr wrap="none" anchor="ctr"/>
          <a:lstStyle/>
          <a:p>
            <a:endParaRPr lang="en-US"/>
          </a:p>
        </p:txBody>
      </p:sp>
      <p:sp>
        <p:nvSpPr>
          <p:cNvPr id="15" name="Arc 34"/>
          <p:cNvSpPr>
            <a:spLocks/>
          </p:cNvSpPr>
          <p:nvPr/>
        </p:nvSpPr>
        <p:spPr bwMode="auto">
          <a:xfrm flipV="1">
            <a:off x="1966177" y="4278074"/>
            <a:ext cx="1219200" cy="622757"/>
          </a:xfrm>
          <a:custGeom>
            <a:avLst/>
            <a:gdLst>
              <a:gd name="T0" fmla="*/ 71 w 21600"/>
              <a:gd name="T1" fmla="*/ 397 h 21600"/>
              <a:gd name="T2" fmla="*/ 0 w 21600"/>
              <a:gd name="T3" fmla="*/ 0 h 21600"/>
              <a:gd name="T4" fmla="*/ 71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38100">
            <a:solidFill>
              <a:srgbClr val="0000FF"/>
            </a:solidFill>
            <a:round/>
            <a:headEnd type="none" w="sm" len="sm"/>
            <a:tailEnd type="none" w="sm" len="sm"/>
          </a:ln>
        </p:spPr>
        <p:txBody>
          <a:bodyPr wrap="none" anchor="ctr"/>
          <a:lstStyle/>
          <a:p>
            <a:endParaRPr lang="en-US"/>
          </a:p>
        </p:txBody>
      </p:sp>
      <p:sp>
        <p:nvSpPr>
          <p:cNvPr id="16" name="Arc 32"/>
          <p:cNvSpPr>
            <a:spLocks/>
          </p:cNvSpPr>
          <p:nvPr/>
        </p:nvSpPr>
        <p:spPr bwMode="auto">
          <a:xfrm flipV="1">
            <a:off x="1508977" y="3504406"/>
            <a:ext cx="45719" cy="762000"/>
          </a:xfrm>
          <a:custGeom>
            <a:avLst/>
            <a:gdLst>
              <a:gd name="T0" fmla="*/ 0 w 21558"/>
              <a:gd name="T1" fmla="*/ 401 h 21600"/>
              <a:gd name="T2" fmla="*/ 235 w 21558"/>
              <a:gd name="T3" fmla="*/ 0 h 21600"/>
              <a:gd name="T4" fmla="*/ 236 w 21558"/>
              <a:gd name="T5" fmla="*/ 428 h 21600"/>
              <a:gd name="T6" fmla="*/ 0 60000 65536"/>
              <a:gd name="T7" fmla="*/ 0 60000 65536"/>
              <a:gd name="T8" fmla="*/ 0 60000 65536"/>
              <a:gd name="T9" fmla="*/ 0 w 21558"/>
              <a:gd name="T10" fmla="*/ 0 h 21600"/>
              <a:gd name="T11" fmla="*/ 21558 w 21558"/>
              <a:gd name="T12" fmla="*/ 21600 h 21600"/>
            </a:gdLst>
            <a:ahLst/>
            <a:cxnLst>
              <a:cxn ang="T6">
                <a:pos x="T0" y="T1"/>
              </a:cxn>
              <a:cxn ang="T7">
                <a:pos x="T2" y="T3"/>
              </a:cxn>
              <a:cxn ang="T8">
                <a:pos x="T4" y="T5"/>
              </a:cxn>
            </a:cxnLst>
            <a:rect l="T9" t="T10" r="T11" b="T12"/>
            <a:pathLst>
              <a:path w="21558" h="21600" fill="none" extrusionOk="0">
                <a:moveTo>
                  <a:pt x="-1" y="20260"/>
                </a:moveTo>
                <a:cubicBezTo>
                  <a:pt x="704" y="8908"/>
                  <a:pt x="10092" y="48"/>
                  <a:pt x="21466" y="0"/>
                </a:cubicBezTo>
              </a:path>
              <a:path w="21558" h="21600" stroke="0" extrusionOk="0">
                <a:moveTo>
                  <a:pt x="-1" y="20260"/>
                </a:moveTo>
                <a:cubicBezTo>
                  <a:pt x="704" y="8908"/>
                  <a:pt x="10092" y="48"/>
                  <a:pt x="21466" y="0"/>
                </a:cubicBezTo>
                <a:lnTo>
                  <a:pt x="21558" y="21600"/>
                </a:lnTo>
                <a:close/>
              </a:path>
            </a:pathLst>
          </a:custGeom>
          <a:noFill/>
          <a:ln w="38100">
            <a:solidFill>
              <a:srgbClr val="FF0000"/>
            </a:solidFill>
            <a:round/>
            <a:headEnd type="none" w="sm" len="sm"/>
            <a:tailEnd type="none" w="sm" len="sm"/>
          </a:ln>
        </p:spPr>
        <p:txBody>
          <a:bodyPr wrap="none" anchor="ctr"/>
          <a:lstStyle/>
          <a:p>
            <a:endParaRPr lang="en-US"/>
          </a:p>
        </p:txBody>
      </p:sp>
      <p:sp>
        <p:nvSpPr>
          <p:cNvPr id="17" name="Line 33"/>
          <p:cNvSpPr>
            <a:spLocks noChangeShapeType="1"/>
          </p:cNvSpPr>
          <p:nvPr/>
        </p:nvSpPr>
        <p:spPr bwMode="auto">
          <a:xfrm>
            <a:off x="1508977" y="4266406"/>
            <a:ext cx="457200" cy="0"/>
          </a:xfrm>
          <a:prstGeom prst="line">
            <a:avLst/>
          </a:prstGeom>
          <a:noFill/>
          <a:ln w="38100">
            <a:solidFill>
              <a:srgbClr val="FF0000"/>
            </a:solidFill>
            <a:round/>
            <a:headEnd type="none" w="sm" len="sm"/>
            <a:tailEnd type="none" w="sm" len="sm"/>
          </a:ln>
        </p:spPr>
        <p:txBody>
          <a:bodyPr wrap="none" anchor="ctr"/>
          <a:lstStyle/>
          <a:p>
            <a:endParaRPr lang="en-US"/>
          </a:p>
        </p:txBody>
      </p:sp>
      <p:sp>
        <p:nvSpPr>
          <p:cNvPr id="18" name="Line 33"/>
          <p:cNvSpPr>
            <a:spLocks noChangeShapeType="1"/>
          </p:cNvSpPr>
          <p:nvPr/>
        </p:nvSpPr>
        <p:spPr bwMode="auto">
          <a:xfrm>
            <a:off x="1966177" y="4266406"/>
            <a:ext cx="0" cy="634425"/>
          </a:xfrm>
          <a:prstGeom prst="line">
            <a:avLst/>
          </a:prstGeom>
          <a:noFill/>
          <a:ln w="38100">
            <a:solidFill>
              <a:srgbClr val="1003BD"/>
            </a:solidFill>
            <a:round/>
            <a:headEnd type="none" w="sm" len="sm"/>
            <a:tailEnd type="none" w="sm" len="sm"/>
          </a:ln>
        </p:spPr>
        <p:txBody>
          <a:bodyPr wrap="none" anchor="ctr"/>
          <a:lstStyle/>
          <a:p>
            <a:endParaRPr lang="en-US"/>
          </a:p>
        </p:txBody>
      </p:sp>
      <p:cxnSp>
        <p:nvCxnSpPr>
          <p:cNvPr id="19" name="Straight Arrow Connector 18"/>
          <p:cNvCxnSpPr/>
          <p:nvPr/>
        </p:nvCxnSpPr>
        <p:spPr>
          <a:xfrm rot="5400000" flipH="1" flipV="1">
            <a:off x="55343" y="5936972"/>
            <a:ext cx="1688068" cy="1588"/>
          </a:xfrm>
          <a:prstGeom prst="straightConnector1">
            <a:avLst/>
          </a:prstGeom>
          <a:ln w="28575">
            <a:solidFill>
              <a:schemeClr val="tx1"/>
            </a:solidFill>
            <a:prstDash val="lgDashDot"/>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148608" y="6112133"/>
            <a:ext cx="664335" cy="400110"/>
          </a:xfrm>
          <a:prstGeom prst="rect">
            <a:avLst/>
          </a:prstGeom>
          <a:noFill/>
        </p:spPr>
        <p:txBody>
          <a:bodyPr wrap="square" rtlCol="0">
            <a:spAutoFit/>
          </a:bodyPr>
          <a:lstStyle/>
          <a:p>
            <a:r>
              <a:rPr lang="fa-IR" sz="2000" dirty="0" smtClean="0">
                <a:cs typeface="B Yagut" pitchFamily="2" charset="-78"/>
              </a:rPr>
              <a:t>زمان</a:t>
            </a:r>
            <a:endParaRPr lang="en-US" sz="2000" dirty="0">
              <a:cs typeface="B Yagut" pitchFamily="2" charset="-78"/>
            </a:endParaRPr>
          </a:p>
        </p:txBody>
      </p:sp>
      <p:sp>
        <p:nvSpPr>
          <p:cNvPr id="21" name="Line 33"/>
          <p:cNvSpPr>
            <a:spLocks noChangeShapeType="1"/>
          </p:cNvSpPr>
          <p:nvPr/>
        </p:nvSpPr>
        <p:spPr bwMode="auto">
          <a:xfrm>
            <a:off x="1432777" y="5409406"/>
            <a:ext cx="457200" cy="0"/>
          </a:xfrm>
          <a:prstGeom prst="line">
            <a:avLst/>
          </a:prstGeom>
          <a:noFill/>
          <a:ln w="38100">
            <a:solidFill>
              <a:srgbClr val="FF0000"/>
            </a:solidFill>
            <a:round/>
            <a:headEnd type="none" w="sm" len="sm"/>
            <a:tailEnd type="none" w="sm" len="sm"/>
          </a:ln>
        </p:spPr>
        <p:txBody>
          <a:bodyPr wrap="none" anchor="ctr"/>
          <a:lstStyle/>
          <a:p>
            <a:endParaRPr lang="en-US"/>
          </a:p>
        </p:txBody>
      </p:sp>
      <p:sp>
        <p:nvSpPr>
          <p:cNvPr id="22" name="Arc 32"/>
          <p:cNvSpPr>
            <a:spLocks/>
          </p:cNvSpPr>
          <p:nvPr/>
        </p:nvSpPr>
        <p:spPr bwMode="auto">
          <a:xfrm flipV="1">
            <a:off x="1889977" y="5333206"/>
            <a:ext cx="1066800" cy="914400"/>
          </a:xfrm>
          <a:custGeom>
            <a:avLst/>
            <a:gdLst>
              <a:gd name="T0" fmla="*/ 0 w 21558"/>
              <a:gd name="T1" fmla="*/ 401 h 21600"/>
              <a:gd name="T2" fmla="*/ 235 w 21558"/>
              <a:gd name="T3" fmla="*/ 0 h 21600"/>
              <a:gd name="T4" fmla="*/ 236 w 21558"/>
              <a:gd name="T5" fmla="*/ 428 h 21600"/>
              <a:gd name="T6" fmla="*/ 0 60000 65536"/>
              <a:gd name="T7" fmla="*/ 0 60000 65536"/>
              <a:gd name="T8" fmla="*/ 0 60000 65536"/>
              <a:gd name="T9" fmla="*/ 0 w 21558"/>
              <a:gd name="T10" fmla="*/ 0 h 21600"/>
              <a:gd name="T11" fmla="*/ 21558 w 21558"/>
              <a:gd name="T12" fmla="*/ 21600 h 21600"/>
            </a:gdLst>
            <a:ahLst/>
            <a:cxnLst>
              <a:cxn ang="T6">
                <a:pos x="T0" y="T1"/>
              </a:cxn>
              <a:cxn ang="T7">
                <a:pos x="T2" y="T3"/>
              </a:cxn>
              <a:cxn ang="T8">
                <a:pos x="T4" y="T5"/>
              </a:cxn>
            </a:cxnLst>
            <a:rect l="T9" t="T10" r="T11" b="T12"/>
            <a:pathLst>
              <a:path w="21558" h="21600" fill="none" extrusionOk="0">
                <a:moveTo>
                  <a:pt x="-1" y="20260"/>
                </a:moveTo>
                <a:cubicBezTo>
                  <a:pt x="704" y="8908"/>
                  <a:pt x="10092" y="48"/>
                  <a:pt x="21466" y="0"/>
                </a:cubicBezTo>
              </a:path>
              <a:path w="21558" h="21600" stroke="0" extrusionOk="0">
                <a:moveTo>
                  <a:pt x="-1" y="20260"/>
                </a:moveTo>
                <a:cubicBezTo>
                  <a:pt x="704" y="8908"/>
                  <a:pt x="10092" y="48"/>
                  <a:pt x="21466" y="0"/>
                </a:cubicBezTo>
                <a:lnTo>
                  <a:pt x="21558" y="21600"/>
                </a:lnTo>
                <a:close/>
              </a:path>
            </a:pathLst>
          </a:custGeom>
          <a:noFill/>
          <a:ln w="38100">
            <a:solidFill>
              <a:srgbClr val="FF0000"/>
            </a:solidFill>
            <a:round/>
            <a:headEnd type="none" w="sm" len="sm"/>
            <a:tailEnd type="none" w="sm" len="sm"/>
          </a:ln>
        </p:spPr>
        <p:txBody>
          <a:bodyPr wrap="none" anchor="ctr"/>
          <a:lstStyle/>
          <a:p>
            <a:endParaRPr lang="en-US"/>
          </a:p>
        </p:txBody>
      </p:sp>
      <p:sp>
        <p:nvSpPr>
          <p:cNvPr id="23" name="Line 33"/>
          <p:cNvSpPr>
            <a:spLocks noChangeShapeType="1"/>
          </p:cNvSpPr>
          <p:nvPr/>
        </p:nvSpPr>
        <p:spPr bwMode="auto">
          <a:xfrm>
            <a:off x="899377" y="5714206"/>
            <a:ext cx="0" cy="533400"/>
          </a:xfrm>
          <a:prstGeom prst="line">
            <a:avLst/>
          </a:prstGeom>
          <a:noFill/>
          <a:ln w="38100">
            <a:solidFill>
              <a:srgbClr val="FF0000"/>
            </a:solidFill>
            <a:round/>
            <a:headEnd type="none" w="sm" len="sm"/>
            <a:tailEnd type="none" w="sm" len="sm"/>
          </a:ln>
        </p:spPr>
        <p:txBody>
          <a:bodyPr wrap="none" anchor="ctr"/>
          <a:lstStyle/>
          <a:p>
            <a:endParaRPr lang="en-US"/>
          </a:p>
        </p:txBody>
      </p:sp>
      <p:cxnSp>
        <p:nvCxnSpPr>
          <p:cNvPr id="24" name="Straight Arrow Connector 23"/>
          <p:cNvCxnSpPr/>
          <p:nvPr/>
        </p:nvCxnSpPr>
        <p:spPr>
          <a:xfrm>
            <a:off x="518377" y="6247606"/>
            <a:ext cx="3505200" cy="794"/>
          </a:xfrm>
          <a:prstGeom prst="straightConnector1">
            <a:avLst/>
          </a:prstGeom>
          <a:ln w="38100">
            <a:solidFill>
              <a:schemeClr val="tx1"/>
            </a:solidFill>
            <a:prstDash val="lgDashDot"/>
            <a:tailEnd type="arrow"/>
          </a:ln>
        </p:spPr>
        <p:style>
          <a:lnRef idx="1">
            <a:schemeClr val="accent1"/>
          </a:lnRef>
          <a:fillRef idx="0">
            <a:schemeClr val="accent1"/>
          </a:fillRef>
          <a:effectRef idx="0">
            <a:schemeClr val="accent1"/>
          </a:effectRef>
          <a:fontRef idx="minor">
            <a:schemeClr val="tx1"/>
          </a:fontRef>
        </p:style>
      </p:cxnSp>
      <p:sp>
        <p:nvSpPr>
          <p:cNvPr id="25" name="Line 33"/>
          <p:cNvSpPr>
            <a:spLocks noChangeShapeType="1"/>
          </p:cNvSpPr>
          <p:nvPr/>
        </p:nvSpPr>
        <p:spPr bwMode="auto">
          <a:xfrm flipH="1">
            <a:off x="899377" y="5028406"/>
            <a:ext cx="533400" cy="685800"/>
          </a:xfrm>
          <a:prstGeom prst="line">
            <a:avLst/>
          </a:prstGeom>
          <a:noFill/>
          <a:ln w="38100">
            <a:solidFill>
              <a:srgbClr val="FF0000"/>
            </a:solidFill>
            <a:round/>
            <a:headEnd type="none" w="sm" len="sm"/>
            <a:tailEnd type="none" w="sm" len="sm"/>
          </a:ln>
        </p:spPr>
        <p:txBody>
          <a:bodyPr wrap="none" anchor="ctr"/>
          <a:lstStyle/>
          <a:p>
            <a:endParaRPr lang="en-US"/>
          </a:p>
        </p:txBody>
      </p:sp>
      <p:sp>
        <p:nvSpPr>
          <p:cNvPr id="26" name="Line 33"/>
          <p:cNvSpPr>
            <a:spLocks noChangeShapeType="1"/>
          </p:cNvSpPr>
          <p:nvPr/>
        </p:nvSpPr>
        <p:spPr bwMode="auto">
          <a:xfrm flipV="1">
            <a:off x="1432777" y="5028406"/>
            <a:ext cx="0" cy="381000"/>
          </a:xfrm>
          <a:prstGeom prst="line">
            <a:avLst/>
          </a:prstGeom>
          <a:noFill/>
          <a:ln w="38100">
            <a:solidFill>
              <a:srgbClr val="FF0000"/>
            </a:solidFill>
            <a:round/>
            <a:headEnd type="none" w="sm" len="sm"/>
            <a:tailEnd type="none" w="sm" len="sm"/>
          </a:ln>
        </p:spPr>
        <p:txBody>
          <a:bodyPr wrap="none" anchor="ctr"/>
          <a:lstStyle/>
          <a:p>
            <a:endParaRPr lang="en-US"/>
          </a:p>
        </p:txBody>
      </p:sp>
      <p:cxnSp>
        <p:nvCxnSpPr>
          <p:cNvPr id="27" name="Straight Arrow Connector 26"/>
          <p:cNvCxnSpPr/>
          <p:nvPr/>
        </p:nvCxnSpPr>
        <p:spPr>
          <a:xfrm flipV="1">
            <a:off x="1813777" y="5410200"/>
            <a:ext cx="1143000" cy="457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1889977" y="3733800"/>
            <a:ext cx="303212" cy="1588"/>
          </a:xfrm>
          <a:prstGeom prst="straightConnector1">
            <a:avLst/>
          </a:prstGeom>
          <a:ln>
            <a:headEnd type="arrow" w="med" len="med"/>
            <a:tailEnd type="arrow" w="med" len="med"/>
          </a:ln>
        </p:spPr>
        <p:style>
          <a:lnRef idx="2">
            <a:schemeClr val="dk1"/>
          </a:lnRef>
          <a:fillRef idx="0">
            <a:schemeClr val="dk1"/>
          </a:fillRef>
          <a:effectRef idx="1">
            <a:schemeClr val="dk1"/>
          </a:effectRef>
          <a:fontRef idx="minor">
            <a:schemeClr val="tx1"/>
          </a:fontRef>
        </p:style>
      </p:cxnSp>
      <p:cxnSp>
        <p:nvCxnSpPr>
          <p:cNvPr id="29" name="Straight Arrow Connector 28"/>
          <p:cNvCxnSpPr/>
          <p:nvPr/>
        </p:nvCxnSpPr>
        <p:spPr>
          <a:xfrm flipV="1">
            <a:off x="2118577" y="5867400"/>
            <a:ext cx="990600" cy="240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flipV="1">
            <a:off x="2118577" y="4572000"/>
            <a:ext cx="990600" cy="240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3128551" y="5254823"/>
            <a:ext cx="763351" cy="400110"/>
          </a:xfrm>
          <a:prstGeom prst="rect">
            <a:avLst/>
          </a:prstGeom>
          <a:noFill/>
        </p:spPr>
        <p:txBody>
          <a:bodyPr wrap="none" rtlCol="0">
            <a:spAutoFit/>
          </a:bodyPr>
          <a:lstStyle/>
          <a:p>
            <a:r>
              <a:rPr lang="en-US" sz="2000" dirty="0" err="1" smtClean="0"/>
              <a:t>Pplat</a:t>
            </a:r>
            <a:endParaRPr lang="en-US" sz="2000" dirty="0"/>
          </a:p>
        </p:txBody>
      </p:sp>
      <p:cxnSp>
        <p:nvCxnSpPr>
          <p:cNvPr id="35" name="Straight Arrow Connector 34"/>
          <p:cNvCxnSpPr/>
          <p:nvPr/>
        </p:nvCxnSpPr>
        <p:spPr>
          <a:xfrm flipV="1">
            <a:off x="2118577" y="3580606"/>
            <a:ext cx="42989" cy="3201194"/>
          </a:xfrm>
          <a:prstGeom prst="straightConnector1">
            <a:avLst/>
          </a:prstGeom>
          <a:ln w="28575">
            <a:solidFill>
              <a:schemeClr val="tx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3109177" y="5712023"/>
            <a:ext cx="712054" cy="400110"/>
          </a:xfrm>
          <a:prstGeom prst="rect">
            <a:avLst/>
          </a:prstGeom>
          <a:noFill/>
        </p:spPr>
        <p:txBody>
          <a:bodyPr wrap="none" rtlCol="0">
            <a:spAutoFit/>
          </a:bodyPr>
          <a:lstStyle/>
          <a:p>
            <a:r>
              <a:rPr lang="en-US" sz="2000" dirty="0" smtClean="0">
                <a:latin typeface="Times New Roman" pitchFamily="18" charset="0"/>
                <a:cs typeface="Times New Roman" pitchFamily="18" charset="0"/>
              </a:rPr>
              <a:t>P200</a:t>
            </a:r>
          </a:p>
        </p:txBody>
      </p:sp>
      <p:sp>
        <p:nvSpPr>
          <p:cNvPr id="39" name="TextBox 38"/>
          <p:cNvSpPr txBox="1"/>
          <p:nvPr/>
        </p:nvSpPr>
        <p:spPr>
          <a:xfrm>
            <a:off x="3109177" y="4419600"/>
            <a:ext cx="712054" cy="400110"/>
          </a:xfrm>
          <a:prstGeom prst="rect">
            <a:avLst/>
          </a:prstGeom>
          <a:noFill/>
        </p:spPr>
        <p:txBody>
          <a:bodyPr wrap="none" rtlCol="0">
            <a:spAutoFit/>
          </a:bodyPr>
          <a:lstStyle/>
          <a:p>
            <a:r>
              <a:rPr lang="en-US" sz="2000" dirty="0" smtClean="0">
                <a:latin typeface="Times New Roman" pitchFamily="18" charset="0"/>
                <a:cs typeface="Times New Roman" pitchFamily="18" charset="0"/>
              </a:rPr>
              <a:t>F200</a:t>
            </a:r>
            <a:endParaRPr lang="en-US" sz="2000" dirty="0">
              <a:latin typeface="Times New Roman" pitchFamily="18" charset="0"/>
              <a:cs typeface="Times New Roman" pitchFamily="18" charset="0"/>
            </a:endParaRPr>
          </a:p>
        </p:txBody>
      </p:sp>
      <p:sp>
        <p:nvSpPr>
          <p:cNvPr id="41" name="Rectangle 8"/>
          <p:cNvSpPr>
            <a:spLocks noChangeArrowheads="1"/>
          </p:cNvSpPr>
          <p:nvPr/>
        </p:nvSpPr>
        <p:spPr bwMode="auto">
          <a:xfrm>
            <a:off x="3657600" y="3113544"/>
            <a:ext cx="4892899"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28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برای محاسبه این پارامتر لازم است دو شرط زیر برقرار باشد:</a:t>
            </a:r>
            <a:endPar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 typeface="Wingdings" pitchFamily="2" charset="2"/>
              <a:buChar char="q"/>
              <a:tabLst/>
            </a:pPr>
            <a:r>
              <a:rPr kumimoji="0" lang="fa-IR" sz="28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مد حجمی</a:t>
            </a:r>
            <a:endPar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 typeface="Wingdings" pitchFamily="2" charset="2"/>
              <a:buChar char="q"/>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 typeface="Wingdings" pitchFamily="2" charset="2"/>
              <a:buChar char="q"/>
              <a:tabLst/>
            </a:pP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Pause&gt;=200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ms</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 </a:t>
            </a:r>
            <a:r>
              <a:rPr kumimoji="0" lang="en-US" sz="2800" b="0" i="0" u="none" strike="noStrike" cap="none" normalizeH="0" baseline="0" dirty="0" smtClean="0">
                <a:ln>
                  <a:noFill/>
                </a:ln>
                <a:solidFill>
                  <a:schemeClr val="tx1"/>
                </a:solidFill>
                <a:effectLst/>
                <a:latin typeface="Arial" pitchFamily="34" charset="0"/>
                <a:cs typeface="Arial" pitchFamily="34" charset="0"/>
              </a:rPr>
              <a:t> </a:t>
            </a:r>
          </a:p>
        </p:txBody>
      </p:sp>
      <p:cxnSp>
        <p:nvCxnSpPr>
          <p:cNvPr id="43" name="Straight Arrow Connector 42"/>
          <p:cNvCxnSpPr/>
          <p:nvPr/>
        </p:nvCxnSpPr>
        <p:spPr>
          <a:xfrm rot="5400000">
            <a:off x="1395471" y="5828506"/>
            <a:ext cx="838200" cy="1588"/>
          </a:xfrm>
          <a:prstGeom prst="straightConnector1">
            <a:avLst/>
          </a:prstGeom>
          <a:ln>
            <a:headEnd type="arrow" w="med" len="med"/>
            <a:tailEnd type="arrow" w="med" len="med"/>
          </a:ln>
        </p:spPr>
        <p:style>
          <a:lnRef idx="2">
            <a:schemeClr val="dk1"/>
          </a:lnRef>
          <a:fillRef idx="0">
            <a:schemeClr val="dk1"/>
          </a:fillRef>
          <a:effectRef idx="1">
            <a:schemeClr val="dk1"/>
          </a:effectRef>
          <a:fontRef idx="minor">
            <a:schemeClr val="tx1"/>
          </a:fontRef>
        </p:style>
      </p:cxnSp>
      <p:sp>
        <p:nvSpPr>
          <p:cNvPr id="46" name="TextBox 45"/>
          <p:cNvSpPr txBox="1"/>
          <p:nvPr/>
        </p:nvSpPr>
        <p:spPr>
          <a:xfrm>
            <a:off x="1737577" y="3352800"/>
            <a:ext cx="931665" cy="400110"/>
          </a:xfrm>
          <a:prstGeom prst="rect">
            <a:avLst/>
          </a:prstGeom>
          <a:noFill/>
        </p:spPr>
        <p:txBody>
          <a:bodyPr wrap="none" rtlCol="0">
            <a:spAutoFit/>
          </a:bodyPr>
          <a:lstStyle/>
          <a:p>
            <a:r>
              <a:rPr lang="en-US" sz="2000" dirty="0" smtClean="0">
                <a:latin typeface="Times New Roman" pitchFamily="18" charset="0"/>
                <a:cs typeface="Times New Roman" pitchFamily="18" charset="0"/>
              </a:rPr>
              <a:t>200 ms</a:t>
            </a:r>
            <a:endParaRPr lang="en-US" sz="2000" dirty="0">
              <a:latin typeface="Times New Roman" pitchFamily="18" charset="0"/>
              <a:cs typeface="Times New Roman" pitchFamily="18" charset="0"/>
            </a:endParaRPr>
          </a:p>
        </p:txBody>
      </p:sp>
      <p:sp>
        <p:nvSpPr>
          <p:cNvPr id="42" name="TextBox 41"/>
          <p:cNvSpPr txBox="1"/>
          <p:nvPr/>
        </p:nvSpPr>
        <p:spPr>
          <a:xfrm>
            <a:off x="442177" y="3048000"/>
            <a:ext cx="405880" cy="400110"/>
          </a:xfrm>
          <a:prstGeom prst="rect">
            <a:avLst/>
          </a:prstGeom>
          <a:noFill/>
        </p:spPr>
        <p:txBody>
          <a:bodyPr wrap="none" rtlCol="0">
            <a:spAutoFit/>
          </a:bodyPr>
          <a:lstStyle/>
          <a:p>
            <a:r>
              <a:rPr lang="fa-IR" sz="2000" dirty="0" smtClean="0">
                <a:cs typeface="B Nazanin" pitchFamily="2" charset="-78"/>
              </a:rPr>
              <a:t>فلو</a:t>
            </a:r>
            <a:endParaRPr lang="en-US" sz="2000" dirty="0">
              <a:cs typeface="B Nazanin" pitchFamily="2" charset="-78"/>
            </a:endParaRPr>
          </a:p>
        </p:txBody>
      </p:sp>
      <p:sp>
        <p:nvSpPr>
          <p:cNvPr id="44" name="TextBox 43"/>
          <p:cNvSpPr txBox="1"/>
          <p:nvPr/>
        </p:nvSpPr>
        <p:spPr>
          <a:xfrm>
            <a:off x="365977" y="5105400"/>
            <a:ext cx="540533" cy="400110"/>
          </a:xfrm>
          <a:prstGeom prst="rect">
            <a:avLst/>
          </a:prstGeom>
          <a:noFill/>
        </p:spPr>
        <p:txBody>
          <a:bodyPr wrap="none" rtlCol="0">
            <a:spAutoFit/>
          </a:bodyPr>
          <a:lstStyle/>
          <a:p>
            <a:r>
              <a:rPr lang="fa-IR" sz="2000" dirty="0" smtClean="0">
                <a:cs typeface="B Nazanin" pitchFamily="2" charset="-78"/>
              </a:rPr>
              <a:t>فشار</a:t>
            </a:r>
            <a:endParaRPr lang="en-US" sz="2000" dirty="0">
              <a:cs typeface="B Nazanin" pitchFamily="2" charset="-78"/>
            </a:endParaRPr>
          </a:p>
        </p:txBody>
      </p:sp>
      <p:cxnSp>
        <p:nvCxnSpPr>
          <p:cNvPr id="45" name="Straight Connector 44"/>
          <p:cNvCxnSpPr/>
          <p:nvPr/>
        </p:nvCxnSpPr>
        <p:spPr>
          <a:xfrm>
            <a:off x="2361063" y="902732"/>
            <a:ext cx="6400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4118753" y="228600"/>
            <a:ext cx="4540025" cy="707886"/>
          </a:xfrm>
          <a:prstGeom prst="rect">
            <a:avLst/>
          </a:prstGeom>
        </p:spPr>
        <p:txBody>
          <a:bodyPr wrap="none">
            <a:spAutoFit/>
          </a:bodyPr>
          <a:lstStyle/>
          <a:p>
            <a:pPr algn="r" rtl="1"/>
            <a:r>
              <a:rPr lang="fa-IR" sz="4000" dirty="0">
                <a:cs typeface="B Nazanin" panose="00000400000000000000" pitchFamily="2" charset="-78"/>
              </a:rPr>
              <a:t>پارامترهای اندازه گیری شده</a:t>
            </a:r>
            <a:endParaRPr lang="en-US" sz="4000" dirty="0">
              <a:cs typeface="B Nazanin" panose="00000400000000000000" pitchFamily="2" charset="-78"/>
            </a:endParaRPr>
          </a:p>
        </p:txBody>
      </p:sp>
      <p:pic>
        <p:nvPicPr>
          <p:cNvPr id="3" name="Picture 2"/>
          <p:cNvPicPr>
            <a:picLocks noChangeAspect="1"/>
          </p:cNvPicPr>
          <p:nvPr/>
        </p:nvPicPr>
        <p:blipFill>
          <a:blip r:embed="rId3"/>
          <a:stretch>
            <a:fillRect/>
          </a:stretch>
        </p:blipFill>
        <p:spPr>
          <a:xfrm>
            <a:off x="4133024" y="4057918"/>
            <a:ext cx="743776" cy="542591"/>
          </a:xfrm>
          <a:prstGeom prst="rect">
            <a:avLst/>
          </a:prstGeom>
        </p:spPr>
      </p:pic>
    </p:spTree>
    <p:extLst>
      <p:ext uri="{BB962C8B-B14F-4D97-AF65-F5344CB8AC3E}">
        <p14:creationId xmlns:p14="http://schemas.microsoft.com/office/powerpoint/2010/main" val="14111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51800" y="1066800"/>
            <a:ext cx="7162800" cy="461665"/>
          </a:xfrm>
          <a:prstGeom prst="rect">
            <a:avLst/>
          </a:prstGeom>
        </p:spPr>
        <p:txBody>
          <a:bodyPr wrap="square">
            <a:spAutoFit/>
          </a:bodyPr>
          <a:lstStyle/>
          <a:p>
            <a:r>
              <a:rPr lang="en-US" sz="2400" b="1" dirty="0" smtClean="0">
                <a:latin typeface="Times New Roman" pitchFamily="18" charset="0"/>
                <a:cs typeface="Times New Roman" pitchFamily="18" charset="0"/>
              </a:rPr>
              <a:t>22- </a:t>
            </a:r>
            <a:r>
              <a:rPr lang="en-US" sz="2400" b="1" dirty="0" err="1" smtClean="0">
                <a:latin typeface="Times New Roman" pitchFamily="18" charset="0"/>
                <a:cs typeface="Times New Roman" pitchFamily="18" charset="0"/>
              </a:rPr>
              <a:t>Cstat</a:t>
            </a:r>
            <a:r>
              <a:rPr lang="en-US" sz="2400" b="1" dirty="0" smtClean="0">
                <a:latin typeface="Times New Roman" pitchFamily="18" charset="0"/>
                <a:cs typeface="Times New Roman" pitchFamily="18" charset="0"/>
              </a:rPr>
              <a:t>         Static Compliance </a:t>
            </a:r>
            <a:r>
              <a:rPr lang="en-US" sz="2400" dirty="0" smtClean="0">
                <a:latin typeface="Times New Roman" pitchFamily="18" charset="0"/>
                <a:cs typeface="Times New Roman" pitchFamily="18" charset="0"/>
                <a:sym typeface="Wingdings" pitchFamily="2" charset="2"/>
              </a:rPr>
              <a:t>(</a:t>
            </a:r>
            <a:r>
              <a:rPr lang="en-US" sz="2400" dirty="0" smtClean="0"/>
              <a:t>ml/cmH2O </a:t>
            </a:r>
            <a:r>
              <a:rPr lang="en-US" sz="2400" dirty="0" smtClean="0">
                <a:latin typeface="Times New Roman" pitchFamily="18" charset="0"/>
                <a:cs typeface="Times New Roman" pitchFamily="18" charset="0"/>
                <a:sym typeface="Wingdings" pitchFamily="2" charset="2"/>
              </a:rPr>
              <a:t>)</a:t>
            </a:r>
          </a:p>
        </p:txBody>
      </p:sp>
      <p:cxnSp>
        <p:nvCxnSpPr>
          <p:cNvPr id="8" name="Straight Arrow Connector 7"/>
          <p:cNvCxnSpPr/>
          <p:nvPr/>
        </p:nvCxnSpPr>
        <p:spPr>
          <a:xfrm>
            <a:off x="1949726" y="1295400"/>
            <a:ext cx="4572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3402000" y="1600200"/>
            <a:ext cx="5394425" cy="523220"/>
          </a:xfrm>
          <a:prstGeom prst="rect">
            <a:avLst/>
          </a:prstGeom>
        </p:spPr>
        <p:txBody>
          <a:bodyPr wrap="none">
            <a:spAutoFit/>
          </a:bodyPr>
          <a:lstStyle/>
          <a:p>
            <a:pPr algn="r" rtl="1"/>
            <a:r>
              <a:rPr lang="fa-IR" sz="2800" dirty="0" smtClean="0">
                <a:cs typeface="B Nazanin" pitchFamily="2" charset="-78"/>
              </a:rPr>
              <a:t>ظرفیت ریه در حالتی که فلو برابر صفر میباشد.</a:t>
            </a:r>
            <a:endParaRPr lang="en-US" sz="2800" dirty="0">
              <a:cs typeface="B Nazanin" pitchFamily="2" charset="-78"/>
            </a:endParaRPr>
          </a:p>
        </p:txBody>
      </p:sp>
      <p:cxnSp>
        <p:nvCxnSpPr>
          <p:cNvPr id="11" name="Straight Arrow Connector 10"/>
          <p:cNvCxnSpPr/>
          <p:nvPr/>
        </p:nvCxnSpPr>
        <p:spPr>
          <a:xfrm flipV="1">
            <a:off x="199996" y="4191000"/>
            <a:ext cx="3686204" cy="10872"/>
          </a:xfrm>
          <a:prstGeom prst="straightConnector1">
            <a:avLst/>
          </a:prstGeom>
          <a:ln w="38100">
            <a:solidFill>
              <a:schemeClr val="tx1"/>
            </a:solidFill>
            <a:prstDash val="lgDashDot"/>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flipH="1" flipV="1">
            <a:off x="-196334" y="3929340"/>
            <a:ext cx="1840468" cy="76200"/>
          </a:xfrm>
          <a:prstGeom prst="straightConnector1">
            <a:avLst/>
          </a:prstGeom>
          <a:ln w="28575">
            <a:solidFill>
              <a:schemeClr val="tx1"/>
            </a:solidFill>
            <a:prstDash val="lgDashDot"/>
            <a:tailEnd type="arrow"/>
          </a:ln>
        </p:spPr>
        <p:style>
          <a:lnRef idx="1">
            <a:schemeClr val="accent1"/>
          </a:lnRef>
          <a:fillRef idx="0">
            <a:schemeClr val="accent1"/>
          </a:fillRef>
          <a:effectRef idx="0">
            <a:schemeClr val="accent1"/>
          </a:effectRef>
          <a:fontRef idx="minor">
            <a:schemeClr val="tx1"/>
          </a:fontRef>
        </p:style>
      </p:cxnSp>
      <p:sp>
        <p:nvSpPr>
          <p:cNvPr id="13" name="Arc 32"/>
          <p:cNvSpPr>
            <a:spLocks/>
          </p:cNvSpPr>
          <p:nvPr/>
        </p:nvSpPr>
        <p:spPr bwMode="auto">
          <a:xfrm>
            <a:off x="762000" y="3504406"/>
            <a:ext cx="228600" cy="749864"/>
          </a:xfrm>
          <a:custGeom>
            <a:avLst/>
            <a:gdLst>
              <a:gd name="T0" fmla="*/ 0 w 21558"/>
              <a:gd name="T1" fmla="*/ 401 h 21600"/>
              <a:gd name="T2" fmla="*/ 235 w 21558"/>
              <a:gd name="T3" fmla="*/ 0 h 21600"/>
              <a:gd name="T4" fmla="*/ 236 w 21558"/>
              <a:gd name="T5" fmla="*/ 428 h 21600"/>
              <a:gd name="T6" fmla="*/ 0 60000 65536"/>
              <a:gd name="T7" fmla="*/ 0 60000 65536"/>
              <a:gd name="T8" fmla="*/ 0 60000 65536"/>
              <a:gd name="T9" fmla="*/ 0 w 21558"/>
              <a:gd name="T10" fmla="*/ 0 h 21600"/>
              <a:gd name="T11" fmla="*/ 21558 w 21558"/>
              <a:gd name="T12" fmla="*/ 21600 h 21600"/>
            </a:gdLst>
            <a:ahLst/>
            <a:cxnLst>
              <a:cxn ang="T6">
                <a:pos x="T0" y="T1"/>
              </a:cxn>
              <a:cxn ang="T7">
                <a:pos x="T2" y="T3"/>
              </a:cxn>
              <a:cxn ang="T8">
                <a:pos x="T4" y="T5"/>
              </a:cxn>
            </a:cxnLst>
            <a:rect l="T9" t="T10" r="T11" b="T12"/>
            <a:pathLst>
              <a:path w="21558" h="21600" fill="none" extrusionOk="0">
                <a:moveTo>
                  <a:pt x="-1" y="20260"/>
                </a:moveTo>
                <a:cubicBezTo>
                  <a:pt x="704" y="8908"/>
                  <a:pt x="10092" y="48"/>
                  <a:pt x="21466" y="0"/>
                </a:cubicBezTo>
              </a:path>
              <a:path w="21558" h="21600" stroke="0" extrusionOk="0">
                <a:moveTo>
                  <a:pt x="-1" y="20260"/>
                </a:moveTo>
                <a:cubicBezTo>
                  <a:pt x="704" y="8908"/>
                  <a:pt x="10092" y="48"/>
                  <a:pt x="21466" y="0"/>
                </a:cubicBezTo>
                <a:lnTo>
                  <a:pt x="21558" y="21600"/>
                </a:lnTo>
                <a:close/>
              </a:path>
            </a:pathLst>
          </a:custGeom>
          <a:noFill/>
          <a:ln w="38100">
            <a:solidFill>
              <a:srgbClr val="FF0000"/>
            </a:solidFill>
            <a:round/>
            <a:headEnd type="none" w="sm" len="sm"/>
            <a:tailEnd type="none" w="sm" len="sm"/>
          </a:ln>
        </p:spPr>
        <p:txBody>
          <a:bodyPr wrap="none" anchor="ctr"/>
          <a:lstStyle/>
          <a:p>
            <a:endParaRPr lang="en-US"/>
          </a:p>
        </p:txBody>
      </p:sp>
      <p:sp>
        <p:nvSpPr>
          <p:cNvPr id="14" name="Line 33"/>
          <p:cNvSpPr>
            <a:spLocks noChangeShapeType="1"/>
          </p:cNvSpPr>
          <p:nvPr/>
        </p:nvSpPr>
        <p:spPr bwMode="auto">
          <a:xfrm>
            <a:off x="990600" y="3504406"/>
            <a:ext cx="304800" cy="0"/>
          </a:xfrm>
          <a:prstGeom prst="line">
            <a:avLst/>
          </a:prstGeom>
          <a:noFill/>
          <a:ln w="38100">
            <a:solidFill>
              <a:srgbClr val="FF0000"/>
            </a:solidFill>
            <a:round/>
            <a:headEnd type="none" w="sm" len="sm"/>
            <a:tailEnd type="none" w="sm" len="sm"/>
          </a:ln>
        </p:spPr>
        <p:txBody>
          <a:bodyPr wrap="none" anchor="ctr"/>
          <a:lstStyle/>
          <a:p>
            <a:endParaRPr lang="en-US"/>
          </a:p>
        </p:txBody>
      </p:sp>
      <p:sp>
        <p:nvSpPr>
          <p:cNvPr id="15" name="Arc 34"/>
          <p:cNvSpPr>
            <a:spLocks/>
          </p:cNvSpPr>
          <p:nvPr/>
        </p:nvSpPr>
        <p:spPr bwMode="auto">
          <a:xfrm flipV="1">
            <a:off x="1752600" y="4201873"/>
            <a:ext cx="1295400" cy="751126"/>
          </a:xfrm>
          <a:custGeom>
            <a:avLst/>
            <a:gdLst>
              <a:gd name="T0" fmla="*/ 71 w 21600"/>
              <a:gd name="T1" fmla="*/ 397 h 21600"/>
              <a:gd name="T2" fmla="*/ 0 w 21600"/>
              <a:gd name="T3" fmla="*/ 0 h 21600"/>
              <a:gd name="T4" fmla="*/ 71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38100">
            <a:solidFill>
              <a:srgbClr val="0000FF"/>
            </a:solidFill>
            <a:round/>
            <a:headEnd type="none" w="sm" len="sm"/>
            <a:tailEnd type="none" w="sm" len="sm"/>
          </a:ln>
        </p:spPr>
        <p:txBody>
          <a:bodyPr wrap="none" anchor="ctr"/>
          <a:lstStyle/>
          <a:p>
            <a:endParaRPr lang="en-US"/>
          </a:p>
        </p:txBody>
      </p:sp>
      <p:sp>
        <p:nvSpPr>
          <p:cNvPr id="16" name="Arc 32"/>
          <p:cNvSpPr>
            <a:spLocks/>
          </p:cNvSpPr>
          <p:nvPr/>
        </p:nvSpPr>
        <p:spPr bwMode="auto">
          <a:xfrm flipV="1">
            <a:off x="1295400" y="3428206"/>
            <a:ext cx="45719" cy="762000"/>
          </a:xfrm>
          <a:custGeom>
            <a:avLst/>
            <a:gdLst>
              <a:gd name="T0" fmla="*/ 0 w 21558"/>
              <a:gd name="T1" fmla="*/ 401 h 21600"/>
              <a:gd name="T2" fmla="*/ 235 w 21558"/>
              <a:gd name="T3" fmla="*/ 0 h 21600"/>
              <a:gd name="T4" fmla="*/ 236 w 21558"/>
              <a:gd name="T5" fmla="*/ 428 h 21600"/>
              <a:gd name="T6" fmla="*/ 0 60000 65536"/>
              <a:gd name="T7" fmla="*/ 0 60000 65536"/>
              <a:gd name="T8" fmla="*/ 0 60000 65536"/>
              <a:gd name="T9" fmla="*/ 0 w 21558"/>
              <a:gd name="T10" fmla="*/ 0 h 21600"/>
              <a:gd name="T11" fmla="*/ 21558 w 21558"/>
              <a:gd name="T12" fmla="*/ 21600 h 21600"/>
            </a:gdLst>
            <a:ahLst/>
            <a:cxnLst>
              <a:cxn ang="T6">
                <a:pos x="T0" y="T1"/>
              </a:cxn>
              <a:cxn ang="T7">
                <a:pos x="T2" y="T3"/>
              </a:cxn>
              <a:cxn ang="T8">
                <a:pos x="T4" y="T5"/>
              </a:cxn>
            </a:cxnLst>
            <a:rect l="T9" t="T10" r="T11" b="T12"/>
            <a:pathLst>
              <a:path w="21558" h="21600" fill="none" extrusionOk="0">
                <a:moveTo>
                  <a:pt x="-1" y="20260"/>
                </a:moveTo>
                <a:cubicBezTo>
                  <a:pt x="704" y="8908"/>
                  <a:pt x="10092" y="48"/>
                  <a:pt x="21466" y="0"/>
                </a:cubicBezTo>
              </a:path>
              <a:path w="21558" h="21600" stroke="0" extrusionOk="0">
                <a:moveTo>
                  <a:pt x="-1" y="20260"/>
                </a:moveTo>
                <a:cubicBezTo>
                  <a:pt x="704" y="8908"/>
                  <a:pt x="10092" y="48"/>
                  <a:pt x="21466" y="0"/>
                </a:cubicBezTo>
                <a:lnTo>
                  <a:pt x="21558" y="21600"/>
                </a:lnTo>
                <a:close/>
              </a:path>
            </a:pathLst>
          </a:custGeom>
          <a:noFill/>
          <a:ln w="38100">
            <a:solidFill>
              <a:srgbClr val="FF0000"/>
            </a:solidFill>
            <a:round/>
            <a:headEnd type="none" w="sm" len="sm"/>
            <a:tailEnd type="none" w="sm" len="sm"/>
          </a:ln>
        </p:spPr>
        <p:txBody>
          <a:bodyPr wrap="none" anchor="ctr"/>
          <a:lstStyle/>
          <a:p>
            <a:endParaRPr lang="en-US"/>
          </a:p>
        </p:txBody>
      </p:sp>
      <p:sp>
        <p:nvSpPr>
          <p:cNvPr id="17" name="Line 33"/>
          <p:cNvSpPr>
            <a:spLocks noChangeShapeType="1"/>
          </p:cNvSpPr>
          <p:nvPr/>
        </p:nvSpPr>
        <p:spPr bwMode="auto">
          <a:xfrm>
            <a:off x="1295400" y="4190206"/>
            <a:ext cx="457200" cy="0"/>
          </a:xfrm>
          <a:prstGeom prst="line">
            <a:avLst/>
          </a:prstGeom>
          <a:noFill/>
          <a:ln w="38100">
            <a:solidFill>
              <a:srgbClr val="FF0000"/>
            </a:solidFill>
            <a:round/>
            <a:headEnd type="none" w="sm" len="sm"/>
            <a:tailEnd type="none" w="sm" len="sm"/>
          </a:ln>
        </p:spPr>
        <p:txBody>
          <a:bodyPr wrap="none" anchor="ctr"/>
          <a:lstStyle/>
          <a:p>
            <a:endParaRPr lang="en-US"/>
          </a:p>
        </p:txBody>
      </p:sp>
      <p:sp>
        <p:nvSpPr>
          <p:cNvPr id="18" name="Line 33"/>
          <p:cNvSpPr>
            <a:spLocks noChangeShapeType="1"/>
          </p:cNvSpPr>
          <p:nvPr/>
        </p:nvSpPr>
        <p:spPr bwMode="auto">
          <a:xfrm>
            <a:off x="1752600" y="4190206"/>
            <a:ext cx="0" cy="634425"/>
          </a:xfrm>
          <a:prstGeom prst="line">
            <a:avLst/>
          </a:prstGeom>
          <a:noFill/>
          <a:ln w="38100">
            <a:solidFill>
              <a:srgbClr val="1003BD"/>
            </a:solidFill>
            <a:round/>
            <a:headEnd type="none" w="sm" len="sm"/>
            <a:tailEnd type="none" w="sm" len="sm"/>
          </a:ln>
        </p:spPr>
        <p:txBody>
          <a:bodyPr wrap="none" anchor="ctr"/>
          <a:lstStyle/>
          <a:p>
            <a:endParaRPr lang="en-US"/>
          </a:p>
        </p:txBody>
      </p:sp>
      <p:cxnSp>
        <p:nvCxnSpPr>
          <p:cNvPr id="19" name="Straight Arrow Connector 18"/>
          <p:cNvCxnSpPr/>
          <p:nvPr/>
        </p:nvCxnSpPr>
        <p:spPr>
          <a:xfrm rot="5400000" flipH="1" flipV="1">
            <a:off x="-158234" y="5860772"/>
            <a:ext cx="1688068" cy="1588"/>
          </a:xfrm>
          <a:prstGeom prst="straightConnector1">
            <a:avLst/>
          </a:prstGeom>
          <a:ln w="28575">
            <a:solidFill>
              <a:schemeClr val="tx1"/>
            </a:solidFill>
            <a:prstDash val="lgDashDot"/>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419600" y="6257041"/>
            <a:ext cx="620683" cy="400110"/>
          </a:xfrm>
          <a:prstGeom prst="rect">
            <a:avLst/>
          </a:prstGeom>
          <a:noFill/>
        </p:spPr>
        <p:txBody>
          <a:bodyPr wrap="none" rtlCol="0">
            <a:spAutoFit/>
          </a:bodyPr>
          <a:lstStyle/>
          <a:p>
            <a:r>
              <a:rPr lang="fa-IR" sz="2000" dirty="0" smtClean="0">
                <a:cs typeface="B Yagut" pitchFamily="2" charset="-78"/>
              </a:rPr>
              <a:t>زمان</a:t>
            </a:r>
            <a:endParaRPr lang="en-US" sz="2000" dirty="0">
              <a:cs typeface="B Yagut" pitchFamily="2" charset="-78"/>
            </a:endParaRPr>
          </a:p>
        </p:txBody>
      </p:sp>
      <p:sp>
        <p:nvSpPr>
          <p:cNvPr id="21" name="Line 33"/>
          <p:cNvSpPr>
            <a:spLocks noChangeShapeType="1"/>
          </p:cNvSpPr>
          <p:nvPr/>
        </p:nvSpPr>
        <p:spPr bwMode="auto">
          <a:xfrm>
            <a:off x="1219200" y="5333206"/>
            <a:ext cx="457200" cy="0"/>
          </a:xfrm>
          <a:prstGeom prst="line">
            <a:avLst/>
          </a:prstGeom>
          <a:noFill/>
          <a:ln w="38100">
            <a:solidFill>
              <a:srgbClr val="FF0000"/>
            </a:solidFill>
            <a:round/>
            <a:headEnd type="none" w="sm" len="sm"/>
            <a:tailEnd type="none" w="sm" len="sm"/>
          </a:ln>
        </p:spPr>
        <p:txBody>
          <a:bodyPr wrap="none" anchor="ctr"/>
          <a:lstStyle/>
          <a:p>
            <a:endParaRPr lang="en-US"/>
          </a:p>
        </p:txBody>
      </p:sp>
      <p:sp>
        <p:nvSpPr>
          <p:cNvPr id="22" name="Arc 32"/>
          <p:cNvSpPr>
            <a:spLocks/>
          </p:cNvSpPr>
          <p:nvPr/>
        </p:nvSpPr>
        <p:spPr bwMode="auto">
          <a:xfrm flipV="1">
            <a:off x="1676400" y="5257006"/>
            <a:ext cx="990600" cy="686594"/>
          </a:xfrm>
          <a:custGeom>
            <a:avLst/>
            <a:gdLst>
              <a:gd name="T0" fmla="*/ 0 w 21558"/>
              <a:gd name="T1" fmla="*/ 401 h 21600"/>
              <a:gd name="T2" fmla="*/ 235 w 21558"/>
              <a:gd name="T3" fmla="*/ 0 h 21600"/>
              <a:gd name="T4" fmla="*/ 236 w 21558"/>
              <a:gd name="T5" fmla="*/ 428 h 21600"/>
              <a:gd name="T6" fmla="*/ 0 60000 65536"/>
              <a:gd name="T7" fmla="*/ 0 60000 65536"/>
              <a:gd name="T8" fmla="*/ 0 60000 65536"/>
              <a:gd name="T9" fmla="*/ 0 w 21558"/>
              <a:gd name="T10" fmla="*/ 0 h 21600"/>
              <a:gd name="T11" fmla="*/ 21558 w 21558"/>
              <a:gd name="T12" fmla="*/ 21600 h 21600"/>
            </a:gdLst>
            <a:ahLst/>
            <a:cxnLst>
              <a:cxn ang="T6">
                <a:pos x="T0" y="T1"/>
              </a:cxn>
              <a:cxn ang="T7">
                <a:pos x="T2" y="T3"/>
              </a:cxn>
              <a:cxn ang="T8">
                <a:pos x="T4" y="T5"/>
              </a:cxn>
            </a:cxnLst>
            <a:rect l="T9" t="T10" r="T11" b="T12"/>
            <a:pathLst>
              <a:path w="21558" h="21600" fill="none" extrusionOk="0">
                <a:moveTo>
                  <a:pt x="-1" y="20260"/>
                </a:moveTo>
                <a:cubicBezTo>
                  <a:pt x="704" y="8908"/>
                  <a:pt x="10092" y="48"/>
                  <a:pt x="21466" y="0"/>
                </a:cubicBezTo>
              </a:path>
              <a:path w="21558" h="21600" stroke="0" extrusionOk="0">
                <a:moveTo>
                  <a:pt x="-1" y="20260"/>
                </a:moveTo>
                <a:cubicBezTo>
                  <a:pt x="704" y="8908"/>
                  <a:pt x="10092" y="48"/>
                  <a:pt x="21466" y="0"/>
                </a:cubicBezTo>
                <a:lnTo>
                  <a:pt x="21558" y="21600"/>
                </a:lnTo>
                <a:close/>
              </a:path>
            </a:pathLst>
          </a:custGeom>
          <a:noFill/>
          <a:ln w="38100">
            <a:solidFill>
              <a:srgbClr val="FF0000"/>
            </a:solidFill>
            <a:round/>
            <a:headEnd type="none" w="sm" len="sm"/>
            <a:tailEnd type="none" w="sm" len="sm"/>
          </a:ln>
        </p:spPr>
        <p:txBody>
          <a:bodyPr wrap="none" anchor="ctr"/>
          <a:lstStyle/>
          <a:p>
            <a:endParaRPr lang="en-US"/>
          </a:p>
        </p:txBody>
      </p:sp>
      <p:sp>
        <p:nvSpPr>
          <p:cNvPr id="23" name="Line 33"/>
          <p:cNvSpPr>
            <a:spLocks noChangeShapeType="1"/>
          </p:cNvSpPr>
          <p:nvPr/>
        </p:nvSpPr>
        <p:spPr bwMode="auto">
          <a:xfrm>
            <a:off x="685800" y="5638006"/>
            <a:ext cx="0" cy="533400"/>
          </a:xfrm>
          <a:prstGeom prst="line">
            <a:avLst/>
          </a:prstGeom>
          <a:noFill/>
          <a:ln w="38100">
            <a:solidFill>
              <a:srgbClr val="FF0000"/>
            </a:solidFill>
            <a:round/>
            <a:headEnd type="none" w="sm" len="sm"/>
            <a:tailEnd type="none" w="sm" len="sm"/>
          </a:ln>
        </p:spPr>
        <p:txBody>
          <a:bodyPr wrap="none" anchor="ctr"/>
          <a:lstStyle/>
          <a:p>
            <a:endParaRPr lang="en-US"/>
          </a:p>
        </p:txBody>
      </p:sp>
      <p:cxnSp>
        <p:nvCxnSpPr>
          <p:cNvPr id="24" name="Straight Arrow Connector 23"/>
          <p:cNvCxnSpPr/>
          <p:nvPr/>
        </p:nvCxnSpPr>
        <p:spPr>
          <a:xfrm>
            <a:off x="304800" y="6171406"/>
            <a:ext cx="4495800" cy="794"/>
          </a:xfrm>
          <a:prstGeom prst="straightConnector1">
            <a:avLst/>
          </a:prstGeom>
          <a:ln w="38100">
            <a:solidFill>
              <a:schemeClr val="tx1"/>
            </a:solidFill>
            <a:prstDash val="lgDashDot"/>
            <a:tailEnd type="arrow"/>
          </a:ln>
        </p:spPr>
        <p:style>
          <a:lnRef idx="1">
            <a:schemeClr val="accent1"/>
          </a:lnRef>
          <a:fillRef idx="0">
            <a:schemeClr val="accent1"/>
          </a:fillRef>
          <a:effectRef idx="0">
            <a:schemeClr val="accent1"/>
          </a:effectRef>
          <a:fontRef idx="minor">
            <a:schemeClr val="tx1"/>
          </a:fontRef>
        </p:style>
      </p:cxnSp>
      <p:sp>
        <p:nvSpPr>
          <p:cNvPr id="25" name="Line 33"/>
          <p:cNvSpPr>
            <a:spLocks noChangeShapeType="1"/>
          </p:cNvSpPr>
          <p:nvPr/>
        </p:nvSpPr>
        <p:spPr bwMode="auto">
          <a:xfrm flipH="1">
            <a:off x="685800" y="4952206"/>
            <a:ext cx="533400" cy="685800"/>
          </a:xfrm>
          <a:prstGeom prst="line">
            <a:avLst/>
          </a:prstGeom>
          <a:noFill/>
          <a:ln w="38100">
            <a:solidFill>
              <a:srgbClr val="FF0000"/>
            </a:solidFill>
            <a:round/>
            <a:headEnd type="none" w="sm" len="sm"/>
            <a:tailEnd type="none" w="sm" len="sm"/>
          </a:ln>
        </p:spPr>
        <p:txBody>
          <a:bodyPr wrap="none" anchor="ctr"/>
          <a:lstStyle/>
          <a:p>
            <a:endParaRPr lang="en-US"/>
          </a:p>
        </p:txBody>
      </p:sp>
      <p:sp>
        <p:nvSpPr>
          <p:cNvPr id="26" name="Line 33"/>
          <p:cNvSpPr>
            <a:spLocks noChangeShapeType="1"/>
          </p:cNvSpPr>
          <p:nvPr/>
        </p:nvSpPr>
        <p:spPr bwMode="auto">
          <a:xfrm flipV="1">
            <a:off x="1219200" y="4952206"/>
            <a:ext cx="0" cy="381000"/>
          </a:xfrm>
          <a:prstGeom prst="line">
            <a:avLst/>
          </a:prstGeom>
          <a:noFill/>
          <a:ln w="38100">
            <a:solidFill>
              <a:srgbClr val="FF0000"/>
            </a:solidFill>
            <a:round/>
            <a:headEnd type="none" w="sm" len="sm"/>
            <a:tailEnd type="none" w="sm" len="sm"/>
          </a:ln>
        </p:spPr>
        <p:txBody>
          <a:bodyPr wrap="none" anchor="ctr"/>
          <a:lstStyle/>
          <a:p>
            <a:endParaRPr lang="en-US"/>
          </a:p>
        </p:txBody>
      </p:sp>
      <p:cxnSp>
        <p:nvCxnSpPr>
          <p:cNvPr id="30" name="Straight Arrow Connector 29"/>
          <p:cNvCxnSpPr/>
          <p:nvPr/>
        </p:nvCxnSpPr>
        <p:spPr>
          <a:xfrm flipV="1">
            <a:off x="990600" y="3733800"/>
            <a:ext cx="1371600" cy="240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3048000" y="5472202"/>
            <a:ext cx="1800493" cy="400110"/>
          </a:xfrm>
          <a:prstGeom prst="rect">
            <a:avLst/>
          </a:prstGeom>
          <a:noFill/>
        </p:spPr>
        <p:txBody>
          <a:bodyPr wrap="none" rtlCol="0">
            <a:spAutoFit/>
          </a:bodyPr>
          <a:lstStyle/>
          <a:p>
            <a:r>
              <a:rPr lang="en-US" sz="2000" dirty="0" err="1" smtClean="0">
                <a:latin typeface="Times New Roman" pitchFamily="18" charset="0"/>
                <a:cs typeface="Times New Roman" pitchFamily="18" charset="0"/>
              </a:rPr>
              <a:t>Pstable</a:t>
            </a:r>
            <a:r>
              <a:rPr lang="en-US" sz="2000" dirty="0" smtClean="0">
                <a:latin typeface="Times New Roman" pitchFamily="18" charset="0"/>
                <a:cs typeface="Times New Roman" pitchFamily="18" charset="0"/>
              </a:rPr>
              <a:t> -  PEEP</a:t>
            </a:r>
          </a:p>
        </p:txBody>
      </p:sp>
      <p:cxnSp>
        <p:nvCxnSpPr>
          <p:cNvPr id="35" name="Straight Arrow Connector 34"/>
          <p:cNvCxnSpPr/>
          <p:nvPr/>
        </p:nvCxnSpPr>
        <p:spPr>
          <a:xfrm rot="5400000">
            <a:off x="2742406" y="5638800"/>
            <a:ext cx="610394" cy="794"/>
          </a:xfrm>
          <a:prstGeom prst="straightConnector1">
            <a:avLst/>
          </a:prstGeom>
          <a:ln>
            <a:headEnd type="arrow" w="med" len="med"/>
            <a:tailEnd type="arrow" w="med" len="med"/>
          </a:ln>
        </p:spPr>
        <p:style>
          <a:lnRef idx="2">
            <a:schemeClr val="dk1"/>
          </a:lnRef>
          <a:fillRef idx="0">
            <a:schemeClr val="dk1"/>
          </a:fillRef>
          <a:effectRef idx="1">
            <a:schemeClr val="dk1"/>
          </a:effectRef>
          <a:fontRef idx="minor">
            <a:schemeClr val="tx1"/>
          </a:fontRef>
        </p:style>
      </p:cxnSp>
      <p:sp>
        <p:nvSpPr>
          <p:cNvPr id="43" name="Line 33"/>
          <p:cNvSpPr>
            <a:spLocks noChangeShapeType="1"/>
          </p:cNvSpPr>
          <p:nvPr/>
        </p:nvSpPr>
        <p:spPr bwMode="auto">
          <a:xfrm>
            <a:off x="2667000" y="5943600"/>
            <a:ext cx="457200" cy="0"/>
          </a:xfrm>
          <a:prstGeom prst="line">
            <a:avLst/>
          </a:prstGeom>
          <a:noFill/>
          <a:ln w="38100">
            <a:solidFill>
              <a:srgbClr val="FF0000"/>
            </a:solidFill>
            <a:round/>
            <a:headEnd type="none" w="sm" len="sm"/>
            <a:tailEnd type="none" w="sm" len="sm"/>
          </a:ln>
        </p:spPr>
        <p:txBody>
          <a:bodyPr wrap="none" anchor="ctr"/>
          <a:lstStyle/>
          <a:p>
            <a:endParaRPr lang="en-US"/>
          </a:p>
        </p:txBody>
      </p:sp>
      <p:cxnSp>
        <p:nvCxnSpPr>
          <p:cNvPr id="45" name="Straight Arrow Connector 44"/>
          <p:cNvCxnSpPr/>
          <p:nvPr/>
        </p:nvCxnSpPr>
        <p:spPr>
          <a:xfrm rot="10800000">
            <a:off x="1676400" y="5334000"/>
            <a:ext cx="1676400" cy="1588"/>
          </a:xfrm>
          <a:prstGeom prst="straightConnector1">
            <a:avLst/>
          </a:prstGeom>
          <a:ln>
            <a:prstDash val="dash"/>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48" name="Straight Connector 47"/>
          <p:cNvCxnSpPr/>
          <p:nvPr/>
        </p:nvCxnSpPr>
        <p:spPr>
          <a:xfrm rot="5400000">
            <a:off x="647701" y="4000499"/>
            <a:ext cx="380998" cy="0"/>
          </a:xfrm>
          <a:prstGeom prst="line">
            <a:avLst/>
          </a:prstGeom>
        </p:spPr>
        <p:style>
          <a:lnRef idx="1">
            <a:schemeClr val="dk1"/>
          </a:lnRef>
          <a:fillRef idx="0">
            <a:schemeClr val="dk1"/>
          </a:fillRef>
          <a:effectRef idx="0">
            <a:schemeClr val="dk1"/>
          </a:effectRef>
          <a:fontRef idx="minor">
            <a:schemeClr val="tx1"/>
          </a:fontRef>
        </p:style>
      </p:cxnSp>
      <p:cxnSp>
        <p:nvCxnSpPr>
          <p:cNvPr id="49" name="Straight Connector 48"/>
          <p:cNvCxnSpPr/>
          <p:nvPr/>
        </p:nvCxnSpPr>
        <p:spPr>
          <a:xfrm rot="16200000" flipH="1">
            <a:off x="609601" y="3886199"/>
            <a:ext cx="609600" cy="2"/>
          </a:xfrm>
          <a:prstGeom prst="line">
            <a:avLst/>
          </a:prstGeom>
        </p:spPr>
        <p:style>
          <a:lnRef idx="1">
            <a:schemeClr val="dk1"/>
          </a:lnRef>
          <a:fillRef idx="0">
            <a:schemeClr val="dk1"/>
          </a:fillRef>
          <a:effectRef idx="0">
            <a:schemeClr val="dk1"/>
          </a:effectRef>
          <a:fontRef idx="minor">
            <a:schemeClr val="tx1"/>
          </a:fontRef>
        </p:style>
      </p:cxnSp>
      <p:cxnSp>
        <p:nvCxnSpPr>
          <p:cNvPr id="50" name="Straight Connector 49"/>
          <p:cNvCxnSpPr>
            <a:stCxn id="14" idx="0"/>
          </p:cNvCxnSpPr>
          <p:nvPr/>
        </p:nvCxnSpPr>
        <p:spPr>
          <a:xfrm rot="16200000" flipH="1">
            <a:off x="647305" y="3847700"/>
            <a:ext cx="686594" cy="5"/>
          </a:xfrm>
          <a:prstGeom prst="line">
            <a:avLst/>
          </a:prstGeom>
        </p:spPr>
        <p:style>
          <a:lnRef idx="1">
            <a:schemeClr val="dk1"/>
          </a:lnRef>
          <a:fillRef idx="0">
            <a:schemeClr val="dk1"/>
          </a:fillRef>
          <a:effectRef idx="0">
            <a:schemeClr val="dk1"/>
          </a:effectRef>
          <a:fontRef idx="minor">
            <a:schemeClr val="tx1"/>
          </a:fontRef>
        </p:style>
      </p:cxnSp>
      <p:cxnSp>
        <p:nvCxnSpPr>
          <p:cNvPr id="52" name="Straight Connector 51"/>
          <p:cNvCxnSpPr/>
          <p:nvPr/>
        </p:nvCxnSpPr>
        <p:spPr>
          <a:xfrm rot="5400000">
            <a:off x="723900" y="3848100"/>
            <a:ext cx="685800" cy="0"/>
          </a:xfrm>
          <a:prstGeom prst="line">
            <a:avLst/>
          </a:prstGeom>
        </p:spPr>
        <p:style>
          <a:lnRef idx="1">
            <a:schemeClr val="dk1"/>
          </a:lnRef>
          <a:fillRef idx="0">
            <a:schemeClr val="dk1"/>
          </a:fillRef>
          <a:effectRef idx="0">
            <a:schemeClr val="dk1"/>
          </a:effectRef>
          <a:fontRef idx="minor">
            <a:schemeClr val="tx1"/>
          </a:fontRef>
        </p:style>
      </p:cxnSp>
      <p:cxnSp>
        <p:nvCxnSpPr>
          <p:cNvPr id="53" name="Straight Connector 52"/>
          <p:cNvCxnSpPr/>
          <p:nvPr/>
        </p:nvCxnSpPr>
        <p:spPr>
          <a:xfrm rot="5400000">
            <a:off x="1181099" y="4152899"/>
            <a:ext cx="76202" cy="0"/>
          </a:xfrm>
          <a:prstGeom prst="line">
            <a:avLst/>
          </a:prstGeom>
        </p:spPr>
        <p:style>
          <a:lnRef idx="1">
            <a:schemeClr val="dk1"/>
          </a:lnRef>
          <a:fillRef idx="0">
            <a:schemeClr val="dk1"/>
          </a:fillRef>
          <a:effectRef idx="0">
            <a:schemeClr val="dk1"/>
          </a:effectRef>
          <a:fontRef idx="minor">
            <a:schemeClr val="tx1"/>
          </a:fontRef>
        </p:style>
      </p:cxnSp>
      <p:cxnSp>
        <p:nvCxnSpPr>
          <p:cNvPr id="60" name="Straight Connector 59"/>
          <p:cNvCxnSpPr/>
          <p:nvPr/>
        </p:nvCxnSpPr>
        <p:spPr>
          <a:xfrm rot="5400000">
            <a:off x="800100" y="3848100"/>
            <a:ext cx="685800" cy="0"/>
          </a:xfrm>
          <a:prstGeom prst="line">
            <a:avLst/>
          </a:prstGeom>
        </p:spPr>
        <p:style>
          <a:lnRef idx="1">
            <a:schemeClr val="dk1"/>
          </a:lnRef>
          <a:fillRef idx="0">
            <a:schemeClr val="dk1"/>
          </a:fillRef>
          <a:effectRef idx="0">
            <a:schemeClr val="dk1"/>
          </a:effectRef>
          <a:fontRef idx="minor">
            <a:schemeClr val="tx1"/>
          </a:fontRef>
        </p:style>
      </p:cxnSp>
      <p:cxnSp>
        <p:nvCxnSpPr>
          <p:cNvPr id="61" name="Straight Connector 60"/>
          <p:cNvCxnSpPr/>
          <p:nvPr/>
        </p:nvCxnSpPr>
        <p:spPr>
          <a:xfrm rot="5400000">
            <a:off x="876300" y="3848100"/>
            <a:ext cx="685800" cy="0"/>
          </a:xfrm>
          <a:prstGeom prst="line">
            <a:avLst/>
          </a:prstGeom>
        </p:spPr>
        <p:style>
          <a:lnRef idx="1">
            <a:schemeClr val="dk1"/>
          </a:lnRef>
          <a:fillRef idx="0">
            <a:schemeClr val="dk1"/>
          </a:fillRef>
          <a:effectRef idx="0">
            <a:schemeClr val="dk1"/>
          </a:effectRef>
          <a:fontRef idx="minor">
            <a:schemeClr val="tx1"/>
          </a:fontRef>
        </p:style>
      </p:cxnSp>
      <p:sp>
        <p:nvSpPr>
          <p:cNvPr id="63" name="TextBox 62"/>
          <p:cNvSpPr txBox="1"/>
          <p:nvPr/>
        </p:nvSpPr>
        <p:spPr>
          <a:xfrm>
            <a:off x="2438400" y="3581400"/>
            <a:ext cx="527709" cy="400110"/>
          </a:xfrm>
          <a:prstGeom prst="rect">
            <a:avLst/>
          </a:prstGeom>
          <a:noFill/>
        </p:spPr>
        <p:txBody>
          <a:bodyPr wrap="none" rtlCol="0">
            <a:spAutoFit/>
          </a:bodyPr>
          <a:lstStyle/>
          <a:p>
            <a:r>
              <a:rPr lang="en-US" sz="2000" dirty="0" smtClean="0">
                <a:latin typeface="Times New Roman" pitchFamily="18" charset="0"/>
                <a:cs typeface="Times New Roman" pitchFamily="18" charset="0"/>
              </a:rPr>
              <a:t>VT</a:t>
            </a:r>
          </a:p>
        </p:txBody>
      </p:sp>
      <p:pic>
        <p:nvPicPr>
          <p:cNvPr id="1027" name="Picture 3"/>
          <p:cNvPicPr>
            <a:picLocks noChangeAspect="1" noChangeArrowheads="1"/>
          </p:cNvPicPr>
          <p:nvPr/>
        </p:nvPicPr>
        <p:blipFill>
          <a:blip r:embed="rId2" cstate="print"/>
          <a:srcRect/>
          <a:stretch>
            <a:fillRect/>
          </a:stretch>
        </p:blipFill>
        <p:spPr bwMode="auto">
          <a:xfrm>
            <a:off x="407876" y="1827559"/>
            <a:ext cx="2648040" cy="1013604"/>
          </a:xfrm>
          <a:prstGeom prst="rect">
            <a:avLst/>
          </a:prstGeom>
          <a:noFill/>
          <a:ln w="9525">
            <a:noFill/>
            <a:miter lim="800000"/>
            <a:headEnd/>
            <a:tailEnd/>
          </a:ln>
          <a:effectLst/>
        </p:spPr>
      </p:pic>
      <p:sp>
        <p:nvSpPr>
          <p:cNvPr id="66" name="Rectangle 65"/>
          <p:cNvSpPr/>
          <p:nvPr/>
        </p:nvSpPr>
        <p:spPr>
          <a:xfrm>
            <a:off x="3284514" y="2103448"/>
            <a:ext cx="5611186" cy="2031325"/>
          </a:xfrm>
          <a:prstGeom prst="rect">
            <a:avLst/>
          </a:prstGeom>
        </p:spPr>
        <p:txBody>
          <a:bodyPr wrap="square">
            <a:spAutoFit/>
          </a:bodyPr>
          <a:lstStyle/>
          <a:p>
            <a:pPr algn="r" rtl="1">
              <a:lnSpc>
                <a:spcPct val="150000"/>
              </a:lnSpc>
            </a:pPr>
            <a:r>
              <a:rPr lang="en-US" sz="2800" dirty="0" smtClean="0">
                <a:latin typeface="Times New Roman" panose="02020603050405020304" pitchFamily="18" charset="0"/>
                <a:cs typeface="Times New Roman" panose="02020603050405020304" pitchFamily="18" charset="0"/>
              </a:rPr>
              <a:t>P stable</a:t>
            </a:r>
            <a:r>
              <a:rPr lang="fa-IR" sz="2800" dirty="0" smtClean="0">
                <a:cs typeface="B Nazanin" pitchFamily="2" charset="-78"/>
              </a:rPr>
              <a:t>: فشار خوانده شده در شرایطی که در انتهای دم به مدت 200 میلی ثانیه فلوی دم کمتر از 3 لیتر بر دقیقه باشد.</a:t>
            </a:r>
            <a:endParaRPr lang="en-US" sz="2800" dirty="0">
              <a:cs typeface="B Nazanin" pitchFamily="2" charset="-78"/>
            </a:endParaRPr>
          </a:p>
        </p:txBody>
      </p:sp>
      <p:sp>
        <p:nvSpPr>
          <p:cNvPr id="67" name="Rectangle 8"/>
          <p:cNvSpPr>
            <a:spLocks noChangeArrowheads="1"/>
          </p:cNvSpPr>
          <p:nvPr/>
        </p:nvSpPr>
        <p:spPr bwMode="auto">
          <a:xfrm>
            <a:off x="4342606" y="4095452"/>
            <a:ext cx="4648200" cy="20005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28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برای محاسبه این پارامتر لازم است شرط زیر برقرار باشد:</a:t>
            </a:r>
          </a:p>
          <a:p>
            <a:pPr marL="0" marR="0" lvl="0" indent="0" algn="r" defTabSz="914400" rtl="1"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 typeface="Wingdings" pitchFamily="2" charset="2"/>
              <a:buChar char="q"/>
              <a:tabLst/>
            </a:pPr>
            <a:r>
              <a:rPr kumimoji="0" lang="fa-IR" sz="28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فشار </a:t>
            </a:r>
            <a:r>
              <a:rPr lang="en-US" sz="2800" dirty="0" err="1" smtClean="0">
                <a:latin typeface="Times New Roman" panose="02020603050405020304" pitchFamily="18" charset="0"/>
                <a:cs typeface="Times New Roman" panose="02020603050405020304" pitchFamily="18" charset="0"/>
              </a:rPr>
              <a:t>Pstable</a:t>
            </a:r>
            <a:r>
              <a:rPr lang="fa-IR" sz="2800" dirty="0" smtClean="0">
                <a:latin typeface="Calibri" pitchFamily="34" charset="0"/>
                <a:ea typeface="Times New Roman" pitchFamily="18" charset="0"/>
                <a:cs typeface="B Nazanin" pitchFamily="2" charset="-78"/>
              </a:rPr>
              <a:t> محاسبه شده باشد.</a:t>
            </a:r>
            <a:endPar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 typeface="Wingdings" pitchFamily="2" charset="2"/>
              <a:buChar char="q"/>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68" name="TextBox 67"/>
          <p:cNvSpPr txBox="1"/>
          <p:nvPr/>
        </p:nvSpPr>
        <p:spPr>
          <a:xfrm>
            <a:off x="228600" y="2971800"/>
            <a:ext cx="405880" cy="400110"/>
          </a:xfrm>
          <a:prstGeom prst="rect">
            <a:avLst/>
          </a:prstGeom>
          <a:noFill/>
        </p:spPr>
        <p:txBody>
          <a:bodyPr wrap="none" rtlCol="0">
            <a:spAutoFit/>
          </a:bodyPr>
          <a:lstStyle/>
          <a:p>
            <a:r>
              <a:rPr lang="fa-IR" sz="2000" dirty="0" smtClean="0">
                <a:cs typeface="B Nazanin" pitchFamily="2" charset="-78"/>
              </a:rPr>
              <a:t>فلو</a:t>
            </a:r>
            <a:endParaRPr lang="en-US" sz="2000" dirty="0">
              <a:cs typeface="B Nazanin" pitchFamily="2" charset="-78"/>
            </a:endParaRPr>
          </a:p>
        </p:txBody>
      </p:sp>
      <p:sp>
        <p:nvSpPr>
          <p:cNvPr id="69" name="TextBox 68"/>
          <p:cNvSpPr txBox="1"/>
          <p:nvPr/>
        </p:nvSpPr>
        <p:spPr>
          <a:xfrm>
            <a:off x="45611" y="5056951"/>
            <a:ext cx="540533" cy="400110"/>
          </a:xfrm>
          <a:prstGeom prst="rect">
            <a:avLst/>
          </a:prstGeom>
          <a:noFill/>
        </p:spPr>
        <p:txBody>
          <a:bodyPr wrap="none" rtlCol="0">
            <a:spAutoFit/>
          </a:bodyPr>
          <a:lstStyle/>
          <a:p>
            <a:r>
              <a:rPr lang="fa-IR" sz="2000" dirty="0" smtClean="0">
                <a:cs typeface="B Nazanin" pitchFamily="2" charset="-78"/>
              </a:rPr>
              <a:t>فشار</a:t>
            </a:r>
            <a:endParaRPr lang="en-US" sz="2000" dirty="0">
              <a:cs typeface="B Nazanin" pitchFamily="2" charset="-78"/>
            </a:endParaRPr>
          </a:p>
        </p:txBody>
      </p:sp>
      <p:cxnSp>
        <p:nvCxnSpPr>
          <p:cNvPr id="44" name="Straight Connector 43"/>
          <p:cNvCxnSpPr/>
          <p:nvPr/>
        </p:nvCxnSpPr>
        <p:spPr>
          <a:xfrm>
            <a:off x="2361063" y="902732"/>
            <a:ext cx="6400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4118753" y="228600"/>
            <a:ext cx="4540025" cy="707886"/>
          </a:xfrm>
          <a:prstGeom prst="rect">
            <a:avLst/>
          </a:prstGeom>
        </p:spPr>
        <p:txBody>
          <a:bodyPr wrap="none">
            <a:spAutoFit/>
          </a:bodyPr>
          <a:lstStyle/>
          <a:p>
            <a:pPr algn="r" rtl="1"/>
            <a:r>
              <a:rPr lang="fa-IR" sz="4000" dirty="0">
                <a:cs typeface="B Nazanin" panose="00000400000000000000" pitchFamily="2" charset="-78"/>
              </a:rPr>
              <a:t>پارامترهای اندازه گیری شده</a:t>
            </a:r>
            <a:endParaRPr lang="en-US" sz="4000" dirty="0">
              <a:cs typeface="B Nazanin" panose="00000400000000000000" pitchFamily="2" charset="-78"/>
            </a:endParaRPr>
          </a:p>
        </p:txBody>
      </p:sp>
      <p:sp>
        <p:nvSpPr>
          <p:cNvPr id="47" name="TextBox 46"/>
          <p:cNvSpPr txBox="1"/>
          <p:nvPr/>
        </p:nvSpPr>
        <p:spPr>
          <a:xfrm>
            <a:off x="3521648" y="4285585"/>
            <a:ext cx="620683" cy="400110"/>
          </a:xfrm>
          <a:prstGeom prst="rect">
            <a:avLst/>
          </a:prstGeom>
          <a:noFill/>
        </p:spPr>
        <p:txBody>
          <a:bodyPr wrap="none" rtlCol="0">
            <a:spAutoFit/>
          </a:bodyPr>
          <a:lstStyle/>
          <a:p>
            <a:r>
              <a:rPr lang="fa-IR" sz="2000" dirty="0" smtClean="0">
                <a:cs typeface="B Yagut" pitchFamily="2" charset="-78"/>
              </a:rPr>
              <a:t>زمان</a:t>
            </a:r>
            <a:endParaRPr lang="en-US" sz="2000" dirty="0">
              <a:cs typeface="B Yagut" pitchFamily="2" charset="-78"/>
            </a:endParaRPr>
          </a:p>
        </p:txBody>
      </p:sp>
    </p:spTree>
    <p:extLst>
      <p:ext uri="{BB962C8B-B14F-4D97-AF65-F5344CB8AC3E}">
        <p14:creationId xmlns:p14="http://schemas.microsoft.com/office/powerpoint/2010/main" val="373109844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33400" y="1219200"/>
            <a:ext cx="7162800" cy="461665"/>
          </a:xfrm>
          <a:prstGeom prst="rect">
            <a:avLst/>
          </a:prstGeom>
        </p:spPr>
        <p:txBody>
          <a:bodyPr wrap="square">
            <a:spAutoFit/>
          </a:bodyPr>
          <a:lstStyle/>
          <a:p>
            <a:r>
              <a:rPr lang="en-US" sz="2400" b="1" dirty="0" smtClean="0">
                <a:latin typeface="Times New Roman" pitchFamily="18" charset="0"/>
                <a:cs typeface="Times New Roman" pitchFamily="18" charset="0"/>
              </a:rPr>
              <a:t>23- Cdyn         </a:t>
            </a:r>
            <a:r>
              <a:rPr lang="en-US" sz="2400" b="1" dirty="0" err="1" smtClean="0">
                <a:latin typeface="Times New Roman" pitchFamily="18" charset="0"/>
                <a:cs typeface="Times New Roman" pitchFamily="18" charset="0"/>
              </a:rPr>
              <a:t>DynamicCompliance</a:t>
            </a:r>
            <a:r>
              <a:rPr lang="en-US" sz="24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sym typeface="Wingdings" pitchFamily="2" charset="2"/>
              </a:rPr>
              <a:t>(</a:t>
            </a:r>
            <a:r>
              <a:rPr lang="en-US" sz="2400" dirty="0" smtClean="0"/>
              <a:t>ml/cmH2O </a:t>
            </a:r>
            <a:r>
              <a:rPr lang="en-US" sz="2400" dirty="0" smtClean="0">
                <a:latin typeface="Times New Roman" pitchFamily="18" charset="0"/>
                <a:cs typeface="Times New Roman" pitchFamily="18" charset="0"/>
                <a:sym typeface="Wingdings" pitchFamily="2" charset="2"/>
              </a:rPr>
              <a:t>)</a:t>
            </a:r>
          </a:p>
        </p:txBody>
      </p:sp>
      <p:cxnSp>
        <p:nvCxnSpPr>
          <p:cNvPr id="7" name="Straight Arrow Connector 6"/>
          <p:cNvCxnSpPr/>
          <p:nvPr/>
        </p:nvCxnSpPr>
        <p:spPr>
          <a:xfrm>
            <a:off x="1906073" y="1447800"/>
            <a:ext cx="4572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815941" y="1686820"/>
            <a:ext cx="8040062" cy="1384995"/>
          </a:xfrm>
          <a:prstGeom prst="rect">
            <a:avLst/>
          </a:prstGeom>
        </p:spPr>
        <p:txBody>
          <a:bodyPr wrap="square">
            <a:spAutoFit/>
          </a:bodyPr>
          <a:lstStyle/>
          <a:p>
            <a:pPr algn="r" rtl="1">
              <a:lnSpc>
                <a:spcPct val="150000"/>
              </a:lnSpc>
            </a:pPr>
            <a:r>
              <a:rPr lang="fa-IR" sz="2800" dirty="0" smtClean="0">
                <a:cs typeface="B Nazanin" pitchFamily="2" charset="-78"/>
              </a:rPr>
              <a:t>این پارامتر نه تنها ظرفیت بافت ریه را اندازه</a:t>
            </a:r>
            <a:r>
              <a:rPr lang="en-US" sz="2800" dirty="0" smtClean="0">
                <a:cs typeface="B Nazanin" pitchFamily="2" charset="-78"/>
              </a:rPr>
              <a:t> </a:t>
            </a:r>
            <a:r>
              <a:rPr lang="fa-IR" sz="2800" dirty="0" smtClean="0">
                <a:cs typeface="B Nazanin" pitchFamily="2" charset="-78"/>
              </a:rPr>
              <a:t>گیری میکند بلکه تاثیر مقاومت</a:t>
            </a:r>
            <a:r>
              <a:rPr lang="en-US" sz="2800" dirty="0" smtClean="0">
                <a:cs typeface="B Nazanin" pitchFamily="2" charset="-78"/>
              </a:rPr>
              <a:t> </a:t>
            </a:r>
            <a:r>
              <a:rPr lang="fa-IR" sz="2800" dirty="0" smtClean="0">
                <a:cs typeface="B Nazanin" pitchFamily="2" charset="-78"/>
              </a:rPr>
              <a:t>های مسیر هوایی را نیز در محاسبه این پارامتر لحاظ میکند</a:t>
            </a:r>
            <a:endParaRPr lang="en-US" sz="2800" dirty="0">
              <a:cs typeface="B Nazanin" pitchFamily="2" charset="-78"/>
            </a:endParaRPr>
          </a:p>
        </p:txBody>
      </p:sp>
      <p:cxnSp>
        <p:nvCxnSpPr>
          <p:cNvPr id="9" name="Straight Arrow Connector 8"/>
          <p:cNvCxnSpPr/>
          <p:nvPr/>
        </p:nvCxnSpPr>
        <p:spPr>
          <a:xfrm flipV="1">
            <a:off x="352396" y="4114800"/>
            <a:ext cx="3686204" cy="10872"/>
          </a:xfrm>
          <a:prstGeom prst="straightConnector1">
            <a:avLst/>
          </a:prstGeom>
          <a:ln w="38100">
            <a:solidFill>
              <a:schemeClr val="tx1"/>
            </a:solidFill>
            <a:prstDash val="lgDashDot"/>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flipH="1" flipV="1">
            <a:off x="113903" y="3771503"/>
            <a:ext cx="1600994" cy="1588"/>
          </a:xfrm>
          <a:prstGeom prst="straightConnector1">
            <a:avLst/>
          </a:prstGeom>
          <a:ln w="28575">
            <a:solidFill>
              <a:schemeClr val="tx1"/>
            </a:solidFill>
            <a:prstDash val="lgDashDot"/>
            <a:tailEnd type="arrow"/>
          </a:ln>
        </p:spPr>
        <p:style>
          <a:lnRef idx="1">
            <a:schemeClr val="accent1"/>
          </a:lnRef>
          <a:fillRef idx="0">
            <a:schemeClr val="accent1"/>
          </a:fillRef>
          <a:effectRef idx="0">
            <a:schemeClr val="accent1"/>
          </a:effectRef>
          <a:fontRef idx="minor">
            <a:schemeClr val="tx1"/>
          </a:fontRef>
        </p:style>
      </p:cxnSp>
      <p:sp>
        <p:nvSpPr>
          <p:cNvPr id="11" name="Arc 32"/>
          <p:cNvSpPr>
            <a:spLocks/>
          </p:cNvSpPr>
          <p:nvPr/>
        </p:nvSpPr>
        <p:spPr bwMode="auto">
          <a:xfrm>
            <a:off x="914400" y="3428206"/>
            <a:ext cx="228600" cy="749864"/>
          </a:xfrm>
          <a:custGeom>
            <a:avLst/>
            <a:gdLst>
              <a:gd name="T0" fmla="*/ 0 w 21558"/>
              <a:gd name="T1" fmla="*/ 401 h 21600"/>
              <a:gd name="T2" fmla="*/ 235 w 21558"/>
              <a:gd name="T3" fmla="*/ 0 h 21600"/>
              <a:gd name="T4" fmla="*/ 236 w 21558"/>
              <a:gd name="T5" fmla="*/ 428 h 21600"/>
              <a:gd name="T6" fmla="*/ 0 60000 65536"/>
              <a:gd name="T7" fmla="*/ 0 60000 65536"/>
              <a:gd name="T8" fmla="*/ 0 60000 65536"/>
              <a:gd name="T9" fmla="*/ 0 w 21558"/>
              <a:gd name="T10" fmla="*/ 0 h 21600"/>
              <a:gd name="T11" fmla="*/ 21558 w 21558"/>
              <a:gd name="T12" fmla="*/ 21600 h 21600"/>
            </a:gdLst>
            <a:ahLst/>
            <a:cxnLst>
              <a:cxn ang="T6">
                <a:pos x="T0" y="T1"/>
              </a:cxn>
              <a:cxn ang="T7">
                <a:pos x="T2" y="T3"/>
              </a:cxn>
              <a:cxn ang="T8">
                <a:pos x="T4" y="T5"/>
              </a:cxn>
            </a:cxnLst>
            <a:rect l="T9" t="T10" r="T11" b="T12"/>
            <a:pathLst>
              <a:path w="21558" h="21600" fill="none" extrusionOk="0">
                <a:moveTo>
                  <a:pt x="-1" y="20260"/>
                </a:moveTo>
                <a:cubicBezTo>
                  <a:pt x="704" y="8908"/>
                  <a:pt x="10092" y="48"/>
                  <a:pt x="21466" y="0"/>
                </a:cubicBezTo>
              </a:path>
              <a:path w="21558" h="21600" stroke="0" extrusionOk="0">
                <a:moveTo>
                  <a:pt x="-1" y="20260"/>
                </a:moveTo>
                <a:cubicBezTo>
                  <a:pt x="704" y="8908"/>
                  <a:pt x="10092" y="48"/>
                  <a:pt x="21466" y="0"/>
                </a:cubicBezTo>
                <a:lnTo>
                  <a:pt x="21558" y="21600"/>
                </a:lnTo>
                <a:close/>
              </a:path>
            </a:pathLst>
          </a:custGeom>
          <a:noFill/>
          <a:ln w="38100">
            <a:solidFill>
              <a:srgbClr val="FF0000"/>
            </a:solidFill>
            <a:round/>
            <a:headEnd type="none" w="sm" len="sm"/>
            <a:tailEnd type="none" w="sm" len="sm"/>
          </a:ln>
        </p:spPr>
        <p:txBody>
          <a:bodyPr wrap="none" anchor="ctr"/>
          <a:lstStyle/>
          <a:p>
            <a:endParaRPr lang="en-US"/>
          </a:p>
        </p:txBody>
      </p:sp>
      <p:sp>
        <p:nvSpPr>
          <p:cNvPr id="12" name="Line 33"/>
          <p:cNvSpPr>
            <a:spLocks noChangeShapeType="1"/>
          </p:cNvSpPr>
          <p:nvPr/>
        </p:nvSpPr>
        <p:spPr bwMode="auto">
          <a:xfrm>
            <a:off x="1143000" y="3428206"/>
            <a:ext cx="304800" cy="0"/>
          </a:xfrm>
          <a:prstGeom prst="line">
            <a:avLst/>
          </a:prstGeom>
          <a:noFill/>
          <a:ln w="38100">
            <a:solidFill>
              <a:srgbClr val="FF0000"/>
            </a:solidFill>
            <a:round/>
            <a:headEnd type="none" w="sm" len="sm"/>
            <a:tailEnd type="none" w="sm" len="sm"/>
          </a:ln>
        </p:spPr>
        <p:txBody>
          <a:bodyPr wrap="none" anchor="ctr"/>
          <a:lstStyle/>
          <a:p>
            <a:endParaRPr lang="en-US"/>
          </a:p>
        </p:txBody>
      </p:sp>
      <p:sp>
        <p:nvSpPr>
          <p:cNvPr id="13" name="Arc 34"/>
          <p:cNvSpPr>
            <a:spLocks/>
          </p:cNvSpPr>
          <p:nvPr/>
        </p:nvSpPr>
        <p:spPr bwMode="auto">
          <a:xfrm flipV="1">
            <a:off x="1905000" y="4125672"/>
            <a:ext cx="1295400" cy="522527"/>
          </a:xfrm>
          <a:custGeom>
            <a:avLst/>
            <a:gdLst>
              <a:gd name="T0" fmla="*/ 71 w 21600"/>
              <a:gd name="T1" fmla="*/ 397 h 21600"/>
              <a:gd name="T2" fmla="*/ 0 w 21600"/>
              <a:gd name="T3" fmla="*/ 0 h 21600"/>
              <a:gd name="T4" fmla="*/ 71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38100">
            <a:solidFill>
              <a:srgbClr val="0000FF"/>
            </a:solidFill>
            <a:round/>
            <a:headEnd type="none" w="sm" len="sm"/>
            <a:tailEnd type="none" w="sm" len="sm"/>
          </a:ln>
        </p:spPr>
        <p:txBody>
          <a:bodyPr wrap="none" anchor="ctr"/>
          <a:lstStyle/>
          <a:p>
            <a:endParaRPr lang="en-US"/>
          </a:p>
        </p:txBody>
      </p:sp>
      <p:sp>
        <p:nvSpPr>
          <p:cNvPr id="14" name="Arc 32"/>
          <p:cNvSpPr>
            <a:spLocks/>
          </p:cNvSpPr>
          <p:nvPr/>
        </p:nvSpPr>
        <p:spPr bwMode="auto">
          <a:xfrm flipV="1">
            <a:off x="1447800" y="3352006"/>
            <a:ext cx="45719" cy="762000"/>
          </a:xfrm>
          <a:custGeom>
            <a:avLst/>
            <a:gdLst>
              <a:gd name="T0" fmla="*/ 0 w 21558"/>
              <a:gd name="T1" fmla="*/ 401 h 21600"/>
              <a:gd name="T2" fmla="*/ 235 w 21558"/>
              <a:gd name="T3" fmla="*/ 0 h 21600"/>
              <a:gd name="T4" fmla="*/ 236 w 21558"/>
              <a:gd name="T5" fmla="*/ 428 h 21600"/>
              <a:gd name="T6" fmla="*/ 0 60000 65536"/>
              <a:gd name="T7" fmla="*/ 0 60000 65536"/>
              <a:gd name="T8" fmla="*/ 0 60000 65536"/>
              <a:gd name="T9" fmla="*/ 0 w 21558"/>
              <a:gd name="T10" fmla="*/ 0 h 21600"/>
              <a:gd name="T11" fmla="*/ 21558 w 21558"/>
              <a:gd name="T12" fmla="*/ 21600 h 21600"/>
            </a:gdLst>
            <a:ahLst/>
            <a:cxnLst>
              <a:cxn ang="T6">
                <a:pos x="T0" y="T1"/>
              </a:cxn>
              <a:cxn ang="T7">
                <a:pos x="T2" y="T3"/>
              </a:cxn>
              <a:cxn ang="T8">
                <a:pos x="T4" y="T5"/>
              </a:cxn>
            </a:cxnLst>
            <a:rect l="T9" t="T10" r="T11" b="T12"/>
            <a:pathLst>
              <a:path w="21558" h="21600" fill="none" extrusionOk="0">
                <a:moveTo>
                  <a:pt x="-1" y="20260"/>
                </a:moveTo>
                <a:cubicBezTo>
                  <a:pt x="704" y="8908"/>
                  <a:pt x="10092" y="48"/>
                  <a:pt x="21466" y="0"/>
                </a:cubicBezTo>
              </a:path>
              <a:path w="21558" h="21600" stroke="0" extrusionOk="0">
                <a:moveTo>
                  <a:pt x="-1" y="20260"/>
                </a:moveTo>
                <a:cubicBezTo>
                  <a:pt x="704" y="8908"/>
                  <a:pt x="10092" y="48"/>
                  <a:pt x="21466" y="0"/>
                </a:cubicBezTo>
                <a:lnTo>
                  <a:pt x="21558" y="21600"/>
                </a:lnTo>
                <a:close/>
              </a:path>
            </a:pathLst>
          </a:custGeom>
          <a:noFill/>
          <a:ln w="38100">
            <a:solidFill>
              <a:srgbClr val="FF0000"/>
            </a:solidFill>
            <a:round/>
            <a:headEnd type="none" w="sm" len="sm"/>
            <a:tailEnd type="none" w="sm" len="sm"/>
          </a:ln>
        </p:spPr>
        <p:txBody>
          <a:bodyPr wrap="none" anchor="ctr"/>
          <a:lstStyle/>
          <a:p>
            <a:endParaRPr lang="en-US"/>
          </a:p>
        </p:txBody>
      </p:sp>
      <p:sp>
        <p:nvSpPr>
          <p:cNvPr id="15" name="Line 33"/>
          <p:cNvSpPr>
            <a:spLocks noChangeShapeType="1"/>
          </p:cNvSpPr>
          <p:nvPr/>
        </p:nvSpPr>
        <p:spPr bwMode="auto">
          <a:xfrm>
            <a:off x="1447800" y="4114006"/>
            <a:ext cx="457200" cy="0"/>
          </a:xfrm>
          <a:prstGeom prst="line">
            <a:avLst/>
          </a:prstGeom>
          <a:noFill/>
          <a:ln w="38100">
            <a:solidFill>
              <a:srgbClr val="FF0000"/>
            </a:solidFill>
            <a:round/>
            <a:headEnd type="none" w="sm" len="sm"/>
            <a:tailEnd type="none" w="sm" len="sm"/>
          </a:ln>
        </p:spPr>
        <p:txBody>
          <a:bodyPr wrap="none" anchor="ctr"/>
          <a:lstStyle/>
          <a:p>
            <a:endParaRPr lang="en-US"/>
          </a:p>
        </p:txBody>
      </p:sp>
      <p:sp>
        <p:nvSpPr>
          <p:cNvPr id="16" name="Line 33"/>
          <p:cNvSpPr>
            <a:spLocks noChangeShapeType="1"/>
          </p:cNvSpPr>
          <p:nvPr/>
        </p:nvSpPr>
        <p:spPr bwMode="auto">
          <a:xfrm>
            <a:off x="1905000" y="4114007"/>
            <a:ext cx="0" cy="534194"/>
          </a:xfrm>
          <a:prstGeom prst="line">
            <a:avLst/>
          </a:prstGeom>
          <a:noFill/>
          <a:ln w="38100">
            <a:solidFill>
              <a:srgbClr val="1003BD"/>
            </a:solidFill>
            <a:round/>
            <a:headEnd type="none" w="sm" len="sm"/>
            <a:tailEnd type="none" w="sm" len="sm"/>
          </a:ln>
        </p:spPr>
        <p:txBody>
          <a:bodyPr wrap="none" anchor="ctr"/>
          <a:lstStyle/>
          <a:p>
            <a:endParaRPr lang="en-US"/>
          </a:p>
        </p:txBody>
      </p:sp>
      <p:cxnSp>
        <p:nvCxnSpPr>
          <p:cNvPr id="17" name="Straight Arrow Connector 16"/>
          <p:cNvCxnSpPr/>
          <p:nvPr/>
        </p:nvCxnSpPr>
        <p:spPr>
          <a:xfrm rot="5400000" flipH="1" flipV="1">
            <a:off x="-5834" y="5784572"/>
            <a:ext cx="1688068" cy="1588"/>
          </a:xfrm>
          <a:prstGeom prst="straightConnector1">
            <a:avLst/>
          </a:prstGeom>
          <a:ln w="28575">
            <a:solidFill>
              <a:schemeClr val="tx1"/>
            </a:solidFill>
            <a:prstDash val="lgDashDot"/>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027832" y="6179784"/>
            <a:ext cx="620683" cy="400110"/>
          </a:xfrm>
          <a:prstGeom prst="rect">
            <a:avLst/>
          </a:prstGeom>
          <a:noFill/>
        </p:spPr>
        <p:txBody>
          <a:bodyPr wrap="none" rtlCol="0">
            <a:spAutoFit/>
          </a:bodyPr>
          <a:lstStyle/>
          <a:p>
            <a:r>
              <a:rPr lang="fa-IR" sz="2000" dirty="0" smtClean="0">
                <a:cs typeface="B Yagut" pitchFamily="2" charset="-78"/>
              </a:rPr>
              <a:t>زمان</a:t>
            </a:r>
            <a:endParaRPr lang="en-US" sz="2000" dirty="0">
              <a:cs typeface="B Yagut" pitchFamily="2" charset="-78"/>
            </a:endParaRPr>
          </a:p>
        </p:txBody>
      </p:sp>
      <p:sp>
        <p:nvSpPr>
          <p:cNvPr id="19" name="Line 33"/>
          <p:cNvSpPr>
            <a:spLocks noChangeShapeType="1"/>
          </p:cNvSpPr>
          <p:nvPr/>
        </p:nvSpPr>
        <p:spPr bwMode="auto">
          <a:xfrm>
            <a:off x="1371600" y="5257006"/>
            <a:ext cx="457200" cy="0"/>
          </a:xfrm>
          <a:prstGeom prst="line">
            <a:avLst/>
          </a:prstGeom>
          <a:noFill/>
          <a:ln w="38100">
            <a:solidFill>
              <a:srgbClr val="FF0000"/>
            </a:solidFill>
            <a:round/>
            <a:headEnd type="none" w="sm" len="sm"/>
            <a:tailEnd type="none" w="sm" len="sm"/>
          </a:ln>
        </p:spPr>
        <p:txBody>
          <a:bodyPr wrap="none" anchor="ctr"/>
          <a:lstStyle/>
          <a:p>
            <a:endParaRPr lang="en-US"/>
          </a:p>
        </p:txBody>
      </p:sp>
      <p:sp>
        <p:nvSpPr>
          <p:cNvPr id="20" name="Arc 32"/>
          <p:cNvSpPr>
            <a:spLocks/>
          </p:cNvSpPr>
          <p:nvPr/>
        </p:nvSpPr>
        <p:spPr bwMode="auto">
          <a:xfrm flipV="1">
            <a:off x="1828800" y="5180806"/>
            <a:ext cx="990600" cy="686594"/>
          </a:xfrm>
          <a:custGeom>
            <a:avLst/>
            <a:gdLst>
              <a:gd name="T0" fmla="*/ 0 w 21558"/>
              <a:gd name="T1" fmla="*/ 401 h 21600"/>
              <a:gd name="T2" fmla="*/ 235 w 21558"/>
              <a:gd name="T3" fmla="*/ 0 h 21600"/>
              <a:gd name="T4" fmla="*/ 236 w 21558"/>
              <a:gd name="T5" fmla="*/ 428 h 21600"/>
              <a:gd name="T6" fmla="*/ 0 60000 65536"/>
              <a:gd name="T7" fmla="*/ 0 60000 65536"/>
              <a:gd name="T8" fmla="*/ 0 60000 65536"/>
              <a:gd name="T9" fmla="*/ 0 w 21558"/>
              <a:gd name="T10" fmla="*/ 0 h 21600"/>
              <a:gd name="T11" fmla="*/ 21558 w 21558"/>
              <a:gd name="T12" fmla="*/ 21600 h 21600"/>
            </a:gdLst>
            <a:ahLst/>
            <a:cxnLst>
              <a:cxn ang="T6">
                <a:pos x="T0" y="T1"/>
              </a:cxn>
              <a:cxn ang="T7">
                <a:pos x="T2" y="T3"/>
              </a:cxn>
              <a:cxn ang="T8">
                <a:pos x="T4" y="T5"/>
              </a:cxn>
            </a:cxnLst>
            <a:rect l="T9" t="T10" r="T11" b="T12"/>
            <a:pathLst>
              <a:path w="21558" h="21600" fill="none" extrusionOk="0">
                <a:moveTo>
                  <a:pt x="-1" y="20260"/>
                </a:moveTo>
                <a:cubicBezTo>
                  <a:pt x="704" y="8908"/>
                  <a:pt x="10092" y="48"/>
                  <a:pt x="21466" y="0"/>
                </a:cubicBezTo>
              </a:path>
              <a:path w="21558" h="21600" stroke="0" extrusionOk="0">
                <a:moveTo>
                  <a:pt x="-1" y="20260"/>
                </a:moveTo>
                <a:cubicBezTo>
                  <a:pt x="704" y="8908"/>
                  <a:pt x="10092" y="48"/>
                  <a:pt x="21466" y="0"/>
                </a:cubicBezTo>
                <a:lnTo>
                  <a:pt x="21558" y="21600"/>
                </a:lnTo>
                <a:close/>
              </a:path>
            </a:pathLst>
          </a:custGeom>
          <a:noFill/>
          <a:ln w="38100">
            <a:solidFill>
              <a:srgbClr val="FF0000"/>
            </a:solidFill>
            <a:round/>
            <a:headEnd type="none" w="sm" len="sm"/>
            <a:tailEnd type="none" w="sm" len="sm"/>
          </a:ln>
        </p:spPr>
        <p:txBody>
          <a:bodyPr wrap="none" anchor="ctr"/>
          <a:lstStyle/>
          <a:p>
            <a:endParaRPr lang="en-US"/>
          </a:p>
        </p:txBody>
      </p:sp>
      <p:sp>
        <p:nvSpPr>
          <p:cNvPr id="21" name="Line 33"/>
          <p:cNvSpPr>
            <a:spLocks noChangeShapeType="1"/>
          </p:cNvSpPr>
          <p:nvPr/>
        </p:nvSpPr>
        <p:spPr bwMode="auto">
          <a:xfrm>
            <a:off x="838200" y="5561806"/>
            <a:ext cx="0" cy="533400"/>
          </a:xfrm>
          <a:prstGeom prst="line">
            <a:avLst/>
          </a:prstGeom>
          <a:noFill/>
          <a:ln w="38100">
            <a:solidFill>
              <a:srgbClr val="FF0000"/>
            </a:solidFill>
            <a:round/>
            <a:headEnd type="none" w="sm" len="sm"/>
            <a:tailEnd type="none" w="sm" len="sm"/>
          </a:ln>
        </p:spPr>
        <p:txBody>
          <a:bodyPr wrap="none" anchor="ctr"/>
          <a:lstStyle/>
          <a:p>
            <a:endParaRPr lang="en-US"/>
          </a:p>
        </p:txBody>
      </p:sp>
      <p:cxnSp>
        <p:nvCxnSpPr>
          <p:cNvPr id="22" name="Straight Arrow Connector 21"/>
          <p:cNvCxnSpPr/>
          <p:nvPr/>
        </p:nvCxnSpPr>
        <p:spPr>
          <a:xfrm>
            <a:off x="457200" y="6095206"/>
            <a:ext cx="3581400" cy="794"/>
          </a:xfrm>
          <a:prstGeom prst="straightConnector1">
            <a:avLst/>
          </a:prstGeom>
          <a:ln w="38100">
            <a:solidFill>
              <a:schemeClr val="tx1"/>
            </a:solidFill>
            <a:prstDash val="lgDashDot"/>
            <a:tailEnd type="arrow"/>
          </a:ln>
        </p:spPr>
        <p:style>
          <a:lnRef idx="1">
            <a:schemeClr val="accent1"/>
          </a:lnRef>
          <a:fillRef idx="0">
            <a:schemeClr val="accent1"/>
          </a:fillRef>
          <a:effectRef idx="0">
            <a:schemeClr val="accent1"/>
          </a:effectRef>
          <a:fontRef idx="minor">
            <a:schemeClr val="tx1"/>
          </a:fontRef>
        </p:style>
      </p:cxnSp>
      <p:sp>
        <p:nvSpPr>
          <p:cNvPr id="23" name="Line 33"/>
          <p:cNvSpPr>
            <a:spLocks noChangeShapeType="1"/>
          </p:cNvSpPr>
          <p:nvPr/>
        </p:nvSpPr>
        <p:spPr bwMode="auto">
          <a:xfrm flipH="1">
            <a:off x="838200" y="4876006"/>
            <a:ext cx="533400" cy="685800"/>
          </a:xfrm>
          <a:prstGeom prst="line">
            <a:avLst/>
          </a:prstGeom>
          <a:noFill/>
          <a:ln w="38100">
            <a:solidFill>
              <a:srgbClr val="FF0000"/>
            </a:solidFill>
            <a:round/>
            <a:headEnd type="none" w="sm" len="sm"/>
            <a:tailEnd type="none" w="sm" len="sm"/>
          </a:ln>
        </p:spPr>
        <p:txBody>
          <a:bodyPr wrap="none" anchor="ctr"/>
          <a:lstStyle/>
          <a:p>
            <a:endParaRPr lang="en-US"/>
          </a:p>
        </p:txBody>
      </p:sp>
      <p:sp>
        <p:nvSpPr>
          <p:cNvPr id="24" name="Line 33"/>
          <p:cNvSpPr>
            <a:spLocks noChangeShapeType="1"/>
          </p:cNvSpPr>
          <p:nvPr/>
        </p:nvSpPr>
        <p:spPr bwMode="auto">
          <a:xfrm flipV="1">
            <a:off x="1371600" y="4876006"/>
            <a:ext cx="0" cy="381000"/>
          </a:xfrm>
          <a:prstGeom prst="line">
            <a:avLst/>
          </a:prstGeom>
          <a:noFill/>
          <a:ln w="38100">
            <a:solidFill>
              <a:srgbClr val="FF0000"/>
            </a:solidFill>
            <a:round/>
            <a:headEnd type="none" w="sm" len="sm"/>
            <a:tailEnd type="none" w="sm" len="sm"/>
          </a:ln>
        </p:spPr>
        <p:txBody>
          <a:bodyPr wrap="none" anchor="ctr"/>
          <a:lstStyle/>
          <a:p>
            <a:endParaRPr lang="en-US"/>
          </a:p>
        </p:txBody>
      </p:sp>
      <p:cxnSp>
        <p:nvCxnSpPr>
          <p:cNvPr id="25" name="Straight Arrow Connector 24"/>
          <p:cNvCxnSpPr>
            <a:endCxn id="37" idx="1"/>
          </p:cNvCxnSpPr>
          <p:nvPr/>
        </p:nvCxnSpPr>
        <p:spPr>
          <a:xfrm>
            <a:off x="1143000" y="3681633"/>
            <a:ext cx="1447800" cy="2362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2895600" y="5181600"/>
            <a:ext cx="1367682" cy="400110"/>
          </a:xfrm>
          <a:prstGeom prst="rect">
            <a:avLst/>
          </a:prstGeom>
          <a:noFill/>
        </p:spPr>
        <p:txBody>
          <a:bodyPr wrap="none" rtlCol="0">
            <a:spAutoFit/>
          </a:bodyPr>
          <a:lstStyle/>
          <a:p>
            <a:r>
              <a:rPr lang="en-US" sz="2000" dirty="0" smtClean="0">
                <a:latin typeface="Times New Roman" pitchFamily="18" charset="0"/>
                <a:cs typeface="Times New Roman" pitchFamily="18" charset="0"/>
              </a:rPr>
              <a:t>PIP-  PEEP</a:t>
            </a:r>
          </a:p>
        </p:txBody>
      </p:sp>
      <p:cxnSp>
        <p:nvCxnSpPr>
          <p:cNvPr id="27" name="Straight Arrow Connector 26"/>
          <p:cNvCxnSpPr/>
          <p:nvPr/>
        </p:nvCxnSpPr>
        <p:spPr>
          <a:xfrm rot="5400000">
            <a:off x="2399506" y="5372100"/>
            <a:ext cx="991394" cy="794"/>
          </a:xfrm>
          <a:prstGeom prst="straightConnector1">
            <a:avLst/>
          </a:prstGeom>
          <a:ln>
            <a:headEnd type="arrow" w="med" len="med"/>
            <a:tailEnd type="arrow" w="med" len="med"/>
          </a:ln>
        </p:spPr>
        <p:style>
          <a:lnRef idx="2">
            <a:schemeClr val="dk1"/>
          </a:lnRef>
          <a:fillRef idx="0">
            <a:schemeClr val="dk1"/>
          </a:fillRef>
          <a:effectRef idx="1">
            <a:schemeClr val="dk1"/>
          </a:effectRef>
          <a:fontRef idx="minor">
            <a:schemeClr val="tx1"/>
          </a:fontRef>
        </p:style>
      </p:cxnSp>
      <p:sp>
        <p:nvSpPr>
          <p:cNvPr id="28" name="Line 33"/>
          <p:cNvSpPr>
            <a:spLocks noChangeShapeType="1"/>
          </p:cNvSpPr>
          <p:nvPr/>
        </p:nvSpPr>
        <p:spPr bwMode="auto">
          <a:xfrm>
            <a:off x="2819400" y="5867400"/>
            <a:ext cx="457200" cy="0"/>
          </a:xfrm>
          <a:prstGeom prst="line">
            <a:avLst/>
          </a:prstGeom>
          <a:noFill/>
          <a:ln w="38100">
            <a:solidFill>
              <a:srgbClr val="FF0000"/>
            </a:solidFill>
            <a:round/>
            <a:headEnd type="none" w="sm" len="sm"/>
            <a:tailEnd type="none" w="sm" len="sm"/>
          </a:ln>
        </p:spPr>
        <p:txBody>
          <a:bodyPr wrap="none" anchor="ctr"/>
          <a:lstStyle/>
          <a:p>
            <a:endParaRPr lang="en-US"/>
          </a:p>
        </p:txBody>
      </p:sp>
      <p:cxnSp>
        <p:nvCxnSpPr>
          <p:cNvPr id="29" name="Straight Arrow Connector 28"/>
          <p:cNvCxnSpPr/>
          <p:nvPr/>
        </p:nvCxnSpPr>
        <p:spPr>
          <a:xfrm rot="10800000">
            <a:off x="1371600" y="4876800"/>
            <a:ext cx="1676400" cy="1588"/>
          </a:xfrm>
          <a:prstGeom prst="straightConnector1">
            <a:avLst/>
          </a:prstGeom>
          <a:ln>
            <a:prstDash val="dash"/>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30" name="Straight Connector 29"/>
          <p:cNvCxnSpPr/>
          <p:nvPr/>
        </p:nvCxnSpPr>
        <p:spPr>
          <a:xfrm rot="5400000">
            <a:off x="800101" y="3924299"/>
            <a:ext cx="380998" cy="0"/>
          </a:xfrm>
          <a:prstGeom prst="line">
            <a:avLst/>
          </a:prstGeom>
        </p:spPr>
        <p:style>
          <a:lnRef idx="1">
            <a:schemeClr val="dk1"/>
          </a:lnRef>
          <a:fillRef idx="0">
            <a:schemeClr val="dk1"/>
          </a:fillRef>
          <a:effectRef idx="0">
            <a:schemeClr val="dk1"/>
          </a:effectRef>
          <a:fontRef idx="minor">
            <a:schemeClr val="tx1"/>
          </a:fontRef>
        </p:style>
      </p:cxnSp>
      <p:cxnSp>
        <p:nvCxnSpPr>
          <p:cNvPr id="31" name="Straight Connector 30"/>
          <p:cNvCxnSpPr/>
          <p:nvPr/>
        </p:nvCxnSpPr>
        <p:spPr>
          <a:xfrm rot="16200000" flipH="1">
            <a:off x="762001" y="3809999"/>
            <a:ext cx="609600" cy="2"/>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Connector 31"/>
          <p:cNvCxnSpPr>
            <a:stCxn id="12" idx="0"/>
          </p:cNvCxnSpPr>
          <p:nvPr/>
        </p:nvCxnSpPr>
        <p:spPr>
          <a:xfrm rot="16200000" flipH="1">
            <a:off x="799705" y="3771500"/>
            <a:ext cx="686594" cy="5"/>
          </a:xfrm>
          <a:prstGeom prst="line">
            <a:avLst/>
          </a:prstGeom>
        </p:spPr>
        <p:style>
          <a:lnRef idx="1">
            <a:schemeClr val="dk1"/>
          </a:lnRef>
          <a:fillRef idx="0">
            <a:schemeClr val="dk1"/>
          </a:fillRef>
          <a:effectRef idx="0">
            <a:schemeClr val="dk1"/>
          </a:effectRef>
          <a:fontRef idx="minor">
            <a:schemeClr val="tx1"/>
          </a:fontRef>
        </p:style>
      </p:cxnSp>
      <p:cxnSp>
        <p:nvCxnSpPr>
          <p:cNvPr id="33" name="Straight Connector 32"/>
          <p:cNvCxnSpPr/>
          <p:nvPr/>
        </p:nvCxnSpPr>
        <p:spPr>
          <a:xfrm rot="5400000">
            <a:off x="876300" y="3771900"/>
            <a:ext cx="685800" cy="0"/>
          </a:xfrm>
          <a:prstGeom prst="line">
            <a:avLst/>
          </a:prstGeom>
        </p:spPr>
        <p:style>
          <a:lnRef idx="1">
            <a:schemeClr val="dk1"/>
          </a:lnRef>
          <a:fillRef idx="0">
            <a:schemeClr val="dk1"/>
          </a:fillRef>
          <a:effectRef idx="0">
            <a:schemeClr val="dk1"/>
          </a:effectRef>
          <a:fontRef idx="minor">
            <a:schemeClr val="tx1"/>
          </a:fontRef>
        </p:style>
      </p:cxnSp>
      <p:cxnSp>
        <p:nvCxnSpPr>
          <p:cNvPr id="34" name="Straight Connector 33"/>
          <p:cNvCxnSpPr/>
          <p:nvPr/>
        </p:nvCxnSpPr>
        <p:spPr>
          <a:xfrm rot="5400000">
            <a:off x="1333499" y="4076699"/>
            <a:ext cx="76202" cy="0"/>
          </a:xfrm>
          <a:prstGeom prst="line">
            <a:avLst/>
          </a:prstGeom>
        </p:spPr>
        <p:style>
          <a:lnRef idx="1">
            <a:schemeClr val="dk1"/>
          </a:lnRef>
          <a:fillRef idx="0">
            <a:schemeClr val="dk1"/>
          </a:fillRef>
          <a:effectRef idx="0">
            <a:schemeClr val="dk1"/>
          </a:effectRef>
          <a:fontRef idx="minor">
            <a:schemeClr val="tx1"/>
          </a:fontRef>
        </p:style>
      </p:cxnSp>
      <p:cxnSp>
        <p:nvCxnSpPr>
          <p:cNvPr id="35" name="Straight Connector 34"/>
          <p:cNvCxnSpPr/>
          <p:nvPr/>
        </p:nvCxnSpPr>
        <p:spPr>
          <a:xfrm rot="5400000">
            <a:off x="952500" y="3771900"/>
            <a:ext cx="685800" cy="0"/>
          </a:xfrm>
          <a:prstGeom prst="line">
            <a:avLst/>
          </a:prstGeom>
        </p:spPr>
        <p:style>
          <a:lnRef idx="1">
            <a:schemeClr val="dk1"/>
          </a:lnRef>
          <a:fillRef idx="0">
            <a:schemeClr val="dk1"/>
          </a:fillRef>
          <a:effectRef idx="0">
            <a:schemeClr val="dk1"/>
          </a:effectRef>
          <a:fontRef idx="minor">
            <a:schemeClr val="tx1"/>
          </a:fontRef>
        </p:style>
      </p:cxnSp>
      <p:cxnSp>
        <p:nvCxnSpPr>
          <p:cNvPr id="36" name="Straight Connector 35"/>
          <p:cNvCxnSpPr/>
          <p:nvPr/>
        </p:nvCxnSpPr>
        <p:spPr>
          <a:xfrm rot="5400000">
            <a:off x="1028700" y="3771900"/>
            <a:ext cx="685800" cy="0"/>
          </a:xfrm>
          <a:prstGeom prst="line">
            <a:avLst/>
          </a:prstGeom>
        </p:spPr>
        <p:style>
          <a:lnRef idx="1">
            <a:schemeClr val="dk1"/>
          </a:lnRef>
          <a:fillRef idx="0">
            <a:schemeClr val="dk1"/>
          </a:fillRef>
          <a:effectRef idx="0">
            <a:schemeClr val="dk1"/>
          </a:effectRef>
          <a:fontRef idx="minor">
            <a:schemeClr val="tx1"/>
          </a:fontRef>
        </p:style>
      </p:cxnSp>
      <p:sp>
        <p:nvSpPr>
          <p:cNvPr id="37" name="TextBox 36"/>
          <p:cNvSpPr txBox="1"/>
          <p:nvPr/>
        </p:nvSpPr>
        <p:spPr>
          <a:xfrm>
            <a:off x="2590800" y="3505200"/>
            <a:ext cx="527709" cy="400110"/>
          </a:xfrm>
          <a:prstGeom prst="rect">
            <a:avLst/>
          </a:prstGeom>
          <a:noFill/>
        </p:spPr>
        <p:txBody>
          <a:bodyPr wrap="none" rtlCol="0">
            <a:spAutoFit/>
          </a:bodyPr>
          <a:lstStyle/>
          <a:p>
            <a:r>
              <a:rPr lang="en-US" sz="2000" dirty="0" smtClean="0">
                <a:latin typeface="Times New Roman" pitchFamily="18" charset="0"/>
                <a:cs typeface="Times New Roman" pitchFamily="18" charset="0"/>
              </a:rPr>
              <a:t>VT</a:t>
            </a:r>
          </a:p>
        </p:txBody>
      </p:sp>
      <p:sp>
        <p:nvSpPr>
          <p:cNvPr id="2051" name="Rectangle 3"/>
          <p:cNvSpPr>
            <a:spLocks noChangeArrowheads="1"/>
          </p:cNvSpPr>
          <p:nvPr/>
        </p:nvSpPr>
        <p:spPr bwMode="auto">
          <a:xfrm>
            <a:off x="4951412" y="4808628"/>
            <a:ext cx="3904591"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28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این پارامتر در تمام تنفس های اجباری و کمکی، محاسبه میشود.</a:t>
            </a:r>
            <a:endParaRPr kumimoji="0" lang="fa-IR" sz="4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52" name="Picture 4"/>
          <p:cNvPicPr>
            <a:picLocks noChangeAspect="1" noChangeArrowheads="1"/>
          </p:cNvPicPr>
          <p:nvPr/>
        </p:nvPicPr>
        <p:blipFill>
          <a:blip r:embed="rId2" cstate="print"/>
          <a:srcRect/>
          <a:stretch>
            <a:fillRect/>
          </a:stretch>
        </p:blipFill>
        <p:spPr bwMode="auto">
          <a:xfrm>
            <a:off x="5028406" y="3343402"/>
            <a:ext cx="2691405" cy="959640"/>
          </a:xfrm>
          <a:prstGeom prst="rect">
            <a:avLst/>
          </a:prstGeom>
          <a:noFill/>
          <a:ln w="9525">
            <a:noFill/>
            <a:miter lim="800000"/>
            <a:headEnd/>
            <a:tailEnd/>
          </a:ln>
          <a:effectLst/>
        </p:spPr>
      </p:pic>
      <p:sp>
        <p:nvSpPr>
          <p:cNvPr id="45" name="TextBox 44"/>
          <p:cNvSpPr txBox="1"/>
          <p:nvPr/>
        </p:nvSpPr>
        <p:spPr>
          <a:xfrm>
            <a:off x="304800" y="4953000"/>
            <a:ext cx="540533" cy="400110"/>
          </a:xfrm>
          <a:prstGeom prst="rect">
            <a:avLst/>
          </a:prstGeom>
          <a:noFill/>
        </p:spPr>
        <p:txBody>
          <a:bodyPr wrap="none" rtlCol="0">
            <a:spAutoFit/>
          </a:bodyPr>
          <a:lstStyle/>
          <a:p>
            <a:r>
              <a:rPr lang="fa-IR" sz="2000" dirty="0" smtClean="0">
                <a:cs typeface="B Nazanin" pitchFamily="2" charset="-78"/>
              </a:rPr>
              <a:t>فشار</a:t>
            </a:r>
            <a:endParaRPr lang="en-US" sz="2000" dirty="0">
              <a:cs typeface="B Nazanin" pitchFamily="2" charset="-78"/>
            </a:endParaRPr>
          </a:p>
        </p:txBody>
      </p:sp>
      <p:sp>
        <p:nvSpPr>
          <p:cNvPr id="47" name="TextBox 46"/>
          <p:cNvSpPr txBox="1"/>
          <p:nvPr/>
        </p:nvSpPr>
        <p:spPr>
          <a:xfrm>
            <a:off x="381000" y="2895600"/>
            <a:ext cx="405880" cy="400110"/>
          </a:xfrm>
          <a:prstGeom prst="rect">
            <a:avLst/>
          </a:prstGeom>
          <a:noFill/>
        </p:spPr>
        <p:txBody>
          <a:bodyPr wrap="none" rtlCol="0">
            <a:spAutoFit/>
          </a:bodyPr>
          <a:lstStyle/>
          <a:p>
            <a:r>
              <a:rPr lang="fa-IR" sz="2000" dirty="0" smtClean="0">
                <a:cs typeface="B Nazanin" pitchFamily="2" charset="-78"/>
              </a:rPr>
              <a:t>فلو</a:t>
            </a:r>
            <a:endParaRPr lang="en-US" sz="2000" dirty="0">
              <a:cs typeface="B Nazanin" pitchFamily="2" charset="-78"/>
            </a:endParaRPr>
          </a:p>
        </p:txBody>
      </p:sp>
      <p:cxnSp>
        <p:nvCxnSpPr>
          <p:cNvPr id="42" name="Straight Connector 41"/>
          <p:cNvCxnSpPr/>
          <p:nvPr/>
        </p:nvCxnSpPr>
        <p:spPr>
          <a:xfrm>
            <a:off x="2361063" y="902732"/>
            <a:ext cx="6400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4118753" y="228600"/>
            <a:ext cx="4540025" cy="707886"/>
          </a:xfrm>
          <a:prstGeom prst="rect">
            <a:avLst/>
          </a:prstGeom>
        </p:spPr>
        <p:txBody>
          <a:bodyPr wrap="none">
            <a:spAutoFit/>
          </a:bodyPr>
          <a:lstStyle/>
          <a:p>
            <a:pPr algn="r" rtl="1"/>
            <a:r>
              <a:rPr lang="fa-IR" sz="4000" dirty="0">
                <a:cs typeface="B Nazanin" panose="00000400000000000000" pitchFamily="2" charset="-78"/>
              </a:rPr>
              <a:t>پارامترهای اندازه گیری شده</a:t>
            </a:r>
            <a:endParaRPr lang="en-US" sz="4000" dirty="0">
              <a:cs typeface="B Nazanin" panose="00000400000000000000" pitchFamily="2" charset="-78"/>
            </a:endParaRPr>
          </a:p>
        </p:txBody>
      </p:sp>
      <p:sp>
        <p:nvSpPr>
          <p:cNvPr id="44" name="TextBox 43"/>
          <p:cNvSpPr txBox="1"/>
          <p:nvPr/>
        </p:nvSpPr>
        <p:spPr>
          <a:xfrm>
            <a:off x="3871861" y="4230313"/>
            <a:ext cx="620683" cy="400110"/>
          </a:xfrm>
          <a:prstGeom prst="rect">
            <a:avLst/>
          </a:prstGeom>
          <a:noFill/>
        </p:spPr>
        <p:txBody>
          <a:bodyPr wrap="none" rtlCol="0">
            <a:spAutoFit/>
          </a:bodyPr>
          <a:lstStyle/>
          <a:p>
            <a:r>
              <a:rPr lang="fa-IR" sz="2000" dirty="0" smtClean="0">
                <a:cs typeface="B Yagut" pitchFamily="2" charset="-78"/>
              </a:rPr>
              <a:t>زمان</a:t>
            </a:r>
            <a:endParaRPr lang="en-US" sz="2000" dirty="0">
              <a:cs typeface="B Yagut" pitchFamily="2" charset="-78"/>
            </a:endParaRPr>
          </a:p>
        </p:txBody>
      </p:sp>
    </p:spTree>
    <p:extLst>
      <p:ext uri="{BB962C8B-B14F-4D97-AF65-F5344CB8AC3E}">
        <p14:creationId xmlns:p14="http://schemas.microsoft.com/office/powerpoint/2010/main" val="157149120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33400" y="1066800"/>
            <a:ext cx="7162800" cy="461665"/>
          </a:xfrm>
          <a:prstGeom prst="rect">
            <a:avLst/>
          </a:prstGeom>
        </p:spPr>
        <p:txBody>
          <a:bodyPr wrap="square">
            <a:spAutoFit/>
          </a:bodyPr>
          <a:lstStyle/>
          <a:p>
            <a:r>
              <a:rPr lang="en-US" sz="2400" b="1" dirty="0" smtClean="0">
                <a:latin typeface="Times New Roman" pitchFamily="18" charset="0"/>
                <a:cs typeface="Times New Roman" pitchFamily="18" charset="0"/>
              </a:rPr>
              <a:t>24- WOB        Work of Breathing </a:t>
            </a:r>
            <a:r>
              <a:rPr lang="en-US" sz="2400" dirty="0" smtClean="0">
                <a:latin typeface="Times New Roman" pitchFamily="18" charset="0"/>
                <a:cs typeface="Times New Roman" pitchFamily="18" charset="0"/>
                <a:sym typeface="Wingdings" pitchFamily="2" charset="2"/>
              </a:rPr>
              <a:t>(</a:t>
            </a:r>
            <a:r>
              <a:rPr lang="en-US" sz="2400" dirty="0" smtClean="0"/>
              <a:t>J/L </a:t>
            </a:r>
            <a:r>
              <a:rPr lang="en-US" sz="2400" dirty="0" smtClean="0">
                <a:latin typeface="Times New Roman" pitchFamily="18" charset="0"/>
                <a:cs typeface="Times New Roman" pitchFamily="18" charset="0"/>
                <a:sym typeface="Wingdings" pitchFamily="2" charset="2"/>
              </a:rPr>
              <a:t>)</a:t>
            </a:r>
          </a:p>
        </p:txBody>
      </p:sp>
      <p:cxnSp>
        <p:nvCxnSpPr>
          <p:cNvPr id="7" name="Straight Arrow Connector 6"/>
          <p:cNvCxnSpPr/>
          <p:nvPr/>
        </p:nvCxnSpPr>
        <p:spPr>
          <a:xfrm>
            <a:off x="1903863" y="1296044"/>
            <a:ext cx="4572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894063" y="1471136"/>
            <a:ext cx="8040062" cy="684803"/>
          </a:xfrm>
          <a:prstGeom prst="rect">
            <a:avLst/>
          </a:prstGeom>
        </p:spPr>
        <p:txBody>
          <a:bodyPr wrap="square">
            <a:spAutoFit/>
          </a:bodyPr>
          <a:lstStyle/>
          <a:p>
            <a:pPr algn="r" rtl="1">
              <a:lnSpc>
                <a:spcPct val="150000"/>
              </a:lnSpc>
            </a:pPr>
            <a:r>
              <a:rPr lang="fa-IR" sz="2800" dirty="0" smtClean="0">
                <a:cs typeface="B Nazanin" pitchFamily="2" charset="-78"/>
              </a:rPr>
              <a:t>کاری است که توسط بیمار صورت میپذیرد تا دستگاه تریگ شود.</a:t>
            </a:r>
            <a:endParaRPr lang="en-US" sz="2800" dirty="0">
              <a:cs typeface="B Nazanin" pitchFamily="2" charset="-78"/>
            </a:endParaRPr>
          </a:p>
        </p:txBody>
      </p:sp>
      <p:pic>
        <p:nvPicPr>
          <p:cNvPr id="64514" name="Picture 2"/>
          <p:cNvPicPr>
            <a:picLocks noChangeAspect="1" noChangeArrowheads="1"/>
          </p:cNvPicPr>
          <p:nvPr/>
        </p:nvPicPr>
        <p:blipFill>
          <a:blip r:embed="rId2" cstate="print"/>
          <a:srcRect/>
          <a:stretch>
            <a:fillRect/>
          </a:stretch>
        </p:blipFill>
        <p:spPr bwMode="auto">
          <a:xfrm>
            <a:off x="457200" y="4419599"/>
            <a:ext cx="8201488" cy="1085491"/>
          </a:xfrm>
          <a:prstGeom prst="rect">
            <a:avLst/>
          </a:prstGeom>
          <a:noFill/>
          <a:ln w="9525">
            <a:noFill/>
            <a:miter lim="800000"/>
            <a:headEnd/>
            <a:tailEnd/>
          </a:ln>
          <a:effectLst/>
        </p:spPr>
      </p:pic>
      <p:sp>
        <p:nvSpPr>
          <p:cNvPr id="64515" name="Rectangle 3"/>
          <p:cNvSpPr>
            <a:spLocks noChangeArrowheads="1"/>
          </p:cNvSpPr>
          <p:nvPr/>
        </p:nvSpPr>
        <p:spPr bwMode="auto">
          <a:xfrm>
            <a:off x="3290894" y="2416022"/>
            <a:ext cx="5424883" cy="193899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50000"/>
              </a:lnSpc>
              <a:spcBef>
                <a:spcPct val="0"/>
              </a:spcBef>
              <a:spcAft>
                <a:spcPct val="0"/>
              </a:spcAft>
              <a:buClrTx/>
              <a:buSzTx/>
              <a:buFontTx/>
              <a:buNone/>
              <a:tabLst/>
            </a:pPr>
            <a:r>
              <a:rPr kumimoji="0" lang="fa-IR" sz="20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در طول زمان بازدم دو شرط زیر چک میشوند:</a:t>
            </a:r>
            <a:endParaRPr kumimoji="0" lang="en-US" sz="2000" b="0" i="0" u="none" strike="noStrike" cap="none" normalizeH="0" baseline="0" dirty="0" smtClean="0">
              <a:ln>
                <a:noFill/>
              </a:ln>
              <a:solidFill>
                <a:schemeClr val="tx1"/>
              </a:solidFill>
              <a:effectLst/>
              <a:latin typeface="Arial" pitchFamily="34" charset="0"/>
              <a:cs typeface="B Nazanin" panose="00000400000000000000" pitchFamily="2" charset="-78"/>
            </a:endParaRPr>
          </a:p>
          <a:p>
            <a:pPr marL="0" marR="0" lvl="0" indent="0" algn="r" defTabSz="914400" rtl="1" eaLnBrk="0" fontAlgn="base" latinLnBrk="0" hangingPunct="0">
              <a:lnSpc>
                <a:spcPct val="150000"/>
              </a:lnSpc>
              <a:spcBef>
                <a:spcPct val="0"/>
              </a:spcBef>
              <a:spcAft>
                <a:spcPct val="0"/>
              </a:spcAft>
              <a:buClrTx/>
              <a:buSzTx/>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PEEP &gt; Pressure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Exhal</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50000"/>
              </a:lnSpc>
              <a:spcBef>
                <a:spcPct val="0"/>
              </a:spcBef>
              <a:spcAft>
                <a:spcPct val="0"/>
              </a:spcAft>
              <a:buClrTx/>
              <a:buSzTx/>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Flow inhalation &gt; Flow exhalation</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50000"/>
              </a:lnSpc>
              <a:spcBef>
                <a:spcPct val="0"/>
              </a:spcBef>
              <a:spcAft>
                <a:spcPct val="0"/>
              </a:spcAft>
              <a:buClrTx/>
              <a:buSzTx/>
              <a:buFontTx/>
              <a:buNone/>
              <a:tabLst/>
            </a:pPr>
            <a:r>
              <a:rPr kumimoji="0" lang="fa-IR" sz="20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اگر این دو شرط همزمان در بازدم برقرار بود، فرمول زیر اجرا میشود:</a:t>
            </a:r>
            <a:endParaRPr kumimoji="0" lang="fa-I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Rectangle 10"/>
          <p:cNvSpPr/>
          <p:nvPr/>
        </p:nvSpPr>
        <p:spPr>
          <a:xfrm>
            <a:off x="648048" y="5572036"/>
            <a:ext cx="8248325" cy="600164"/>
          </a:xfrm>
          <a:prstGeom prst="rect">
            <a:avLst/>
          </a:prstGeom>
        </p:spPr>
        <p:txBody>
          <a:bodyPr wrap="square">
            <a:spAutoFit/>
          </a:bodyPr>
          <a:lstStyle/>
          <a:p>
            <a:pPr algn="just" rtl="1">
              <a:lnSpc>
                <a:spcPct val="150000"/>
              </a:lnSpc>
            </a:pPr>
            <a:r>
              <a:rPr lang="fa-IR" sz="2400" dirty="0" smtClean="0">
                <a:cs typeface="B Nazanin" pitchFamily="2" charset="-78"/>
              </a:rPr>
              <a:t>چنانچه تلاش بیمار سبب تریگ شدن دستگاه نشود، </a:t>
            </a:r>
            <a:r>
              <a:rPr lang="en-US" sz="2400" dirty="0" smtClean="0">
                <a:latin typeface="Times New Roman" pitchFamily="18" charset="0"/>
                <a:ea typeface="Times New Roman" pitchFamily="18" charset="0"/>
                <a:cs typeface="Times New Roman" pitchFamily="18" charset="0"/>
              </a:rPr>
              <a:t>WOB</a:t>
            </a:r>
            <a:r>
              <a:rPr lang="fa-IR" sz="2400" dirty="0" smtClean="0">
                <a:cs typeface="B Nazanin" pitchFamily="2" charset="-78"/>
              </a:rPr>
              <a:t> صفر گزارش میشود</a:t>
            </a:r>
            <a:r>
              <a:rPr lang="en-US" sz="2400" dirty="0" smtClean="0">
                <a:cs typeface="B Nazanin" pitchFamily="2" charset="-78"/>
              </a:rPr>
              <a:t>.</a:t>
            </a:r>
            <a:endParaRPr lang="en-US" sz="2400" dirty="0">
              <a:cs typeface="B Nazanin" pitchFamily="2" charset="-78"/>
            </a:endParaRPr>
          </a:p>
        </p:txBody>
      </p:sp>
      <p:cxnSp>
        <p:nvCxnSpPr>
          <p:cNvPr id="12" name="Straight Arrow Connector 11"/>
          <p:cNvCxnSpPr/>
          <p:nvPr/>
        </p:nvCxnSpPr>
        <p:spPr>
          <a:xfrm>
            <a:off x="86045" y="3810000"/>
            <a:ext cx="3266755" cy="1588"/>
          </a:xfrm>
          <a:prstGeom prst="straightConnector1">
            <a:avLst/>
          </a:prstGeom>
          <a:ln w="38100">
            <a:solidFill>
              <a:schemeClr val="tx1"/>
            </a:solidFill>
            <a:prstDash val="lgDashDot"/>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flipH="1" flipV="1">
            <a:off x="-404478" y="3367071"/>
            <a:ext cx="2105055" cy="3"/>
          </a:xfrm>
          <a:prstGeom prst="straightConnector1">
            <a:avLst/>
          </a:prstGeom>
          <a:ln w="28575">
            <a:solidFill>
              <a:schemeClr val="tx1"/>
            </a:solidFill>
            <a:prstDash val="lgDashDot"/>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6200" y="2314544"/>
            <a:ext cx="540533" cy="400110"/>
          </a:xfrm>
          <a:prstGeom prst="rect">
            <a:avLst/>
          </a:prstGeom>
          <a:noFill/>
        </p:spPr>
        <p:txBody>
          <a:bodyPr wrap="none" rtlCol="0">
            <a:spAutoFit/>
          </a:bodyPr>
          <a:lstStyle/>
          <a:p>
            <a:r>
              <a:rPr lang="fa-IR" sz="2000" dirty="0" smtClean="0">
                <a:cs typeface="B Nazanin" pitchFamily="2" charset="-78"/>
              </a:rPr>
              <a:t>فشار</a:t>
            </a:r>
            <a:endParaRPr lang="en-US" sz="2000" dirty="0">
              <a:cs typeface="B Nazanin" pitchFamily="2" charset="-78"/>
            </a:endParaRPr>
          </a:p>
        </p:txBody>
      </p:sp>
      <p:sp>
        <p:nvSpPr>
          <p:cNvPr id="17" name="Line 36"/>
          <p:cNvSpPr>
            <a:spLocks noChangeShapeType="1"/>
          </p:cNvSpPr>
          <p:nvPr/>
        </p:nvSpPr>
        <p:spPr bwMode="auto">
          <a:xfrm flipV="1">
            <a:off x="2590800" y="3797888"/>
            <a:ext cx="381000" cy="12112"/>
          </a:xfrm>
          <a:prstGeom prst="line">
            <a:avLst/>
          </a:prstGeom>
          <a:noFill/>
          <a:ln w="38100">
            <a:solidFill>
              <a:srgbClr val="0000FF"/>
            </a:solidFill>
            <a:round/>
            <a:headEnd/>
            <a:tailEnd/>
          </a:ln>
        </p:spPr>
        <p:txBody>
          <a:bodyPr/>
          <a:lstStyle/>
          <a:p>
            <a:endParaRPr lang="en-US"/>
          </a:p>
        </p:txBody>
      </p:sp>
      <p:sp>
        <p:nvSpPr>
          <p:cNvPr id="24" name="Arc 34"/>
          <p:cNvSpPr>
            <a:spLocks/>
          </p:cNvSpPr>
          <p:nvPr/>
        </p:nvSpPr>
        <p:spPr bwMode="auto">
          <a:xfrm>
            <a:off x="1066800" y="3809999"/>
            <a:ext cx="152400" cy="228600"/>
          </a:xfrm>
          <a:custGeom>
            <a:avLst/>
            <a:gdLst>
              <a:gd name="T0" fmla="*/ 71 w 21600"/>
              <a:gd name="T1" fmla="*/ 397 h 21600"/>
              <a:gd name="T2" fmla="*/ 0 w 21600"/>
              <a:gd name="T3" fmla="*/ 0 h 21600"/>
              <a:gd name="T4" fmla="*/ 71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38100">
            <a:solidFill>
              <a:srgbClr val="0000FF"/>
            </a:solidFill>
            <a:round/>
            <a:headEnd type="none" w="sm" len="sm"/>
            <a:tailEnd type="none" w="sm" len="sm"/>
          </a:ln>
        </p:spPr>
        <p:txBody>
          <a:bodyPr wrap="none" anchor="ctr"/>
          <a:lstStyle/>
          <a:p>
            <a:endParaRPr lang="en-US"/>
          </a:p>
        </p:txBody>
      </p:sp>
      <p:sp>
        <p:nvSpPr>
          <p:cNvPr id="25" name="Line 36"/>
          <p:cNvSpPr>
            <a:spLocks noChangeShapeType="1"/>
          </p:cNvSpPr>
          <p:nvPr/>
        </p:nvSpPr>
        <p:spPr bwMode="auto">
          <a:xfrm flipH="1" flipV="1">
            <a:off x="1219200" y="3809999"/>
            <a:ext cx="1" cy="228600"/>
          </a:xfrm>
          <a:prstGeom prst="line">
            <a:avLst/>
          </a:prstGeom>
          <a:noFill/>
          <a:ln w="38100">
            <a:solidFill>
              <a:srgbClr val="0000FF"/>
            </a:solidFill>
            <a:round/>
            <a:headEnd/>
            <a:tailEnd/>
          </a:ln>
        </p:spPr>
        <p:txBody>
          <a:bodyPr/>
          <a:lstStyle/>
          <a:p>
            <a:endParaRPr lang="en-US"/>
          </a:p>
        </p:txBody>
      </p:sp>
      <p:sp>
        <p:nvSpPr>
          <p:cNvPr id="36" name="Arc 32"/>
          <p:cNvSpPr>
            <a:spLocks/>
          </p:cNvSpPr>
          <p:nvPr/>
        </p:nvSpPr>
        <p:spPr bwMode="auto">
          <a:xfrm>
            <a:off x="1219200" y="2924143"/>
            <a:ext cx="374650" cy="1014453"/>
          </a:xfrm>
          <a:custGeom>
            <a:avLst/>
            <a:gdLst>
              <a:gd name="T0" fmla="*/ 0 w 21558"/>
              <a:gd name="T1" fmla="*/ 401 h 21600"/>
              <a:gd name="T2" fmla="*/ 235 w 21558"/>
              <a:gd name="T3" fmla="*/ 0 h 21600"/>
              <a:gd name="T4" fmla="*/ 236 w 21558"/>
              <a:gd name="T5" fmla="*/ 428 h 21600"/>
              <a:gd name="T6" fmla="*/ 0 60000 65536"/>
              <a:gd name="T7" fmla="*/ 0 60000 65536"/>
              <a:gd name="T8" fmla="*/ 0 60000 65536"/>
              <a:gd name="T9" fmla="*/ 0 w 21558"/>
              <a:gd name="T10" fmla="*/ 0 h 21600"/>
              <a:gd name="T11" fmla="*/ 21558 w 21558"/>
              <a:gd name="T12" fmla="*/ 21600 h 21600"/>
            </a:gdLst>
            <a:ahLst/>
            <a:cxnLst>
              <a:cxn ang="T6">
                <a:pos x="T0" y="T1"/>
              </a:cxn>
              <a:cxn ang="T7">
                <a:pos x="T2" y="T3"/>
              </a:cxn>
              <a:cxn ang="T8">
                <a:pos x="T4" y="T5"/>
              </a:cxn>
            </a:cxnLst>
            <a:rect l="T9" t="T10" r="T11" b="T12"/>
            <a:pathLst>
              <a:path w="21558" h="21600" fill="none" extrusionOk="0">
                <a:moveTo>
                  <a:pt x="-1" y="20260"/>
                </a:moveTo>
                <a:cubicBezTo>
                  <a:pt x="704" y="8908"/>
                  <a:pt x="10092" y="48"/>
                  <a:pt x="21466" y="0"/>
                </a:cubicBezTo>
              </a:path>
              <a:path w="21558" h="21600" stroke="0" extrusionOk="0">
                <a:moveTo>
                  <a:pt x="-1" y="20260"/>
                </a:moveTo>
                <a:cubicBezTo>
                  <a:pt x="704" y="8908"/>
                  <a:pt x="10092" y="48"/>
                  <a:pt x="21466" y="0"/>
                </a:cubicBezTo>
                <a:lnTo>
                  <a:pt x="21558" y="21600"/>
                </a:lnTo>
                <a:close/>
              </a:path>
            </a:pathLst>
          </a:custGeom>
          <a:noFill/>
          <a:ln w="38100">
            <a:solidFill>
              <a:srgbClr val="FF0000"/>
            </a:solidFill>
            <a:prstDash val="solid"/>
            <a:round/>
            <a:headEnd type="none" w="sm" len="sm"/>
            <a:tailEnd type="none" w="sm" len="sm"/>
          </a:ln>
        </p:spPr>
        <p:txBody>
          <a:bodyPr wrap="none" anchor="ctr"/>
          <a:lstStyle/>
          <a:p>
            <a:endParaRPr lang="en-US" dirty="0">
              <a:noFill/>
            </a:endParaRPr>
          </a:p>
        </p:txBody>
      </p:sp>
      <p:sp>
        <p:nvSpPr>
          <p:cNvPr id="37" name="Arc 34"/>
          <p:cNvSpPr>
            <a:spLocks/>
          </p:cNvSpPr>
          <p:nvPr/>
        </p:nvSpPr>
        <p:spPr bwMode="auto">
          <a:xfrm>
            <a:off x="1905000" y="2924143"/>
            <a:ext cx="685800" cy="885855"/>
          </a:xfrm>
          <a:custGeom>
            <a:avLst/>
            <a:gdLst>
              <a:gd name="T0" fmla="*/ 71 w 21600"/>
              <a:gd name="T1" fmla="*/ 397 h 21600"/>
              <a:gd name="T2" fmla="*/ 0 w 21600"/>
              <a:gd name="T3" fmla="*/ 0 h 21600"/>
              <a:gd name="T4" fmla="*/ 71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38100">
            <a:solidFill>
              <a:srgbClr val="0000FF"/>
            </a:solidFill>
            <a:prstDash val="solid"/>
            <a:round/>
            <a:headEnd type="none" w="sm" len="sm"/>
            <a:tailEnd type="none" w="sm" len="sm"/>
          </a:ln>
        </p:spPr>
        <p:txBody>
          <a:bodyPr wrap="none" anchor="ctr"/>
          <a:lstStyle/>
          <a:p>
            <a:endParaRPr lang="en-US"/>
          </a:p>
        </p:txBody>
      </p:sp>
      <p:sp>
        <p:nvSpPr>
          <p:cNvPr id="38" name="Line 33"/>
          <p:cNvSpPr>
            <a:spLocks noChangeShapeType="1"/>
          </p:cNvSpPr>
          <p:nvPr/>
        </p:nvSpPr>
        <p:spPr bwMode="auto">
          <a:xfrm>
            <a:off x="1600200" y="2924144"/>
            <a:ext cx="301650" cy="0"/>
          </a:xfrm>
          <a:prstGeom prst="line">
            <a:avLst/>
          </a:prstGeom>
          <a:noFill/>
          <a:ln w="38100">
            <a:solidFill>
              <a:srgbClr val="FF0000"/>
            </a:solidFill>
            <a:prstDash val="solid"/>
            <a:round/>
            <a:headEnd type="none" w="sm" len="sm"/>
            <a:tailEnd type="none" w="sm" len="sm"/>
          </a:ln>
        </p:spPr>
        <p:txBody>
          <a:bodyPr wrap="none" anchor="ctr"/>
          <a:lstStyle/>
          <a:p>
            <a:endParaRPr lang="en-US"/>
          </a:p>
        </p:txBody>
      </p:sp>
      <p:sp>
        <p:nvSpPr>
          <p:cNvPr id="41" name="Line 36"/>
          <p:cNvSpPr>
            <a:spLocks noChangeShapeType="1"/>
          </p:cNvSpPr>
          <p:nvPr/>
        </p:nvSpPr>
        <p:spPr bwMode="auto">
          <a:xfrm flipV="1">
            <a:off x="648049" y="3810000"/>
            <a:ext cx="418751" cy="0"/>
          </a:xfrm>
          <a:prstGeom prst="line">
            <a:avLst/>
          </a:prstGeom>
          <a:noFill/>
          <a:ln w="38100">
            <a:solidFill>
              <a:srgbClr val="0000FF"/>
            </a:solidFill>
            <a:round/>
            <a:headEnd/>
            <a:tailEnd/>
          </a:ln>
        </p:spPr>
        <p:txBody>
          <a:bodyPr/>
          <a:lstStyle/>
          <a:p>
            <a:endParaRPr lang="en-US"/>
          </a:p>
        </p:txBody>
      </p:sp>
      <p:sp>
        <p:nvSpPr>
          <p:cNvPr id="48" name="TextBox 47"/>
          <p:cNvSpPr txBox="1"/>
          <p:nvPr/>
        </p:nvSpPr>
        <p:spPr>
          <a:xfrm>
            <a:off x="2895600" y="3352800"/>
            <a:ext cx="550151" cy="400110"/>
          </a:xfrm>
          <a:prstGeom prst="rect">
            <a:avLst/>
          </a:prstGeom>
          <a:noFill/>
        </p:spPr>
        <p:txBody>
          <a:bodyPr wrap="none" rtlCol="0">
            <a:spAutoFit/>
          </a:bodyPr>
          <a:lstStyle/>
          <a:p>
            <a:r>
              <a:rPr lang="fa-IR" sz="2000" dirty="0" smtClean="0">
                <a:cs typeface="B Nazanin" pitchFamily="2" charset="-78"/>
              </a:rPr>
              <a:t>زمان</a:t>
            </a:r>
            <a:endParaRPr lang="en-US" sz="2000" dirty="0">
              <a:cs typeface="B Nazanin" pitchFamily="2" charset="-78"/>
            </a:endParaRPr>
          </a:p>
        </p:txBody>
      </p:sp>
      <p:cxnSp>
        <p:nvCxnSpPr>
          <p:cNvPr id="23" name="Straight Connector 22"/>
          <p:cNvCxnSpPr/>
          <p:nvPr/>
        </p:nvCxnSpPr>
        <p:spPr>
          <a:xfrm>
            <a:off x="2361063" y="902732"/>
            <a:ext cx="6400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4118753" y="228600"/>
            <a:ext cx="4540025" cy="707886"/>
          </a:xfrm>
          <a:prstGeom prst="rect">
            <a:avLst/>
          </a:prstGeom>
        </p:spPr>
        <p:txBody>
          <a:bodyPr wrap="none">
            <a:spAutoFit/>
          </a:bodyPr>
          <a:lstStyle/>
          <a:p>
            <a:pPr algn="r" rtl="1"/>
            <a:r>
              <a:rPr lang="fa-IR" sz="4000" dirty="0">
                <a:cs typeface="B Nazanin" panose="00000400000000000000" pitchFamily="2" charset="-78"/>
              </a:rPr>
              <a:t>پارامترهای اندازه گیری شده</a:t>
            </a:r>
            <a:endParaRPr lang="en-US" sz="4000" dirty="0">
              <a:cs typeface="B Nazanin" panose="00000400000000000000" pitchFamily="2" charset="-78"/>
            </a:endParaRPr>
          </a:p>
        </p:txBody>
      </p:sp>
    </p:spTree>
    <p:extLst>
      <p:ext uri="{BB962C8B-B14F-4D97-AF65-F5344CB8AC3E}">
        <p14:creationId xmlns:p14="http://schemas.microsoft.com/office/powerpoint/2010/main" val="153829759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367135"/>
            <a:ext cx="7924800" cy="461665"/>
          </a:xfrm>
          <a:prstGeom prst="rect">
            <a:avLst/>
          </a:prstGeom>
        </p:spPr>
        <p:txBody>
          <a:bodyPr wrap="square">
            <a:spAutoFit/>
          </a:bodyPr>
          <a:lstStyle/>
          <a:p>
            <a:r>
              <a:rPr lang="en-US" sz="2400" b="1" dirty="0" smtClean="0">
                <a:latin typeface="Times New Roman" pitchFamily="18" charset="0"/>
                <a:cs typeface="Times New Roman" pitchFamily="18" charset="0"/>
              </a:rPr>
              <a:t>25- RSBI</a:t>
            </a: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Rapid Shallow Breathing Index </a:t>
            </a:r>
            <a:r>
              <a:rPr lang="en-US" sz="2400" dirty="0" smtClean="0">
                <a:latin typeface="Times New Roman" pitchFamily="18" charset="0"/>
                <a:cs typeface="Times New Roman" pitchFamily="18" charset="0"/>
                <a:sym typeface="Wingdings" pitchFamily="2" charset="2"/>
              </a:rPr>
              <a:t>(</a:t>
            </a:r>
            <a:r>
              <a:rPr lang="en-US" sz="2400" dirty="0" smtClean="0"/>
              <a:t>b/min/L </a:t>
            </a:r>
            <a:r>
              <a:rPr lang="en-US" sz="2400" dirty="0" smtClean="0">
                <a:latin typeface="Times New Roman" pitchFamily="18" charset="0"/>
                <a:cs typeface="Times New Roman" pitchFamily="18" charset="0"/>
                <a:sym typeface="Wingdings" pitchFamily="2" charset="2"/>
              </a:rPr>
              <a:t>)</a:t>
            </a:r>
          </a:p>
        </p:txBody>
      </p:sp>
      <p:cxnSp>
        <p:nvCxnSpPr>
          <p:cNvPr id="5" name="Straight Arrow Connector 4"/>
          <p:cNvCxnSpPr/>
          <p:nvPr/>
        </p:nvCxnSpPr>
        <p:spPr>
          <a:xfrm>
            <a:off x="1903863" y="1621828"/>
            <a:ext cx="4572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685800" y="3962400"/>
            <a:ext cx="7963319" cy="2031325"/>
          </a:xfrm>
          <a:prstGeom prst="rect">
            <a:avLst/>
          </a:prstGeom>
        </p:spPr>
        <p:txBody>
          <a:bodyPr wrap="square">
            <a:spAutoFit/>
          </a:bodyPr>
          <a:lstStyle/>
          <a:p>
            <a:pPr algn="just" rtl="1">
              <a:lnSpc>
                <a:spcPct val="150000"/>
              </a:lnSpc>
            </a:pPr>
            <a:r>
              <a:rPr lang="fa-IR" sz="2800" dirty="0" smtClean="0">
                <a:cs typeface="B Nazanin" pitchFamily="2" charset="-78"/>
              </a:rPr>
              <a:t>عدد </a:t>
            </a:r>
            <a:r>
              <a:rPr lang="en-US" sz="2800" dirty="0" smtClean="0">
                <a:latin typeface="Times New Roman" panose="02020603050405020304" pitchFamily="18" charset="0"/>
                <a:cs typeface="Times New Roman" panose="02020603050405020304" pitchFamily="18" charset="0"/>
              </a:rPr>
              <a:t>RSBI</a:t>
            </a:r>
            <a:r>
              <a:rPr lang="fa-IR" sz="2800" dirty="0" smtClean="0">
                <a:cs typeface="B Nazanin" pitchFamily="2" charset="-78"/>
              </a:rPr>
              <a:t> بزرگتر از 105 باشد، با احتمال بیش از 95 درصد عملیات جداسازی ناموفق میباشد و توصیه میشود تنفس بیمار از طریق دستگاه ادامه یابد</a:t>
            </a:r>
            <a:endParaRPr lang="en-US" sz="2800" dirty="0">
              <a:cs typeface="B Nazanin" pitchFamily="2" charset="-78"/>
            </a:endParaRPr>
          </a:p>
        </p:txBody>
      </p:sp>
      <p:pic>
        <p:nvPicPr>
          <p:cNvPr id="1026" name="Picture 2"/>
          <p:cNvPicPr>
            <a:picLocks noChangeAspect="1" noChangeArrowheads="1"/>
          </p:cNvPicPr>
          <p:nvPr/>
        </p:nvPicPr>
        <p:blipFill>
          <a:blip r:embed="rId2" cstate="print"/>
          <a:srcRect/>
          <a:stretch>
            <a:fillRect/>
          </a:stretch>
        </p:blipFill>
        <p:spPr bwMode="auto">
          <a:xfrm>
            <a:off x="685800" y="2971800"/>
            <a:ext cx="2438400" cy="817756"/>
          </a:xfrm>
          <a:prstGeom prst="rect">
            <a:avLst/>
          </a:prstGeom>
          <a:noFill/>
          <a:ln w="9525">
            <a:noFill/>
            <a:miter lim="800000"/>
            <a:headEnd/>
            <a:tailEnd/>
          </a:ln>
          <a:effectLst/>
        </p:spPr>
      </p:pic>
      <p:sp>
        <p:nvSpPr>
          <p:cNvPr id="8" name="Rectangle 7"/>
          <p:cNvSpPr/>
          <p:nvPr/>
        </p:nvSpPr>
        <p:spPr>
          <a:xfrm>
            <a:off x="685800" y="1965194"/>
            <a:ext cx="8040062" cy="1331134"/>
          </a:xfrm>
          <a:prstGeom prst="rect">
            <a:avLst/>
          </a:prstGeom>
        </p:spPr>
        <p:txBody>
          <a:bodyPr wrap="square">
            <a:spAutoFit/>
          </a:bodyPr>
          <a:lstStyle/>
          <a:p>
            <a:pPr algn="r" rtl="1">
              <a:lnSpc>
                <a:spcPct val="150000"/>
              </a:lnSpc>
            </a:pPr>
            <a:r>
              <a:rPr lang="fa-IR" sz="2800" dirty="0" smtClean="0">
                <a:cs typeface="B Nazanin" pitchFamily="2" charset="-78"/>
              </a:rPr>
              <a:t>از این شاخص عمدتا بعنوان معیاری برای جدا نمودن بیمار از دستگاه استفاده میشود</a:t>
            </a:r>
            <a:endParaRPr lang="en-US" sz="2800" dirty="0">
              <a:cs typeface="B Nazanin" pitchFamily="2" charset="-78"/>
            </a:endParaRPr>
          </a:p>
        </p:txBody>
      </p:sp>
      <p:cxnSp>
        <p:nvCxnSpPr>
          <p:cNvPr id="11" name="Straight Connector 10"/>
          <p:cNvCxnSpPr/>
          <p:nvPr/>
        </p:nvCxnSpPr>
        <p:spPr>
          <a:xfrm>
            <a:off x="2361063" y="902732"/>
            <a:ext cx="6400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118753" y="228600"/>
            <a:ext cx="4540025" cy="707886"/>
          </a:xfrm>
          <a:prstGeom prst="rect">
            <a:avLst/>
          </a:prstGeom>
        </p:spPr>
        <p:txBody>
          <a:bodyPr wrap="none">
            <a:spAutoFit/>
          </a:bodyPr>
          <a:lstStyle/>
          <a:p>
            <a:pPr algn="r" rtl="1"/>
            <a:r>
              <a:rPr lang="fa-IR" sz="4000" dirty="0">
                <a:cs typeface="B Nazanin" panose="00000400000000000000" pitchFamily="2" charset="-78"/>
              </a:rPr>
              <a:t>پارامترهای اندازه گیری شده</a:t>
            </a:r>
            <a:endParaRPr lang="en-US" sz="4000" dirty="0">
              <a:cs typeface="B Nazanin" panose="00000400000000000000" pitchFamily="2" charset="-78"/>
            </a:endParaRPr>
          </a:p>
        </p:txBody>
      </p:sp>
    </p:spTree>
    <p:extLst>
      <p:ext uri="{BB962C8B-B14F-4D97-AF65-F5344CB8AC3E}">
        <p14:creationId xmlns:p14="http://schemas.microsoft.com/office/powerpoint/2010/main" val="15762438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371600"/>
            <a:ext cx="8305800" cy="5181600"/>
          </a:xfrm>
        </p:spPr>
        <p:txBody>
          <a:bodyPr>
            <a:noAutofit/>
          </a:bodyPr>
          <a:lstStyle/>
          <a:p>
            <a:pPr algn="just" rtl="1">
              <a:spcBef>
                <a:spcPts val="400"/>
              </a:spcBef>
              <a:buFont typeface="Arial" panose="020B0604020202020204" pitchFamily="34" charset="0"/>
              <a:buChar char="•"/>
            </a:pPr>
            <a:r>
              <a:rPr lang="ar-SA" sz="3200" dirty="0" smtClean="0">
                <a:cs typeface="B Nazanin" panose="00000400000000000000" pitchFamily="2" charset="-78"/>
              </a:rPr>
              <a:t>نگهداري </a:t>
            </a:r>
            <a:r>
              <a:rPr lang="ar-SA" sz="3200" dirty="0">
                <a:cs typeface="B Nazanin" panose="00000400000000000000" pitchFamily="2" charset="-78"/>
              </a:rPr>
              <a:t>و کار با </a:t>
            </a:r>
            <a:r>
              <a:rPr lang="ar-SA" sz="3200" dirty="0" smtClean="0">
                <a:cs typeface="B Nazanin" panose="00000400000000000000" pitchFamily="2" charset="-78"/>
              </a:rPr>
              <a:t>ونتيلاتو</a:t>
            </a:r>
            <a:r>
              <a:rPr lang="fa-IR" sz="3200" dirty="0" smtClean="0">
                <a:cs typeface="B Nazanin" panose="00000400000000000000" pitchFamily="2" charset="-78"/>
              </a:rPr>
              <a:t>ر</a:t>
            </a:r>
            <a:r>
              <a:rPr lang="ar-SA" sz="3200" dirty="0" smtClean="0">
                <a:cs typeface="B Nazanin" panose="00000400000000000000" pitchFamily="2" charset="-78"/>
              </a:rPr>
              <a:t> </a:t>
            </a:r>
            <a:r>
              <a:rPr lang="ar-SA" sz="3200" dirty="0">
                <a:cs typeface="B Nazanin" panose="00000400000000000000" pitchFamily="2" charset="-78"/>
              </a:rPr>
              <a:t>فقط بايد توسط افراد آموزش ديده انجام شود. </a:t>
            </a:r>
            <a:endParaRPr lang="fa-IR" sz="3200" dirty="0" smtClean="0">
              <a:cs typeface="B Nazanin" panose="00000400000000000000" pitchFamily="2" charset="-78"/>
            </a:endParaRPr>
          </a:p>
          <a:p>
            <a:pPr algn="just" rtl="1">
              <a:spcBef>
                <a:spcPts val="400"/>
              </a:spcBef>
              <a:buFont typeface="Arial" panose="020B0604020202020204" pitchFamily="34" charset="0"/>
              <a:buChar char="•"/>
            </a:pPr>
            <a:r>
              <a:rPr lang="ar-SA" sz="3200" dirty="0" smtClean="0">
                <a:cs typeface="B Nazanin" panose="00000400000000000000" pitchFamily="2" charset="-78"/>
              </a:rPr>
              <a:t>براي </a:t>
            </a:r>
            <a:r>
              <a:rPr lang="ar-SA" sz="3200" dirty="0">
                <a:cs typeface="B Nazanin" panose="00000400000000000000" pitchFamily="2" charset="-78"/>
              </a:rPr>
              <a:t>جلوگيري از خطر ايجاد شوک الکتريکي، از منبع برق داراي زمين حفاظتي استفاده کنيد.</a:t>
            </a:r>
          </a:p>
          <a:p>
            <a:pPr algn="just" rtl="1">
              <a:spcBef>
                <a:spcPts val="400"/>
              </a:spcBef>
              <a:buFont typeface="Arial" panose="020B0604020202020204" pitchFamily="34" charset="0"/>
              <a:buChar char="•"/>
            </a:pPr>
            <a:r>
              <a:rPr lang="fa-IR" sz="3200" dirty="0" smtClean="0">
                <a:cs typeface="B Nazanin" panose="00000400000000000000" pitchFamily="2" charset="-78"/>
              </a:rPr>
              <a:t> </a:t>
            </a:r>
            <a:r>
              <a:rPr lang="ar-SA" sz="3200" dirty="0">
                <a:cs typeface="B Nazanin" panose="00000400000000000000" pitchFamily="2" charset="-78"/>
              </a:rPr>
              <a:t>از ونتيلاتور در محيط تصوير برداري </a:t>
            </a:r>
            <a:r>
              <a:rPr lang="ar-SA" sz="3200" dirty="0" smtClean="0">
                <a:cs typeface="B Nazanin" panose="00000400000000000000" pitchFamily="2" charset="-78"/>
              </a:rPr>
              <a:t>مغناطيسي</a:t>
            </a:r>
            <a:r>
              <a:rPr lang="en-US" sz="2800" dirty="0" smtClean="0">
                <a:latin typeface="Times New Roman" panose="02020603050405020304" pitchFamily="18" charset="0"/>
                <a:cs typeface="Times New Roman" panose="02020603050405020304" pitchFamily="18" charset="0"/>
              </a:rPr>
              <a:t>(MRI</a:t>
            </a:r>
            <a:r>
              <a:rPr lang="en-US" sz="2800" dirty="0">
                <a:latin typeface="Times New Roman" panose="02020603050405020304" pitchFamily="18" charset="0"/>
                <a:cs typeface="Times New Roman" panose="02020603050405020304" pitchFamily="18" charset="0"/>
              </a:rPr>
              <a:t>)</a:t>
            </a:r>
            <a:r>
              <a:rPr lang="en-US" sz="2800" dirty="0">
                <a:cs typeface="B Nazanin" panose="00000400000000000000" pitchFamily="2" charset="-78"/>
              </a:rPr>
              <a:t> </a:t>
            </a:r>
            <a:r>
              <a:rPr lang="fa-IR" sz="3200" dirty="0">
                <a:cs typeface="B Nazanin" panose="00000400000000000000" pitchFamily="2" charset="-78"/>
              </a:rPr>
              <a:t> </a:t>
            </a:r>
            <a:r>
              <a:rPr lang="fa-IR" sz="3200" dirty="0" smtClean="0">
                <a:cs typeface="B Nazanin" panose="00000400000000000000" pitchFamily="2" charset="-78"/>
              </a:rPr>
              <a:t>ا</a:t>
            </a:r>
            <a:r>
              <a:rPr lang="ar-SA" sz="3200" dirty="0" smtClean="0">
                <a:cs typeface="B Nazanin" panose="00000400000000000000" pitchFamily="2" charset="-78"/>
              </a:rPr>
              <a:t>ستفاده </a:t>
            </a:r>
            <a:r>
              <a:rPr lang="ar-SA" sz="3200" dirty="0">
                <a:cs typeface="B Nazanin" panose="00000400000000000000" pitchFamily="2" charset="-78"/>
              </a:rPr>
              <a:t>نکنيد.</a:t>
            </a:r>
            <a:endParaRPr lang="fa-IR" sz="3200" dirty="0">
              <a:cs typeface="B Nazanin" panose="00000400000000000000" pitchFamily="2" charset="-78"/>
            </a:endParaRPr>
          </a:p>
          <a:p>
            <a:pPr algn="just" rtl="1">
              <a:spcBef>
                <a:spcPts val="400"/>
              </a:spcBef>
              <a:buFont typeface="Arial" panose="020B0604020202020204" pitchFamily="34" charset="0"/>
              <a:buChar char="•"/>
            </a:pPr>
            <a:r>
              <a:rPr lang="ar-SA" sz="3200" dirty="0">
                <a:cs typeface="B Nazanin" panose="00000400000000000000" pitchFamily="2" charset="-78"/>
              </a:rPr>
              <a:t>از ونتيلاتور در محفظه با فشار بالا استفاده نکنيد.</a:t>
            </a:r>
            <a:endParaRPr lang="fa-IR" sz="3200" dirty="0">
              <a:cs typeface="B Nazanin" panose="00000400000000000000" pitchFamily="2" charset="-78"/>
            </a:endParaRPr>
          </a:p>
          <a:p>
            <a:pPr algn="just" rtl="1">
              <a:spcBef>
                <a:spcPts val="400"/>
              </a:spcBef>
              <a:buFont typeface="Arial" panose="020B0604020202020204" pitchFamily="34" charset="0"/>
              <a:buChar char="•"/>
            </a:pPr>
            <a:r>
              <a:rPr lang="ar-SA" sz="3200" dirty="0" smtClean="0">
                <a:cs typeface="B Nazanin" panose="00000400000000000000" pitchFamily="2" charset="-78"/>
              </a:rPr>
              <a:t>عمر </a:t>
            </a:r>
            <a:r>
              <a:rPr lang="ar-SA" sz="3200" dirty="0">
                <a:cs typeface="B Nazanin" panose="00000400000000000000" pitchFamily="2" charset="-78"/>
              </a:rPr>
              <a:t>مفيد دستگاه، 10 سال است. کاليبراسيون </a:t>
            </a:r>
            <a:r>
              <a:rPr lang="ar-SA" sz="3200" dirty="0" smtClean="0">
                <a:cs typeface="B Nazanin" panose="00000400000000000000" pitchFamily="2" charset="-78"/>
              </a:rPr>
              <a:t>دوره اي </a:t>
            </a:r>
            <a:r>
              <a:rPr lang="ar-SA" sz="3200" dirty="0">
                <a:cs typeface="B Nazanin" panose="00000400000000000000" pitchFamily="2" charset="-78"/>
              </a:rPr>
              <a:t>براي دستگاه هر سال يک مرتبه و يا در مواقع لزوم توصيه ميشود.</a:t>
            </a:r>
            <a:endParaRPr lang="en-US" sz="3200" dirty="0">
              <a:cs typeface="B Nazanin" panose="00000400000000000000" pitchFamily="2" charset="-78"/>
            </a:endParaRPr>
          </a:p>
          <a:p>
            <a:pPr marL="0" indent="0" algn="just" rtl="1">
              <a:spcBef>
                <a:spcPts val="400"/>
              </a:spcBef>
              <a:buNone/>
            </a:pPr>
            <a:endParaRPr lang="ar-SA" sz="2400" dirty="0">
              <a:cs typeface="B Nazanin" panose="00000400000000000000" pitchFamily="2" charset="-78"/>
            </a:endParaRPr>
          </a:p>
          <a:p>
            <a:pPr algn="r" rtl="1">
              <a:spcBef>
                <a:spcPts val="400"/>
              </a:spcBef>
            </a:pPr>
            <a:endParaRPr lang="en-US" sz="2400" dirty="0">
              <a:cs typeface="B Nazanin" panose="00000400000000000000" pitchFamily="2" charset="-78"/>
            </a:endParaRPr>
          </a:p>
        </p:txBody>
      </p:sp>
      <p:cxnSp>
        <p:nvCxnSpPr>
          <p:cNvPr id="6" name="Straight Connector 5"/>
          <p:cNvCxnSpPr/>
          <p:nvPr/>
        </p:nvCxnSpPr>
        <p:spPr>
          <a:xfrm>
            <a:off x="2286000" y="914400"/>
            <a:ext cx="6400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6553200" y="206514"/>
            <a:ext cx="1162498" cy="707886"/>
          </a:xfrm>
          <a:prstGeom prst="rect">
            <a:avLst/>
          </a:prstGeom>
        </p:spPr>
        <p:txBody>
          <a:bodyPr wrap="none">
            <a:spAutoFit/>
          </a:bodyPr>
          <a:lstStyle/>
          <a:p>
            <a:pPr algn="r" rtl="1"/>
            <a:r>
              <a:rPr lang="fa-IR" sz="4000" dirty="0" smtClean="0">
                <a:cs typeface="B Nazanin" panose="00000400000000000000" pitchFamily="2" charset="-78"/>
              </a:rPr>
              <a:t>هشدار</a:t>
            </a:r>
            <a:endParaRPr lang="en-US" sz="4000" dirty="0"/>
          </a:p>
        </p:txBody>
      </p:sp>
      <p:pic>
        <p:nvPicPr>
          <p:cNvPr id="8" name="Picture 7" descr="C:\Users\N.rahmati.SAADATCO\Desktop\images.png"/>
          <p:cNvPicPr/>
          <p:nvPr/>
        </p:nvPicPr>
        <p:blipFill>
          <a:blip r:embed="rId3" cstate="print"/>
          <a:srcRect/>
          <a:stretch>
            <a:fillRect/>
          </a:stretch>
        </p:blipFill>
        <p:spPr bwMode="auto">
          <a:xfrm>
            <a:off x="7869044" y="286323"/>
            <a:ext cx="762000" cy="533400"/>
          </a:xfrm>
          <a:prstGeom prst="rect">
            <a:avLst/>
          </a:prstGeom>
          <a:noFill/>
          <a:ln w="9525">
            <a:noFill/>
            <a:miter lim="800000"/>
            <a:headEnd/>
            <a:tailEnd/>
          </a:ln>
        </p:spPr>
      </p:pic>
    </p:spTree>
    <p:extLst>
      <p:ext uri="{BB962C8B-B14F-4D97-AF65-F5344CB8AC3E}">
        <p14:creationId xmlns:p14="http://schemas.microsoft.com/office/powerpoint/2010/main" val="107841420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33400" y="1219200"/>
            <a:ext cx="7162800" cy="461665"/>
          </a:xfrm>
          <a:prstGeom prst="rect">
            <a:avLst/>
          </a:prstGeom>
        </p:spPr>
        <p:txBody>
          <a:bodyPr wrap="square">
            <a:spAutoFit/>
          </a:bodyPr>
          <a:lstStyle/>
          <a:p>
            <a:r>
              <a:rPr lang="en-US" sz="2400" b="1" dirty="0" smtClean="0">
                <a:latin typeface="Times New Roman" pitchFamily="18" charset="0"/>
                <a:cs typeface="Times New Roman" pitchFamily="18" charset="0"/>
              </a:rPr>
              <a:t>26- </a:t>
            </a:r>
            <a:r>
              <a:rPr lang="en-US" sz="2400" b="1" dirty="0" err="1" smtClean="0">
                <a:latin typeface="Times New Roman" pitchFamily="18" charset="0"/>
                <a:cs typeface="Times New Roman" pitchFamily="18" charset="0"/>
              </a:rPr>
              <a:t>RCe</a:t>
            </a:r>
            <a:r>
              <a:rPr lang="en-US" sz="2400" b="1" dirty="0" smtClean="0">
                <a:latin typeface="Times New Roman" pitchFamily="18" charset="0"/>
                <a:cs typeface="Times New Roman" pitchFamily="18" charset="0"/>
              </a:rPr>
              <a:t>          Expiratory Time Constant </a:t>
            </a:r>
            <a:r>
              <a:rPr lang="en-US" sz="2400" dirty="0" smtClean="0">
                <a:latin typeface="Times New Roman" pitchFamily="18" charset="0"/>
                <a:cs typeface="Times New Roman" pitchFamily="18" charset="0"/>
                <a:sym typeface="Wingdings" pitchFamily="2" charset="2"/>
              </a:rPr>
              <a:t>(</a:t>
            </a:r>
            <a:r>
              <a:rPr lang="en-US" sz="2400" dirty="0" smtClean="0"/>
              <a:t>Sec </a:t>
            </a:r>
            <a:r>
              <a:rPr lang="en-US" sz="2400" dirty="0" smtClean="0">
                <a:latin typeface="Times New Roman" pitchFamily="18" charset="0"/>
                <a:cs typeface="Times New Roman" pitchFamily="18" charset="0"/>
                <a:sym typeface="Wingdings" pitchFamily="2" charset="2"/>
              </a:rPr>
              <a:t>)</a:t>
            </a:r>
          </a:p>
        </p:txBody>
      </p:sp>
      <p:cxnSp>
        <p:nvCxnSpPr>
          <p:cNvPr id="7" name="Straight Arrow Connector 6"/>
          <p:cNvCxnSpPr/>
          <p:nvPr/>
        </p:nvCxnSpPr>
        <p:spPr>
          <a:xfrm>
            <a:off x="1815921" y="1461190"/>
            <a:ext cx="4572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4191000" y="1915180"/>
            <a:ext cx="4534862" cy="523220"/>
          </a:xfrm>
          <a:prstGeom prst="rect">
            <a:avLst/>
          </a:prstGeom>
        </p:spPr>
        <p:txBody>
          <a:bodyPr wrap="square">
            <a:spAutoFit/>
          </a:bodyPr>
          <a:lstStyle/>
          <a:p>
            <a:pPr algn="r" rtl="1"/>
            <a:r>
              <a:rPr lang="fa-IR" sz="2800" dirty="0" smtClean="0">
                <a:cs typeface="B Nazanin" pitchFamily="2" charset="-78"/>
              </a:rPr>
              <a:t>ثابت زمانی تخلیه ریه را نشان میدهد.</a:t>
            </a:r>
            <a:endParaRPr lang="en-US" sz="2800" dirty="0">
              <a:cs typeface="B Nazanin" pitchFamily="2" charset="-78"/>
            </a:endParaRPr>
          </a:p>
        </p:txBody>
      </p:sp>
      <p:pic>
        <p:nvPicPr>
          <p:cNvPr id="2050" name="Picture 2"/>
          <p:cNvPicPr>
            <a:picLocks noChangeAspect="1" noChangeArrowheads="1"/>
          </p:cNvPicPr>
          <p:nvPr/>
        </p:nvPicPr>
        <p:blipFill>
          <a:blip r:embed="rId2" cstate="print"/>
          <a:srcRect/>
          <a:stretch>
            <a:fillRect/>
          </a:stretch>
        </p:blipFill>
        <p:spPr bwMode="auto">
          <a:xfrm>
            <a:off x="4191000" y="2691798"/>
            <a:ext cx="4108803" cy="1042002"/>
          </a:xfrm>
          <a:prstGeom prst="rect">
            <a:avLst/>
          </a:prstGeom>
          <a:noFill/>
          <a:ln w="9525">
            <a:noFill/>
            <a:miter lim="800000"/>
            <a:headEnd/>
            <a:tailEnd/>
          </a:ln>
          <a:effectLst/>
        </p:spPr>
      </p:pic>
      <p:cxnSp>
        <p:nvCxnSpPr>
          <p:cNvPr id="11" name="Straight Arrow Connector 10"/>
          <p:cNvCxnSpPr/>
          <p:nvPr/>
        </p:nvCxnSpPr>
        <p:spPr>
          <a:xfrm flipV="1">
            <a:off x="352396" y="4267200"/>
            <a:ext cx="3686204" cy="10872"/>
          </a:xfrm>
          <a:prstGeom prst="straightConnector1">
            <a:avLst/>
          </a:prstGeom>
          <a:ln w="38100">
            <a:solidFill>
              <a:schemeClr val="tx1"/>
            </a:solidFill>
            <a:prstDash val="lgDashDot"/>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flipH="1" flipV="1">
            <a:off x="113903" y="3923903"/>
            <a:ext cx="1600994" cy="1588"/>
          </a:xfrm>
          <a:prstGeom prst="straightConnector1">
            <a:avLst/>
          </a:prstGeom>
          <a:ln w="28575">
            <a:solidFill>
              <a:schemeClr val="tx1"/>
            </a:solidFill>
            <a:prstDash val="lgDashDot"/>
            <a:tailEnd type="arrow"/>
          </a:ln>
        </p:spPr>
        <p:style>
          <a:lnRef idx="1">
            <a:schemeClr val="accent1"/>
          </a:lnRef>
          <a:fillRef idx="0">
            <a:schemeClr val="accent1"/>
          </a:fillRef>
          <a:effectRef idx="0">
            <a:schemeClr val="accent1"/>
          </a:effectRef>
          <a:fontRef idx="minor">
            <a:schemeClr val="tx1"/>
          </a:fontRef>
        </p:style>
      </p:cxnSp>
      <p:sp>
        <p:nvSpPr>
          <p:cNvPr id="13" name="Arc 32"/>
          <p:cNvSpPr>
            <a:spLocks/>
          </p:cNvSpPr>
          <p:nvPr/>
        </p:nvSpPr>
        <p:spPr bwMode="auto">
          <a:xfrm>
            <a:off x="914400" y="3580606"/>
            <a:ext cx="228600" cy="749864"/>
          </a:xfrm>
          <a:custGeom>
            <a:avLst/>
            <a:gdLst>
              <a:gd name="T0" fmla="*/ 0 w 21558"/>
              <a:gd name="T1" fmla="*/ 401 h 21600"/>
              <a:gd name="T2" fmla="*/ 235 w 21558"/>
              <a:gd name="T3" fmla="*/ 0 h 21600"/>
              <a:gd name="T4" fmla="*/ 236 w 21558"/>
              <a:gd name="T5" fmla="*/ 428 h 21600"/>
              <a:gd name="T6" fmla="*/ 0 60000 65536"/>
              <a:gd name="T7" fmla="*/ 0 60000 65536"/>
              <a:gd name="T8" fmla="*/ 0 60000 65536"/>
              <a:gd name="T9" fmla="*/ 0 w 21558"/>
              <a:gd name="T10" fmla="*/ 0 h 21600"/>
              <a:gd name="T11" fmla="*/ 21558 w 21558"/>
              <a:gd name="T12" fmla="*/ 21600 h 21600"/>
            </a:gdLst>
            <a:ahLst/>
            <a:cxnLst>
              <a:cxn ang="T6">
                <a:pos x="T0" y="T1"/>
              </a:cxn>
              <a:cxn ang="T7">
                <a:pos x="T2" y="T3"/>
              </a:cxn>
              <a:cxn ang="T8">
                <a:pos x="T4" y="T5"/>
              </a:cxn>
            </a:cxnLst>
            <a:rect l="T9" t="T10" r="T11" b="T12"/>
            <a:pathLst>
              <a:path w="21558" h="21600" fill="none" extrusionOk="0">
                <a:moveTo>
                  <a:pt x="-1" y="20260"/>
                </a:moveTo>
                <a:cubicBezTo>
                  <a:pt x="704" y="8908"/>
                  <a:pt x="10092" y="48"/>
                  <a:pt x="21466" y="0"/>
                </a:cubicBezTo>
              </a:path>
              <a:path w="21558" h="21600" stroke="0" extrusionOk="0">
                <a:moveTo>
                  <a:pt x="-1" y="20260"/>
                </a:moveTo>
                <a:cubicBezTo>
                  <a:pt x="704" y="8908"/>
                  <a:pt x="10092" y="48"/>
                  <a:pt x="21466" y="0"/>
                </a:cubicBezTo>
                <a:lnTo>
                  <a:pt x="21558" y="21600"/>
                </a:lnTo>
                <a:close/>
              </a:path>
            </a:pathLst>
          </a:custGeom>
          <a:noFill/>
          <a:ln w="38100">
            <a:solidFill>
              <a:srgbClr val="FF0000"/>
            </a:solidFill>
            <a:round/>
            <a:headEnd type="none" w="sm" len="sm"/>
            <a:tailEnd type="none" w="sm" len="sm"/>
          </a:ln>
        </p:spPr>
        <p:txBody>
          <a:bodyPr wrap="none" anchor="ctr"/>
          <a:lstStyle/>
          <a:p>
            <a:endParaRPr lang="en-US" sz="2000"/>
          </a:p>
        </p:txBody>
      </p:sp>
      <p:sp>
        <p:nvSpPr>
          <p:cNvPr id="14" name="Line 33"/>
          <p:cNvSpPr>
            <a:spLocks noChangeShapeType="1"/>
          </p:cNvSpPr>
          <p:nvPr/>
        </p:nvSpPr>
        <p:spPr bwMode="auto">
          <a:xfrm>
            <a:off x="1143000" y="3580606"/>
            <a:ext cx="304800" cy="0"/>
          </a:xfrm>
          <a:prstGeom prst="line">
            <a:avLst/>
          </a:prstGeom>
          <a:noFill/>
          <a:ln w="38100">
            <a:solidFill>
              <a:srgbClr val="FF0000"/>
            </a:solidFill>
            <a:round/>
            <a:headEnd type="none" w="sm" len="sm"/>
            <a:tailEnd type="none" w="sm" len="sm"/>
          </a:ln>
        </p:spPr>
        <p:txBody>
          <a:bodyPr wrap="none" anchor="ctr"/>
          <a:lstStyle/>
          <a:p>
            <a:endParaRPr lang="en-US" sz="2000"/>
          </a:p>
        </p:txBody>
      </p:sp>
      <p:sp>
        <p:nvSpPr>
          <p:cNvPr id="15" name="Arc 34"/>
          <p:cNvSpPr>
            <a:spLocks/>
          </p:cNvSpPr>
          <p:nvPr/>
        </p:nvSpPr>
        <p:spPr bwMode="auto">
          <a:xfrm flipV="1">
            <a:off x="1905000" y="4278070"/>
            <a:ext cx="1752600" cy="751129"/>
          </a:xfrm>
          <a:custGeom>
            <a:avLst/>
            <a:gdLst>
              <a:gd name="T0" fmla="*/ 71 w 21600"/>
              <a:gd name="T1" fmla="*/ 397 h 21600"/>
              <a:gd name="T2" fmla="*/ 0 w 21600"/>
              <a:gd name="T3" fmla="*/ 0 h 21600"/>
              <a:gd name="T4" fmla="*/ 71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38100">
            <a:solidFill>
              <a:srgbClr val="0000FF"/>
            </a:solidFill>
            <a:round/>
            <a:headEnd type="none" w="sm" len="sm"/>
            <a:tailEnd type="none" w="sm" len="sm"/>
          </a:ln>
        </p:spPr>
        <p:txBody>
          <a:bodyPr wrap="none" anchor="ctr"/>
          <a:lstStyle/>
          <a:p>
            <a:endParaRPr lang="en-US" sz="2000"/>
          </a:p>
        </p:txBody>
      </p:sp>
      <p:sp>
        <p:nvSpPr>
          <p:cNvPr id="16" name="Arc 32"/>
          <p:cNvSpPr>
            <a:spLocks/>
          </p:cNvSpPr>
          <p:nvPr/>
        </p:nvSpPr>
        <p:spPr bwMode="auto">
          <a:xfrm flipV="1">
            <a:off x="1447800" y="3504406"/>
            <a:ext cx="45719" cy="762000"/>
          </a:xfrm>
          <a:custGeom>
            <a:avLst/>
            <a:gdLst>
              <a:gd name="T0" fmla="*/ 0 w 21558"/>
              <a:gd name="T1" fmla="*/ 401 h 21600"/>
              <a:gd name="T2" fmla="*/ 235 w 21558"/>
              <a:gd name="T3" fmla="*/ 0 h 21600"/>
              <a:gd name="T4" fmla="*/ 236 w 21558"/>
              <a:gd name="T5" fmla="*/ 428 h 21600"/>
              <a:gd name="T6" fmla="*/ 0 60000 65536"/>
              <a:gd name="T7" fmla="*/ 0 60000 65536"/>
              <a:gd name="T8" fmla="*/ 0 60000 65536"/>
              <a:gd name="T9" fmla="*/ 0 w 21558"/>
              <a:gd name="T10" fmla="*/ 0 h 21600"/>
              <a:gd name="T11" fmla="*/ 21558 w 21558"/>
              <a:gd name="T12" fmla="*/ 21600 h 21600"/>
            </a:gdLst>
            <a:ahLst/>
            <a:cxnLst>
              <a:cxn ang="T6">
                <a:pos x="T0" y="T1"/>
              </a:cxn>
              <a:cxn ang="T7">
                <a:pos x="T2" y="T3"/>
              </a:cxn>
              <a:cxn ang="T8">
                <a:pos x="T4" y="T5"/>
              </a:cxn>
            </a:cxnLst>
            <a:rect l="T9" t="T10" r="T11" b="T12"/>
            <a:pathLst>
              <a:path w="21558" h="21600" fill="none" extrusionOk="0">
                <a:moveTo>
                  <a:pt x="-1" y="20260"/>
                </a:moveTo>
                <a:cubicBezTo>
                  <a:pt x="704" y="8908"/>
                  <a:pt x="10092" y="48"/>
                  <a:pt x="21466" y="0"/>
                </a:cubicBezTo>
              </a:path>
              <a:path w="21558" h="21600" stroke="0" extrusionOk="0">
                <a:moveTo>
                  <a:pt x="-1" y="20260"/>
                </a:moveTo>
                <a:cubicBezTo>
                  <a:pt x="704" y="8908"/>
                  <a:pt x="10092" y="48"/>
                  <a:pt x="21466" y="0"/>
                </a:cubicBezTo>
                <a:lnTo>
                  <a:pt x="21558" y="21600"/>
                </a:lnTo>
                <a:close/>
              </a:path>
            </a:pathLst>
          </a:custGeom>
          <a:noFill/>
          <a:ln w="38100">
            <a:solidFill>
              <a:srgbClr val="FF0000"/>
            </a:solidFill>
            <a:round/>
            <a:headEnd type="none" w="sm" len="sm"/>
            <a:tailEnd type="none" w="sm" len="sm"/>
          </a:ln>
        </p:spPr>
        <p:txBody>
          <a:bodyPr wrap="none" anchor="ctr"/>
          <a:lstStyle/>
          <a:p>
            <a:endParaRPr lang="en-US" sz="2000"/>
          </a:p>
        </p:txBody>
      </p:sp>
      <p:sp>
        <p:nvSpPr>
          <p:cNvPr id="17" name="Line 33"/>
          <p:cNvSpPr>
            <a:spLocks noChangeShapeType="1"/>
          </p:cNvSpPr>
          <p:nvPr/>
        </p:nvSpPr>
        <p:spPr bwMode="auto">
          <a:xfrm>
            <a:off x="1447800" y="4266406"/>
            <a:ext cx="457200" cy="0"/>
          </a:xfrm>
          <a:prstGeom prst="line">
            <a:avLst/>
          </a:prstGeom>
          <a:noFill/>
          <a:ln w="38100">
            <a:solidFill>
              <a:srgbClr val="FF0000"/>
            </a:solidFill>
            <a:round/>
            <a:headEnd type="none" w="sm" len="sm"/>
            <a:tailEnd type="none" w="sm" len="sm"/>
          </a:ln>
        </p:spPr>
        <p:txBody>
          <a:bodyPr wrap="none" anchor="ctr"/>
          <a:lstStyle/>
          <a:p>
            <a:endParaRPr lang="en-US" sz="2000"/>
          </a:p>
        </p:txBody>
      </p:sp>
      <p:sp>
        <p:nvSpPr>
          <p:cNvPr id="18" name="Line 33"/>
          <p:cNvSpPr>
            <a:spLocks noChangeShapeType="1"/>
          </p:cNvSpPr>
          <p:nvPr/>
        </p:nvSpPr>
        <p:spPr bwMode="auto">
          <a:xfrm>
            <a:off x="1905000" y="4266407"/>
            <a:ext cx="0" cy="762794"/>
          </a:xfrm>
          <a:prstGeom prst="line">
            <a:avLst/>
          </a:prstGeom>
          <a:noFill/>
          <a:ln w="38100">
            <a:solidFill>
              <a:srgbClr val="1003BD"/>
            </a:solidFill>
            <a:round/>
            <a:headEnd type="none" w="sm" len="sm"/>
            <a:tailEnd type="none" w="sm" len="sm"/>
          </a:ln>
        </p:spPr>
        <p:txBody>
          <a:bodyPr wrap="none" anchor="ctr"/>
          <a:lstStyle/>
          <a:p>
            <a:endParaRPr lang="en-US" sz="2000"/>
          </a:p>
        </p:txBody>
      </p:sp>
      <p:cxnSp>
        <p:nvCxnSpPr>
          <p:cNvPr id="19" name="Straight Arrow Connector 18"/>
          <p:cNvCxnSpPr/>
          <p:nvPr/>
        </p:nvCxnSpPr>
        <p:spPr>
          <a:xfrm rot="5400000" flipH="1" flipV="1">
            <a:off x="-5834" y="5936972"/>
            <a:ext cx="1688068" cy="1588"/>
          </a:xfrm>
          <a:prstGeom prst="straightConnector1">
            <a:avLst/>
          </a:prstGeom>
          <a:ln w="28575">
            <a:solidFill>
              <a:schemeClr val="tx1"/>
            </a:solidFill>
            <a:prstDash val="lgDashDot"/>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429000" y="6324600"/>
            <a:ext cx="620683" cy="400110"/>
          </a:xfrm>
          <a:prstGeom prst="rect">
            <a:avLst/>
          </a:prstGeom>
          <a:noFill/>
        </p:spPr>
        <p:txBody>
          <a:bodyPr wrap="none" rtlCol="0">
            <a:spAutoFit/>
          </a:bodyPr>
          <a:lstStyle/>
          <a:p>
            <a:r>
              <a:rPr lang="fa-IR" sz="2000" dirty="0" smtClean="0">
                <a:cs typeface="B Yagut" pitchFamily="2" charset="-78"/>
              </a:rPr>
              <a:t>زمان</a:t>
            </a:r>
            <a:endParaRPr lang="en-US" sz="2000" dirty="0">
              <a:cs typeface="B Yagut" pitchFamily="2" charset="-78"/>
            </a:endParaRPr>
          </a:p>
        </p:txBody>
      </p:sp>
      <p:cxnSp>
        <p:nvCxnSpPr>
          <p:cNvPr id="24" name="Straight Arrow Connector 23"/>
          <p:cNvCxnSpPr/>
          <p:nvPr/>
        </p:nvCxnSpPr>
        <p:spPr>
          <a:xfrm>
            <a:off x="457200" y="6247606"/>
            <a:ext cx="3429000" cy="794"/>
          </a:xfrm>
          <a:prstGeom prst="straightConnector1">
            <a:avLst/>
          </a:prstGeom>
          <a:ln w="38100">
            <a:solidFill>
              <a:schemeClr val="tx1"/>
            </a:solidFill>
            <a:prstDash val="lgDashDot"/>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52400" y="5105400"/>
            <a:ext cx="583814" cy="400110"/>
          </a:xfrm>
          <a:prstGeom prst="rect">
            <a:avLst/>
          </a:prstGeom>
          <a:noFill/>
        </p:spPr>
        <p:txBody>
          <a:bodyPr wrap="none" rtlCol="0">
            <a:spAutoFit/>
          </a:bodyPr>
          <a:lstStyle/>
          <a:p>
            <a:r>
              <a:rPr lang="fa-IR" sz="2000" dirty="0" smtClean="0">
                <a:cs typeface="B Nazanin" pitchFamily="2" charset="-78"/>
              </a:rPr>
              <a:t>حجم</a:t>
            </a:r>
            <a:endParaRPr lang="en-US" sz="2000" dirty="0">
              <a:cs typeface="B Nazanin" pitchFamily="2" charset="-78"/>
            </a:endParaRPr>
          </a:p>
        </p:txBody>
      </p:sp>
      <p:sp>
        <p:nvSpPr>
          <p:cNvPr id="42" name="Arc 29"/>
          <p:cNvSpPr>
            <a:spLocks/>
          </p:cNvSpPr>
          <p:nvPr/>
        </p:nvSpPr>
        <p:spPr bwMode="auto">
          <a:xfrm>
            <a:off x="838200" y="5486400"/>
            <a:ext cx="381000" cy="762000"/>
          </a:xfrm>
          <a:custGeom>
            <a:avLst/>
            <a:gdLst>
              <a:gd name="T0" fmla="*/ 0 w 21600"/>
              <a:gd name="T1" fmla="*/ 240 h 21599"/>
              <a:gd name="T2" fmla="*/ 115 w 21600"/>
              <a:gd name="T3" fmla="*/ 0 h 21599"/>
              <a:gd name="T4" fmla="*/ 116 w 21600"/>
              <a:gd name="T5" fmla="*/ 24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69"/>
                </a:moveTo>
                <a:cubicBezTo>
                  <a:pt x="16" y="9723"/>
                  <a:pt x="9569" y="101"/>
                  <a:pt x="21413" y="-1"/>
                </a:cubicBezTo>
              </a:path>
              <a:path w="21600" h="21599" stroke="0" extrusionOk="0">
                <a:moveTo>
                  <a:pt x="0" y="21569"/>
                </a:moveTo>
                <a:cubicBezTo>
                  <a:pt x="16" y="9723"/>
                  <a:pt x="9569" y="101"/>
                  <a:pt x="21413" y="-1"/>
                </a:cubicBezTo>
                <a:lnTo>
                  <a:pt x="21600" y="21599"/>
                </a:lnTo>
                <a:close/>
              </a:path>
            </a:pathLst>
          </a:custGeom>
          <a:noFill/>
          <a:ln w="38100">
            <a:solidFill>
              <a:srgbClr val="FF0000"/>
            </a:solidFill>
            <a:round/>
            <a:headEnd type="none" w="sm" len="sm"/>
            <a:tailEnd type="none" w="sm" len="sm"/>
          </a:ln>
        </p:spPr>
        <p:txBody>
          <a:bodyPr wrap="none" anchor="ctr"/>
          <a:lstStyle/>
          <a:p>
            <a:endParaRPr lang="en-US" sz="2000"/>
          </a:p>
        </p:txBody>
      </p:sp>
      <p:sp>
        <p:nvSpPr>
          <p:cNvPr id="43" name="Line 33"/>
          <p:cNvSpPr>
            <a:spLocks noChangeShapeType="1"/>
          </p:cNvSpPr>
          <p:nvPr/>
        </p:nvSpPr>
        <p:spPr bwMode="auto">
          <a:xfrm>
            <a:off x="1143000" y="5486400"/>
            <a:ext cx="685800" cy="0"/>
          </a:xfrm>
          <a:prstGeom prst="line">
            <a:avLst/>
          </a:prstGeom>
          <a:noFill/>
          <a:ln w="38100">
            <a:solidFill>
              <a:srgbClr val="FF0000"/>
            </a:solidFill>
            <a:round/>
            <a:headEnd type="none" w="sm" len="sm"/>
            <a:tailEnd type="none" w="sm" len="sm"/>
          </a:ln>
        </p:spPr>
        <p:txBody>
          <a:bodyPr wrap="none" anchor="ctr"/>
          <a:lstStyle/>
          <a:p>
            <a:endParaRPr lang="en-US" sz="2000"/>
          </a:p>
        </p:txBody>
      </p:sp>
      <p:sp>
        <p:nvSpPr>
          <p:cNvPr id="44" name="Arc 34"/>
          <p:cNvSpPr>
            <a:spLocks/>
          </p:cNvSpPr>
          <p:nvPr/>
        </p:nvSpPr>
        <p:spPr bwMode="auto">
          <a:xfrm>
            <a:off x="1828800" y="5486400"/>
            <a:ext cx="1066800" cy="762000"/>
          </a:xfrm>
          <a:custGeom>
            <a:avLst/>
            <a:gdLst>
              <a:gd name="T0" fmla="*/ 71 w 21600"/>
              <a:gd name="T1" fmla="*/ 397 h 21600"/>
              <a:gd name="T2" fmla="*/ 0 w 21600"/>
              <a:gd name="T3" fmla="*/ 0 h 21600"/>
              <a:gd name="T4" fmla="*/ 71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38100">
            <a:solidFill>
              <a:srgbClr val="0000FF"/>
            </a:solidFill>
            <a:round/>
            <a:headEnd type="none" w="sm" len="sm"/>
            <a:tailEnd type="none" w="sm" len="sm"/>
          </a:ln>
        </p:spPr>
        <p:txBody>
          <a:bodyPr wrap="none" anchor="ctr"/>
          <a:lstStyle/>
          <a:p>
            <a:endParaRPr lang="en-US" sz="2000"/>
          </a:p>
        </p:txBody>
      </p:sp>
      <p:cxnSp>
        <p:nvCxnSpPr>
          <p:cNvPr id="45" name="Straight Arrow Connector 44"/>
          <p:cNvCxnSpPr/>
          <p:nvPr/>
        </p:nvCxnSpPr>
        <p:spPr>
          <a:xfrm rot="5400000" flipH="1" flipV="1">
            <a:off x="800894" y="5142706"/>
            <a:ext cx="3124200" cy="1588"/>
          </a:xfrm>
          <a:prstGeom prst="straightConnector1">
            <a:avLst/>
          </a:prstGeom>
          <a:ln>
            <a:prstDash val="dash"/>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46" name="Straight Arrow Connector 45"/>
          <p:cNvCxnSpPr/>
          <p:nvPr/>
        </p:nvCxnSpPr>
        <p:spPr>
          <a:xfrm rot="5400000" flipH="1" flipV="1">
            <a:off x="496094" y="5143500"/>
            <a:ext cx="3123406" cy="794"/>
          </a:xfrm>
          <a:prstGeom prst="straightConnector1">
            <a:avLst/>
          </a:prstGeom>
          <a:ln>
            <a:prstDash val="dash"/>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54" name="Straight Arrow Connector 53"/>
          <p:cNvCxnSpPr/>
          <p:nvPr/>
        </p:nvCxnSpPr>
        <p:spPr>
          <a:xfrm flipV="1">
            <a:off x="2057400" y="5867400"/>
            <a:ext cx="2362200" cy="24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V="1">
            <a:off x="2362200" y="6096000"/>
            <a:ext cx="2057400" cy="24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V="1">
            <a:off x="2362200" y="4495800"/>
            <a:ext cx="1981200" cy="24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V="1">
            <a:off x="1981200" y="4724400"/>
            <a:ext cx="2362200" cy="24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4572000" y="4267200"/>
            <a:ext cx="968535" cy="400110"/>
          </a:xfrm>
          <a:prstGeom prst="rect">
            <a:avLst/>
          </a:prstGeom>
          <a:noFill/>
        </p:spPr>
        <p:txBody>
          <a:bodyPr wrap="none" rtlCol="0">
            <a:spAutoFit/>
          </a:bodyPr>
          <a:lstStyle/>
          <a:p>
            <a:r>
              <a:rPr lang="en-US" sz="2000" dirty="0" smtClean="0">
                <a:latin typeface="Times New Roman" pitchFamily="18" charset="0"/>
                <a:cs typeface="Times New Roman" pitchFamily="18" charset="0"/>
              </a:rPr>
              <a:t>PFe500</a:t>
            </a:r>
          </a:p>
        </p:txBody>
      </p:sp>
      <p:sp>
        <p:nvSpPr>
          <p:cNvPr id="65" name="TextBox 64"/>
          <p:cNvSpPr txBox="1"/>
          <p:nvPr/>
        </p:nvSpPr>
        <p:spPr>
          <a:xfrm>
            <a:off x="4572000" y="4572000"/>
            <a:ext cx="968535" cy="400110"/>
          </a:xfrm>
          <a:prstGeom prst="rect">
            <a:avLst/>
          </a:prstGeom>
          <a:noFill/>
        </p:spPr>
        <p:txBody>
          <a:bodyPr wrap="none" rtlCol="0">
            <a:spAutoFit/>
          </a:bodyPr>
          <a:lstStyle/>
          <a:p>
            <a:r>
              <a:rPr lang="en-US" sz="2000" dirty="0" smtClean="0">
                <a:latin typeface="Times New Roman" pitchFamily="18" charset="0"/>
                <a:cs typeface="Times New Roman" pitchFamily="18" charset="0"/>
              </a:rPr>
              <a:t>PFe100</a:t>
            </a:r>
            <a:endParaRPr lang="en-US" sz="2000" dirty="0">
              <a:latin typeface="Times New Roman" pitchFamily="18" charset="0"/>
              <a:cs typeface="Times New Roman" pitchFamily="18" charset="0"/>
            </a:endParaRPr>
          </a:p>
        </p:txBody>
      </p:sp>
      <p:sp>
        <p:nvSpPr>
          <p:cNvPr id="66" name="TextBox 65"/>
          <p:cNvSpPr txBox="1"/>
          <p:nvPr/>
        </p:nvSpPr>
        <p:spPr>
          <a:xfrm>
            <a:off x="4419600" y="5638800"/>
            <a:ext cx="1032655" cy="400110"/>
          </a:xfrm>
          <a:prstGeom prst="rect">
            <a:avLst/>
          </a:prstGeom>
          <a:noFill/>
        </p:spPr>
        <p:txBody>
          <a:bodyPr wrap="none" rtlCol="0">
            <a:spAutoFit/>
          </a:bodyPr>
          <a:lstStyle/>
          <a:p>
            <a:r>
              <a:rPr lang="en-US" sz="2000" dirty="0" err="1" smtClean="0">
                <a:latin typeface="Times New Roman" pitchFamily="18" charset="0"/>
                <a:cs typeface="Times New Roman" pitchFamily="18" charset="0"/>
              </a:rPr>
              <a:t>Tve</a:t>
            </a:r>
            <a:r>
              <a:rPr lang="en-US" sz="2000" dirty="0" smtClean="0">
                <a:latin typeface="Times New Roman" pitchFamily="18" charset="0"/>
                <a:cs typeface="Times New Roman" pitchFamily="18" charset="0"/>
              </a:rPr>
              <a:t> 100</a:t>
            </a:r>
          </a:p>
        </p:txBody>
      </p:sp>
      <p:sp>
        <p:nvSpPr>
          <p:cNvPr id="67" name="TextBox 66"/>
          <p:cNvSpPr txBox="1"/>
          <p:nvPr/>
        </p:nvSpPr>
        <p:spPr>
          <a:xfrm>
            <a:off x="4419600" y="5867400"/>
            <a:ext cx="1032655" cy="400110"/>
          </a:xfrm>
          <a:prstGeom prst="rect">
            <a:avLst/>
          </a:prstGeom>
          <a:noFill/>
        </p:spPr>
        <p:txBody>
          <a:bodyPr wrap="none" rtlCol="0">
            <a:spAutoFit/>
          </a:bodyPr>
          <a:lstStyle/>
          <a:p>
            <a:r>
              <a:rPr lang="en-US" sz="2000" dirty="0" err="1" smtClean="0">
                <a:latin typeface="Times New Roman" pitchFamily="18" charset="0"/>
                <a:cs typeface="Times New Roman" pitchFamily="18" charset="0"/>
              </a:rPr>
              <a:t>Tve</a:t>
            </a:r>
            <a:r>
              <a:rPr lang="en-US" sz="2000" dirty="0" smtClean="0">
                <a:latin typeface="Times New Roman" pitchFamily="18" charset="0"/>
                <a:cs typeface="Times New Roman" pitchFamily="18" charset="0"/>
              </a:rPr>
              <a:t> 100</a:t>
            </a:r>
          </a:p>
        </p:txBody>
      </p:sp>
      <p:sp>
        <p:nvSpPr>
          <p:cNvPr id="68" name="TextBox 67"/>
          <p:cNvSpPr txBox="1"/>
          <p:nvPr/>
        </p:nvSpPr>
        <p:spPr>
          <a:xfrm>
            <a:off x="304800" y="3200400"/>
            <a:ext cx="405880" cy="400110"/>
          </a:xfrm>
          <a:prstGeom prst="rect">
            <a:avLst/>
          </a:prstGeom>
          <a:noFill/>
        </p:spPr>
        <p:txBody>
          <a:bodyPr wrap="none" rtlCol="0">
            <a:spAutoFit/>
          </a:bodyPr>
          <a:lstStyle/>
          <a:p>
            <a:r>
              <a:rPr lang="fa-IR" sz="2000" dirty="0" smtClean="0">
                <a:cs typeface="B Nazanin" pitchFamily="2" charset="-78"/>
              </a:rPr>
              <a:t>فلو</a:t>
            </a:r>
            <a:endParaRPr lang="en-US" sz="2000" dirty="0">
              <a:cs typeface="B Nazanin" pitchFamily="2" charset="-78"/>
            </a:endParaRPr>
          </a:p>
        </p:txBody>
      </p:sp>
      <p:cxnSp>
        <p:nvCxnSpPr>
          <p:cNvPr id="36" name="Straight Connector 35"/>
          <p:cNvCxnSpPr/>
          <p:nvPr/>
        </p:nvCxnSpPr>
        <p:spPr>
          <a:xfrm>
            <a:off x="2361063" y="902732"/>
            <a:ext cx="6400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4118753" y="228600"/>
            <a:ext cx="4540025" cy="707886"/>
          </a:xfrm>
          <a:prstGeom prst="rect">
            <a:avLst/>
          </a:prstGeom>
        </p:spPr>
        <p:txBody>
          <a:bodyPr wrap="none">
            <a:spAutoFit/>
          </a:bodyPr>
          <a:lstStyle/>
          <a:p>
            <a:pPr algn="r" rtl="1"/>
            <a:r>
              <a:rPr lang="fa-IR" sz="4000" dirty="0">
                <a:cs typeface="B Nazanin" panose="00000400000000000000" pitchFamily="2" charset="-78"/>
              </a:rPr>
              <a:t>پارامترهای اندازه گیری شده</a:t>
            </a:r>
            <a:endParaRPr lang="en-US" sz="4000" dirty="0">
              <a:cs typeface="B Nazanin" panose="00000400000000000000" pitchFamily="2" charset="-78"/>
            </a:endParaRPr>
          </a:p>
        </p:txBody>
      </p:sp>
      <p:sp>
        <p:nvSpPr>
          <p:cNvPr id="38" name="TextBox 37"/>
          <p:cNvSpPr txBox="1"/>
          <p:nvPr/>
        </p:nvSpPr>
        <p:spPr>
          <a:xfrm>
            <a:off x="3397876" y="3721841"/>
            <a:ext cx="620683" cy="400110"/>
          </a:xfrm>
          <a:prstGeom prst="rect">
            <a:avLst/>
          </a:prstGeom>
          <a:noFill/>
        </p:spPr>
        <p:txBody>
          <a:bodyPr wrap="none" rtlCol="0">
            <a:spAutoFit/>
          </a:bodyPr>
          <a:lstStyle/>
          <a:p>
            <a:r>
              <a:rPr lang="fa-IR" sz="2000" dirty="0" smtClean="0">
                <a:cs typeface="B Yagut" pitchFamily="2" charset="-78"/>
              </a:rPr>
              <a:t>زمان</a:t>
            </a:r>
            <a:endParaRPr lang="en-US" sz="2000" dirty="0">
              <a:cs typeface="B Yagut" pitchFamily="2" charset="-78"/>
            </a:endParaRPr>
          </a:p>
        </p:txBody>
      </p:sp>
    </p:spTree>
    <p:extLst>
      <p:ext uri="{BB962C8B-B14F-4D97-AF65-F5344CB8AC3E}">
        <p14:creationId xmlns:p14="http://schemas.microsoft.com/office/powerpoint/2010/main" val="368631297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 y="2297668"/>
            <a:ext cx="7162800" cy="461665"/>
          </a:xfrm>
          <a:prstGeom prst="rect">
            <a:avLst/>
          </a:prstGeom>
        </p:spPr>
        <p:txBody>
          <a:bodyPr wrap="square">
            <a:spAutoFit/>
          </a:bodyPr>
          <a:lstStyle/>
          <a:p>
            <a:r>
              <a:rPr lang="en-US" sz="2400" b="1" dirty="0" smtClean="0">
                <a:latin typeface="Times New Roman" pitchFamily="18" charset="0"/>
                <a:cs typeface="Times New Roman" pitchFamily="18" charset="0"/>
              </a:rPr>
              <a:t>28- NIF         Negative Inspiratory Force </a:t>
            </a:r>
            <a:r>
              <a:rPr lang="en-US" sz="2400" dirty="0" smtClean="0">
                <a:latin typeface="Times New Roman" pitchFamily="18" charset="0"/>
                <a:cs typeface="Times New Roman" pitchFamily="18" charset="0"/>
                <a:sym typeface="Wingdings" pitchFamily="2" charset="2"/>
              </a:rPr>
              <a:t>(</a:t>
            </a:r>
            <a:r>
              <a:rPr lang="en-US" sz="2400" dirty="0">
                <a:sym typeface="Wingdings" pitchFamily="2" charset="2"/>
              </a:rPr>
              <a:t>c</a:t>
            </a:r>
            <a:r>
              <a:rPr lang="en-US" sz="2400" dirty="0" smtClean="0"/>
              <a:t>mH2O</a:t>
            </a:r>
            <a:r>
              <a:rPr lang="en-US" sz="2400" dirty="0" smtClean="0">
                <a:latin typeface="Times New Roman" pitchFamily="18" charset="0"/>
                <a:cs typeface="Times New Roman" pitchFamily="18" charset="0"/>
                <a:sym typeface="Wingdings" pitchFamily="2" charset="2"/>
              </a:rPr>
              <a:t>)</a:t>
            </a:r>
          </a:p>
        </p:txBody>
      </p:sp>
      <p:cxnSp>
        <p:nvCxnSpPr>
          <p:cNvPr id="7" name="Straight Arrow Connector 6"/>
          <p:cNvCxnSpPr/>
          <p:nvPr/>
        </p:nvCxnSpPr>
        <p:spPr>
          <a:xfrm>
            <a:off x="1532587" y="1668978"/>
            <a:ext cx="4572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381000" y="2829480"/>
            <a:ext cx="7848600" cy="1588"/>
          </a:xfrm>
          <a:prstGeom prst="line">
            <a:avLst/>
          </a:prstGeom>
        </p:spPr>
        <p:style>
          <a:lnRef idx="2">
            <a:schemeClr val="dk1"/>
          </a:lnRef>
          <a:fillRef idx="0">
            <a:schemeClr val="dk1"/>
          </a:fillRef>
          <a:effectRef idx="1">
            <a:schemeClr val="dk1"/>
          </a:effectRef>
          <a:fontRef idx="minor">
            <a:schemeClr val="tx1"/>
          </a:fontRef>
        </p:style>
      </p:cxnSp>
      <p:sp>
        <p:nvSpPr>
          <p:cNvPr id="49" name="Rectangle 48"/>
          <p:cNvSpPr/>
          <p:nvPr/>
        </p:nvSpPr>
        <p:spPr>
          <a:xfrm>
            <a:off x="304800" y="2983468"/>
            <a:ext cx="8305800" cy="830997"/>
          </a:xfrm>
          <a:prstGeom prst="rect">
            <a:avLst/>
          </a:prstGeom>
        </p:spPr>
        <p:txBody>
          <a:bodyPr wrap="square">
            <a:spAutoFit/>
          </a:bodyPr>
          <a:lstStyle/>
          <a:p>
            <a:r>
              <a:rPr lang="en-US" sz="2400" b="1" dirty="0" smtClean="0">
                <a:latin typeface="Times New Roman" pitchFamily="18" charset="0"/>
                <a:cs typeface="Times New Roman" pitchFamily="18" charset="0"/>
              </a:rPr>
              <a:t>29- P0.1/NIF        Ratio of Occlusion pressure  to Negative Inspiratory Force </a:t>
            </a:r>
            <a:r>
              <a:rPr lang="en-US" sz="2400" dirty="0" smtClean="0">
                <a:latin typeface="Times New Roman" pitchFamily="18" charset="0"/>
                <a:cs typeface="Times New Roman" pitchFamily="18" charset="0"/>
                <a:sym typeface="Wingdings" pitchFamily="2" charset="2"/>
              </a:rPr>
              <a:t>(</a:t>
            </a:r>
            <a:r>
              <a:rPr lang="en-US" sz="2400" dirty="0" smtClean="0"/>
              <a:t>---</a:t>
            </a:r>
            <a:r>
              <a:rPr lang="en-US" sz="2400" dirty="0" smtClean="0">
                <a:latin typeface="Times New Roman" pitchFamily="18" charset="0"/>
                <a:cs typeface="Times New Roman" pitchFamily="18" charset="0"/>
                <a:sym typeface="Wingdings" pitchFamily="2" charset="2"/>
              </a:rPr>
              <a:t>)</a:t>
            </a:r>
          </a:p>
        </p:txBody>
      </p:sp>
      <p:cxnSp>
        <p:nvCxnSpPr>
          <p:cNvPr id="51" name="Straight Arrow Connector 50"/>
          <p:cNvCxnSpPr/>
          <p:nvPr/>
        </p:nvCxnSpPr>
        <p:spPr>
          <a:xfrm>
            <a:off x="2132463" y="3248580"/>
            <a:ext cx="4572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2" name="Rectangle 41"/>
          <p:cNvSpPr/>
          <p:nvPr/>
        </p:nvSpPr>
        <p:spPr>
          <a:xfrm>
            <a:off x="381000" y="1447800"/>
            <a:ext cx="7162800" cy="461665"/>
          </a:xfrm>
          <a:prstGeom prst="rect">
            <a:avLst/>
          </a:prstGeom>
        </p:spPr>
        <p:txBody>
          <a:bodyPr wrap="square">
            <a:spAutoFit/>
          </a:bodyPr>
          <a:lstStyle/>
          <a:p>
            <a:r>
              <a:rPr lang="en-US" sz="2400" b="1" dirty="0" smtClean="0">
                <a:latin typeface="Times New Roman" pitchFamily="18" charset="0"/>
                <a:cs typeface="Times New Roman" pitchFamily="18" charset="0"/>
              </a:rPr>
              <a:t>27- P0.1         Occlusion pressure </a:t>
            </a:r>
            <a:r>
              <a:rPr lang="en-US" sz="2400" dirty="0" smtClean="0">
                <a:latin typeface="Times New Roman" pitchFamily="18" charset="0"/>
                <a:cs typeface="Times New Roman" pitchFamily="18" charset="0"/>
                <a:sym typeface="Wingdings" pitchFamily="2" charset="2"/>
              </a:rPr>
              <a:t>(</a:t>
            </a:r>
            <a:r>
              <a:rPr lang="en-US" sz="2400" dirty="0">
                <a:sym typeface="Wingdings" pitchFamily="2" charset="2"/>
              </a:rPr>
              <a:t>c</a:t>
            </a:r>
            <a:r>
              <a:rPr lang="en-US" sz="2400" dirty="0" smtClean="0"/>
              <a:t>mH2O</a:t>
            </a:r>
            <a:r>
              <a:rPr lang="en-US" sz="2400" dirty="0" smtClean="0">
                <a:latin typeface="Times New Roman" pitchFamily="18" charset="0"/>
                <a:cs typeface="Times New Roman" pitchFamily="18" charset="0"/>
                <a:sym typeface="Wingdings" pitchFamily="2" charset="2"/>
              </a:rPr>
              <a:t>)</a:t>
            </a:r>
          </a:p>
        </p:txBody>
      </p:sp>
      <p:cxnSp>
        <p:nvCxnSpPr>
          <p:cNvPr id="43" name="Straight Arrow Connector 42"/>
          <p:cNvCxnSpPr/>
          <p:nvPr/>
        </p:nvCxnSpPr>
        <p:spPr>
          <a:xfrm>
            <a:off x="1511122" y="2528500"/>
            <a:ext cx="4572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381000" y="2055812"/>
            <a:ext cx="7848600" cy="1588"/>
          </a:xfrm>
          <a:prstGeom prst="line">
            <a:avLst/>
          </a:prstGeom>
        </p:spPr>
        <p:style>
          <a:lnRef idx="2">
            <a:schemeClr val="dk1"/>
          </a:lnRef>
          <a:fillRef idx="0">
            <a:schemeClr val="dk1"/>
          </a:fillRef>
          <a:effectRef idx="1">
            <a:schemeClr val="dk1"/>
          </a:effectRef>
          <a:fontRef idx="minor">
            <a:schemeClr val="tx1"/>
          </a:fontRef>
        </p:style>
      </p:cxnSp>
      <p:cxnSp>
        <p:nvCxnSpPr>
          <p:cNvPr id="14" name="Straight Connector 13"/>
          <p:cNvCxnSpPr/>
          <p:nvPr/>
        </p:nvCxnSpPr>
        <p:spPr>
          <a:xfrm>
            <a:off x="395489" y="3826691"/>
            <a:ext cx="7848600" cy="1588"/>
          </a:xfrm>
          <a:prstGeom prst="line">
            <a:avLst/>
          </a:prstGeom>
        </p:spPr>
        <p:style>
          <a:lnRef idx="2">
            <a:schemeClr val="dk1"/>
          </a:lnRef>
          <a:fillRef idx="0">
            <a:schemeClr val="dk1"/>
          </a:fillRef>
          <a:effectRef idx="1">
            <a:schemeClr val="dk1"/>
          </a:effectRef>
          <a:fontRef idx="minor">
            <a:schemeClr val="tx1"/>
          </a:fontRef>
        </p:style>
      </p:cxnSp>
      <p:cxnSp>
        <p:nvCxnSpPr>
          <p:cNvPr id="15" name="Straight Connector 14"/>
          <p:cNvCxnSpPr/>
          <p:nvPr/>
        </p:nvCxnSpPr>
        <p:spPr>
          <a:xfrm>
            <a:off x="2361063" y="902732"/>
            <a:ext cx="6400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4118753" y="228600"/>
            <a:ext cx="4540025" cy="707886"/>
          </a:xfrm>
          <a:prstGeom prst="rect">
            <a:avLst/>
          </a:prstGeom>
        </p:spPr>
        <p:txBody>
          <a:bodyPr wrap="none">
            <a:spAutoFit/>
          </a:bodyPr>
          <a:lstStyle/>
          <a:p>
            <a:pPr algn="r" rtl="1"/>
            <a:r>
              <a:rPr lang="fa-IR" sz="4000" dirty="0">
                <a:cs typeface="B Nazanin" panose="00000400000000000000" pitchFamily="2" charset="-78"/>
              </a:rPr>
              <a:t>پارامترهای اندازه گیری شده</a:t>
            </a:r>
            <a:endParaRPr lang="en-US" sz="4000" dirty="0">
              <a:cs typeface="B Nazanin" panose="00000400000000000000" pitchFamily="2" charset="-78"/>
            </a:endParaRPr>
          </a:p>
        </p:txBody>
      </p:sp>
      <p:sp>
        <p:nvSpPr>
          <p:cNvPr id="17" name="Rectangle 16"/>
          <p:cNvSpPr/>
          <p:nvPr/>
        </p:nvSpPr>
        <p:spPr>
          <a:xfrm>
            <a:off x="323528" y="3966155"/>
            <a:ext cx="8305800" cy="830997"/>
          </a:xfrm>
          <a:prstGeom prst="rect">
            <a:avLst/>
          </a:prstGeom>
        </p:spPr>
        <p:txBody>
          <a:bodyPr wrap="square">
            <a:spAutoFit/>
          </a:bodyPr>
          <a:lstStyle/>
          <a:p>
            <a:r>
              <a:rPr lang="en-US" sz="2400" b="1" dirty="0" smtClean="0">
                <a:latin typeface="Times New Roman" pitchFamily="18" charset="0"/>
                <a:cs typeface="Times New Roman" pitchFamily="18" charset="0"/>
              </a:rPr>
              <a:t>30- Gas </a:t>
            </a:r>
            <a:r>
              <a:rPr lang="en-US" sz="2400" b="1" dirty="0">
                <a:latin typeface="Times New Roman" pitchFamily="18" charset="0"/>
                <a:cs typeface="Times New Roman" pitchFamily="18" charset="0"/>
              </a:rPr>
              <a:t>Temp        The output gas temperature from the device </a:t>
            </a:r>
            <a:r>
              <a:rPr lang="en-US" sz="2400" dirty="0" smtClean="0">
                <a:latin typeface="Times New Roman" pitchFamily="18" charset="0"/>
                <a:cs typeface="Times New Roman" pitchFamily="18" charset="0"/>
                <a:sym typeface="Wingdings" pitchFamily="2" charset="2"/>
              </a:rPr>
              <a:t>(</a:t>
            </a:r>
            <a:r>
              <a:rPr lang="en-US" sz="2400" dirty="0" smtClean="0">
                <a:latin typeface="Wide Latin" panose="020A0A07050505020404" pitchFamily="18" charset="0"/>
              </a:rPr>
              <a:t>°</a:t>
            </a:r>
            <a:r>
              <a:rPr lang="en-US" sz="2400" dirty="0" smtClean="0">
                <a:latin typeface="Times New Roman" panose="02020603050405020304" pitchFamily="18" charset="0"/>
                <a:cs typeface="Times New Roman" panose="02020603050405020304" pitchFamily="18" charset="0"/>
              </a:rPr>
              <a:t>C</a:t>
            </a:r>
            <a:r>
              <a:rPr lang="en-US" sz="2400" dirty="0" smtClean="0">
                <a:latin typeface="Times New Roman" pitchFamily="18" charset="0"/>
                <a:cs typeface="Times New Roman" pitchFamily="18" charset="0"/>
                <a:sym typeface="Wingdings" pitchFamily="2" charset="2"/>
              </a:rPr>
              <a:t>)</a:t>
            </a:r>
          </a:p>
        </p:txBody>
      </p:sp>
      <p:cxnSp>
        <p:nvCxnSpPr>
          <p:cNvPr id="18" name="Straight Arrow Connector 17"/>
          <p:cNvCxnSpPr/>
          <p:nvPr/>
        </p:nvCxnSpPr>
        <p:spPr>
          <a:xfrm>
            <a:off x="2242592" y="4221088"/>
            <a:ext cx="4572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8869789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533400" y="1066800"/>
            <a:ext cx="8001000" cy="5663089"/>
          </a:xfrm>
          <a:prstGeom prst="rect">
            <a:avLst/>
          </a:prstGeom>
          <a:noFill/>
        </p:spPr>
        <p:txBody>
          <a:bodyPr wrap="square" rtlCol="0">
            <a:spAutoFit/>
          </a:bodyPr>
          <a:lstStyle/>
          <a:p>
            <a:pPr marL="342900" indent="-342900" algn="r" rtl="1">
              <a:spcBef>
                <a:spcPts val="600"/>
              </a:spcBef>
              <a:buFont typeface="Wingdings" panose="05000000000000000000" pitchFamily="2" charset="2"/>
              <a:buChar char="ü"/>
            </a:pPr>
            <a:r>
              <a:rPr lang="fa-IR" sz="2800" dirty="0" smtClean="0">
                <a:cs typeface="B Nazanin" panose="00000400000000000000" pitchFamily="2" charset="-78"/>
              </a:rPr>
              <a:t>مقدمه </a:t>
            </a:r>
            <a:r>
              <a:rPr lang="fa-IR" sz="2800" dirty="0">
                <a:cs typeface="B Nazanin" panose="00000400000000000000" pitchFamily="2" charset="-78"/>
              </a:rPr>
              <a:t>(نگاه کلی به </a:t>
            </a:r>
            <a:r>
              <a:rPr lang="fa-IR" sz="2800" dirty="0" smtClean="0">
                <a:cs typeface="B Nazanin" panose="00000400000000000000" pitchFamily="2" charset="-78"/>
              </a:rPr>
              <a:t>دستگاه)</a:t>
            </a:r>
            <a:endParaRPr lang="fa-IR" sz="2800" dirty="0">
              <a:cs typeface="B Nazanin" panose="00000400000000000000" pitchFamily="2" charset="-78"/>
            </a:endParaRPr>
          </a:p>
          <a:p>
            <a:pPr marL="342900" indent="-342900" algn="r" rtl="1">
              <a:spcBef>
                <a:spcPts val="600"/>
              </a:spcBef>
              <a:buFont typeface="Wingdings" panose="05000000000000000000" pitchFamily="2" charset="2"/>
              <a:buChar char="ü"/>
            </a:pPr>
            <a:r>
              <a:rPr lang="fa-IR" sz="2800" dirty="0" smtClean="0">
                <a:cs typeface="B Nazanin" panose="00000400000000000000" pitchFamily="2" charset="-78"/>
              </a:rPr>
              <a:t>آماده </a:t>
            </a:r>
            <a:r>
              <a:rPr lang="fa-IR" sz="2800" dirty="0">
                <a:cs typeface="B Nazanin" panose="00000400000000000000" pitchFamily="2" charset="-78"/>
              </a:rPr>
              <a:t>سازی و نحوه کار با </a:t>
            </a:r>
            <a:r>
              <a:rPr lang="fa-IR" sz="2800" dirty="0" smtClean="0">
                <a:cs typeface="B Nazanin" panose="00000400000000000000" pitchFamily="2" charset="-78"/>
              </a:rPr>
              <a:t>دستگاه</a:t>
            </a:r>
            <a:endParaRPr lang="fa-IR" sz="2800" dirty="0">
              <a:cs typeface="B Nazanin" panose="00000400000000000000" pitchFamily="2" charset="-78"/>
            </a:endParaRPr>
          </a:p>
          <a:p>
            <a:pPr marL="342900" indent="-342900" algn="r" rtl="1">
              <a:spcBef>
                <a:spcPts val="600"/>
              </a:spcBef>
              <a:buFont typeface="Wingdings" panose="05000000000000000000" pitchFamily="2" charset="2"/>
              <a:buChar char="ü"/>
            </a:pPr>
            <a:r>
              <a:rPr lang="fa-IR" sz="2800" dirty="0" smtClean="0">
                <a:cs typeface="B Nazanin" panose="00000400000000000000" pitchFamily="2" charset="-78"/>
              </a:rPr>
              <a:t>تنظیمات دستگاه</a:t>
            </a:r>
          </a:p>
          <a:p>
            <a:pPr marL="342900" indent="-342900" algn="r" rtl="1">
              <a:spcBef>
                <a:spcPts val="600"/>
              </a:spcBef>
              <a:buFont typeface="Wingdings" panose="05000000000000000000" pitchFamily="2" charset="2"/>
              <a:buChar char="ü"/>
            </a:pPr>
            <a:r>
              <a:rPr lang="fa-IR" sz="2800" dirty="0" smtClean="0">
                <a:cs typeface="B Nazanin" panose="00000400000000000000" pitchFamily="2" charset="-78"/>
              </a:rPr>
              <a:t>اصول </a:t>
            </a:r>
            <a:r>
              <a:rPr lang="fa-IR" sz="2800" dirty="0">
                <a:cs typeface="B Nazanin" panose="00000400000000000000" pitchFamily="2" charset="-78"/>
              </a:rPr>
              <a:t>تنفس دهی</a:t>
            </a:r>
          </a:p>
          <a:p>
            <a:pPr marL="342900" indent="-342900" algn="r" rtl="1">
              <a:spcBef>
                <a:spcPts val="600"/>
              </a:spcBef>
              <a:buFont typeface="Wingdings" panose="05000000000000000000" pitchFamily="2" charset="2"/>
              <a:buChar char="ü"/>
            </a:pPr>
            <a:r>
              <a:rPr lang="fa-IR" sz="2800" dirty="0" smtClean="0">
                <a:cs typeface="B Nazanin" panose="00000400000000000000" pitchFamily="2" charset="-78"/>
              </a:rPr>
              <a:t>مشخصات </a:t>
            </a:r>
            <a:r>
              <a:rPr lang="fa-IR" sz="2800" dirty="0">
                <a:cs typeface="B Nazanin" panose="00000400000000000000" pitchFamily="2" charset="-78"/>
              </a:rPr>
              <a:t>فنی</a:t>
            </a:r>
          </a:p>
          <a:p>
            <a:pPr marL="342900" indent="-342900" algn="r" rtl="1">
              <a:spcBef>
                <a:spcPts val="600"/>
              </a:spcBef>
              <a:buFont typeface="Wingdings" panose="05000000000000000000" pitchFamily="2" charset="2"/>
              <a:buChar char="ü"/>
            </a:pPr>
            <a:r>
              <a:rPr lang="fa-IR" sz="2800" dirty="0">
                <a:cs typeface="B Nazanin" panose="00000400000000000000" pitchFamily="2" charset="-78"/>
              </a:rPr>
              <a:t>دیاگرام نیوماتیک</a:t>
            </a:r>
          </a:p>
          <a:p>
            <a:pPr marL="342900" indent="-342900" algn="r" rtl="1">
              <a:spcBef>
                <a:spcPts val="600"/>
              </a:spcBef>
              <a:buFont typeface="Wingdings" panose="05000000000000000000" pitchFamily="2" charset="2"/>
              <a:buChar char="ü"/>
            </a:pPr>
            <a:r>
              <a:rPr lang="fa-IR" sz="2800" dirty="0" smtClean="0">
                <a:cs typeface="B Nazanin" panose="00000400000000000000" pitchFamily="2" charset="-78"/>
              </a:rPr>
              <a:t>پارامترهای </a:t>
            </a:r>
            <a:r>
              <a:rPr lang="fa-IR" sz="2800" dirty="0">
                <a:cs typeface="B Nazanin" panose="00000400000000000000" pitchFamily="2" charset="-78"/>
              </a:rPr>
              <a:t>اندازه گیری </a:t>
            </a:r>
            <a:r>
              <a:rPr lang="fa-IR" sz="2800" dirty="0" smtClean="0">
                <a:cs typeface="B Nazanin" panose="00000400000000000000" pitchFamily="2" charset="-78"/>
              </a:rPr>
              <a:t>شده</a:t>
            </a:r>
            <a:endParaRPr lang="en-US" sz="2800" dirty="0" smtClean="0">
              <a:cs typeface="B Nazanin" panose="00000400000000000000" pitchFamily="2" charset="-78"/>
            </a:endParaRPr>
          </a:p>
          <a:p>
            <a:pPr marL="342900" indent="-342900" algn="r" rtl="1">
              <a:spcBef>
                <a:spcPts val="600"/>
              </a:spcBef>
              <a:buFont typeface="Wingdings" panose="05000000000000000000" pitchFamily="2" charset="2"/>
              <a:buChar char="ü"/>
            </a:pPr>
            <a:r>
              <a:rPr lang="fa-IR" sz="3200" b="1" dirty="0" smtClean="0">
                <a:solidFill>
                  <a:srgbClr val="C00000"/>
                </a:solidFill>
                <a:cs typeface="B Nazanin" panose="00000400000000000000" pitchFamily="2" charset="-78"/>
              </a:rPr>
              <a:t>مانورهای تنفسی</a:t>
            </a:r>
            <a:endParaRPr lang="en-US" sz="3200" b="1" dirty="0">
              <a:solidFill>
                <a:srgbClr val="C00000"/>
              </a:solidFill>
              <a:cs typeface="B Nazanin" panose="00000400000000000000" pitchFamily="2" charset="-78"/>
            </a:endParaRPr>
          </a:p>
          <a:p>
            <a:pPr marL="342900" indent="-342900" algn="r" rtl="1">
              <a:spcBef>
                <a:spcPts val="600"/>
              </a:spcBef>
              <a:buFont typeface="Wingdings" panose="05000000000000000000" pitchFamily="2" charset="2"/>
              <a:buChar char="ü"/>
            </a:pPr>
            <a:r>
              <a:rPr lang="fa-IR" sz="2800" dirty="0" smtClean="0">
                <a:cs typeface="B Nazanin" panose="00000400000000000000" pitchFamily="2" charset="-78"/>
              </a:rPr>
              <a:t>آلارم های دستگاه</a:t>
            </a:r>
            <a:endParaRPr lang="fa-IR" sz="2800" dirty="0">
              <a:cs typeface="B Nazanin" panose="00000400000000000000" pitchFamily="2" charset="-78"/>
            </a:endParaRPr>
          </a:p>
          <a:p>
            <a:pPr marL="342900" indent="-342900" algn="r" rtl="1">
              <a:spcBef>
                <a:spcPts val="600"/>
              </a:spcBef>
              <a:buFont typeface="Wingdings" panose="05000000000000000000" pitchFamily="2" charset="2"/>
              <a:buChar char="ü"/>
            </a:pPr>
            <a:r>
              <a:rPr lang="fa-IR" sz="2800" dirty="0" smtClean="0">
                <a:cs typeface="B Nazanin" panose="00000400000000000000" pitchFamily="2" charset="-78"/>
              </a:rPr>
              <a:t>نگهداری </a:t>
            </a:r>
            <a:r>
              <a:rPr lang="fa-IR" sz="2800" dirty="0">
                <a:cs typeface="B Nazanin" panose="00000400000000000000" pitchFamily="2" charset="-78"/>
              </a:rPr>
              <a:t>دستگاه</a:t>
            </a:r>
            <a:endParaRPr lang="en-US" sz="2800" dirty="0">
              <a:cs typeface="B Nazanin" panose="00000400000000000000" pitchFamily="2" charset="-78"/>
            </a:endParaRPr>
          </a:p>
          <a:p>
            <a:pPr marL="342900" indent="-342900" algn="r" rtl="1">
              <a:spcBef>
                <a:spcPts val="600"/>
              </a:spcBef>
              <a:buFont typeface="Wingdings" panose="05000000000000000000" pitchFamily="2" charset="2"/>
              <a:buChar char="ü"/>
            </a:pPr>
            <a:r>
              <a:rPr lang="fa-IR" sz="2800" dirty="0" smtClean="0">
                <a:cs typeface="B Nazanin" panose="00000400000000000000" pitchFamily="2" charset="-78"/>
              </a:rPr>
              <a:t>عیب یابی</a:t>
            </a:r>
            <a:endParaRPr lang="fa-IR" sz="2800" b="1" dirty="0" smtClean="0">
              <a:cs typeface="B Nazanin" pitchFamily="2" charset="-78"/>
            </a:endParaRPr>
          </a:p>
        </p:txBody>
      </p:sp>
      <p:cxnSp>
        <p:nvCxnSpPr>
          <p:cNvPr id="3" name="Straight Connector 2"/>
          <p:cNvCxnSpPr/>
          <p:nvPr/>
        </p:nvCxnSpPr>
        <p:spPr>
          <a:xfrm>
            <a:off x="2286000" y="914400"/>
            <a:ext cx="6400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6200222" y="206514"/>
            <a:ext cx="2486578" cy="707886"/>
          </a:xfrm>
          <a:prstGeom prst="rect">
            <a:avLst/>
          </a:prstGeom>
        </p:spPr>
        <p:txBody>
          <a:bodyPr wrap="none">
            <a:spAutoFit/>
          </a:bodyPr>
          <a:lstStyle/>
          <a:p>
            <a:r>
              <a:rPr lang="fa-IR" sz="4000" dirty="0" smtClean="0">
                <a:cs typeface="B Nazanin" pitchFamily="2" charset="-78"/>
              </a:rPr>
              <a:t>فهرست مطالب</a:t>
            </a:r>
            <a:endParaRPr lang="en-US" sz="4000" dirty="0"/>
          </a:p>
        </p:txBody>
      </p:sp>
    </p:spTree>
    <p:extLst>
      <p:ext uri="{BB962C8B-B14F-4D97-AF65-F5344CB8AC3E}">
        <p14:creationId xmlns:p14="http://schemas.microsoft.com/office/powerpoint/2010/main" val="352305658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2361063" y="902732"/>
            <a:ext cx="6400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5917322" y="228600"/>
            <a:ext cx="2741456" cy="707886"/>
          </a:xfrm>
          <a:prstGeom prst="rect">
            <a:avLst/>
          </a:prstGeom>
        </p:spPr>
        <p:txBody>
          <a:bodyPr wrap="none">
            <a:spAutoFit/>
          </a:bodyPr>
          <a:lstStyle/>
          <a:p>
            <a:pPr algn="r" rtl="1"/>
            <a:r>
              <a:rPr lang="fa-IR" sz="4000" dirty="0" smtClean="0">
                <a:cs typeface="B Nazanin" panose="00000400000000000000" pitchFamily="2" charset="-78"/>
              </a:rPr>
              <a:t>مانورهای تنفسی</a:t>
            </a:r>
            <a:endParaRPr lang="en-US" sz="4000" dirty="0">
              <a:cs typeface="B Nazanin" panose="00000400000000000000"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143000"/>
            <a:ext cx="8701314" cy="5462982"/>
          </a:xfrm>
          <a:prstGeom prst="rect">
            <a:avLst/>
          </a:prstGeom>
        </p:spPr>
      </p:pic>
      <p:sp>
        <p:nvSpPr>
          <p:cNvPr id="3" name="Oval 2"/>
          <p:cNvSpPr/>
          <p:nvPr/>
        </p:nvSpPr>
        <p:spPr>
          <a:xfrm>
            <a:off x="304800" y="4648200"/>
            <a:ext cx="1219200" cy="457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stretch>
            <a:fillRect/>
          </a:stretch>
        </p:blipFill>
        <p:spPr>
          <a:xfrm>
            <a:off x="7010400" y="2743201"/>
            <a:ext cx="1905000" cy="2895600"/>
          </a:xfrm>
          <a:prstGeom prst="rect">
            <a:avLst/>
          </a:prstGeom>
        </p:spPr>
      </p:pic>
    </p:spTree>
    <p:extLst>
      <p:ext uri="{BB962C8B-B14F-4D97-AF65-F5344CB8AC3E}">
        <p14:creationId xmlns:p14="http://schemas.microsoft.com/office/powerpoint/2010/main" val="50017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80463" y="190553"/>
            <a:ext cx="3581400" cy="707886"/>
          </a:xfrm>
          <a:prstGeom prst="rect">
            <a:avLst/>
          </a:prstGeom>
          <a:noFill/>
        </p:spPr>
        <p:txBody>
          <a:bodyPr wrap="square" rtlCol="0">
            <a:spAutoFit/>
          </a:bodyPr>
          <a:lstStyle/>
          <a:p>
            <a:r>
              <a:rPr lang="en-US" sz="4000" dirty="0" smtClean="0">
                <a:latin typeface="Times New Roman" pitchFamily="18" charset="0"/>
                <a:cs typeface="Times New Roman" pitchFamily="18" charset="0"/>
              </a:rPr>
              <a:t>Suction Support</a:t>
            </a:r>
            <a:endParaRPr lang="en-US" sz="4000" dirty="0">
              <a:latin typeface="Times New Roman" pitchFamily="18" charset="0"/>
              <a:cs typeface="Times New Roman" pitchFamily="18" charset="0"/>
            </a:endParaRPr>
          </a:p>
        </p:txBody>
      </p:sp>
      <p:cxnSp>
        <p:nvCxnSpPr>
          <p:cNvPr id="5" name="Straight Connector 4"/>
          <p:cNvCxnSpPr/>
          <p:nvPr/>
        </p:nvCxnSpPr>
        <p:spPr>
          <a:xfrm>
            <a:off x="2361063" y="902732"/>
            <a:ext cx="64008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2"/>
          <a:stretch>
            <a:fillRect/>
          </a:stretch>
        </p:blipFill>
        <p:spPr>
          <a:xfrm>
            <a:off x="2743200" y="1143000"/>
            <a:ext cx="3383868" cy="5451786"/>
          </a:xfrm>
          <a:prstGeom prst="rect">
            <a:avLst/>
          </a:prstGeom>
        </p:spPr>
      </p:pic>
      <p:sp>
        <p:nvSpPr>
          <p:cNvPr id="8" name="Oval 7"/>
          <p:cNvSpPr/>
          <p:nvPr/>
        </p:nvSpPr>
        <p:spPr>
          <a:xfrm>
            <a:off x="2971800" y="1752600"/>
            <a:ext cx="2971800" cy="838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3924" y="1147851"/>
            <a:ext cx="3353143" cy="5446935"/>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83841" y="1142999"/>
            <a:ext cx="3343225" cy="5529661"/>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62116" y="1142998"/>
            <a:ext cx="3364950" cy="5529662"/>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43198" y="1142996"/>
            <a:ext cx="3383868" cy="5618501"/>
          </a:xfrm>
          <a:prstGeom prst="rect">
            <a:avLst/>
          </a:prstGeom>
        </p:spPr>
      </p:pic>
    </p:spTree>
    <p:extLst>
      <p:ext uri="{BB962C8B-B14F-4D97-AF65-F5344CB8AC3E}">
        <p14:creationId xmlns:p14="http://schemas.microsoft.com/office/powerpoint/2010/main" val="2117267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ectangle 75"/>
          <p:cNvSpPr/>
          <p:nvPr/>
        </p:nvSpPr>
        <p:spPr>
          <a:xfrm>
            <a:off x="1676400" y="1359929"/>
            <a:ext cx="2597150" cy="959757"/>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 name="TextBox 5"/>
          <p:cNvSpPr txBox="1"/>
          <p:nvPr/>
        </p:nvSpPr>
        <p:spPr>
          <a:xfrm>
            <a:off x="4953002" y="138732"/>
            <a:ext cx="3808862" cy="707886"/>
          </a:xfrm>
          <a:prstGeom prst="rect">
            <a:avLst/>
          </a:prstGeom>
          <a:noFill/>
        </p:spPr>
        <p:txBody>
          <a:bodyPr wrap="square" rtlCol="0">
            <a:spAutoFit/>
          </a:bodyPr>
          <a:lstStyle/>
          <a:p>
            <a:r>
              <a:rPr lang="en-US" sz="4000" dirty="0" smtClean="0">
                <a:latin typeface="Times New Roman" pitchFamily="18" charset="0"/>
                <a:cs typeface="Times New Roman" pitchFamily="18" charset="0"/>
              </a:rPr>
              <a:t>Inspiratory Hold</a:t>
            </a:r>
            <a:endParaRPr lang="en-US" sz="4000" dirty="0">
              <a:latin typeface="Times New Roman" pitchFamily="18" charset="0"/>
              <a:cs typeface="Times New Roman" pitchFamily="18" charset="0"/>
            </a:endParaRPr>
          </a:p>
        </p:txBody>
      </p:sp>
      <p:cxnSp>
        <p:nvCxnSpPr>
          <p:cNvPr id="7" name="Straight Arrow Connector 6"/>
          <p:cNvCxnSpPr/>
          <p:nvPr/>
        </p:nvCxnSpPr>
        <p:spPr>
          <a:xfrm>
            <a:off x="428596" y="4103129"/>
            <a:ext cx="8143932" cy="1588"/>
          </a:xfrm>
          <a:prstGeom prst="straightConnector1">
            <a:avLst/>
          </a:prstGeom>
          <a:ln w="38100">
            <a:solidFill>
              <a:schemeClr val="tx1"/>
            </a:solidFill>
            <a:prstDash val="lgDashDot"/>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5400000" flipH="1" flipV="1">
            <a:off x="-1295400" y="4419599"/>
            <a:ext cx="4495802" cy="76199"/>
          </a:xfrm>
          <a:prstGeom prst="straightConnector1">
            <a:avLst/>
          </a:prstGeom>
          <a:ln w="28575">
            <a:solidFill>
              <a:schemeClr val="tx1"/>
            </a:solidFill>
            <a:prstDash val="lgDashDot"/>
            <a:tailEnd type="arrow"/>
          </a:ln>
        </p:spPr>
        <p:style>
          <a:lnRef idx="1">
            <a:schemeClr val="accent1"/>
          </a:lnRef>
          <a:fillRef idx="0">
            <a:schemeClr val="accent1"/>
          </a:fillRef>
          <a:effectRef idx="0">
            <a:schemeClr val="accent1"/>
          </a:effectRef>
          <a:fontRef idx="minor">
            <a:schemeClr val="tx1"/>
          </a:fontRef>
        </p:style>
      </p:cxnSp>
      <p:sp>
        <p:nvSpPr>
          <p:cNvPr id="9" name="Arc 32"/>
          <p:cNvSpPr>
            <a:spLocks/>
          </p:cNvSpPr>
          <p:nvPr/>
        </p:nvSpPr>
        <p:spPr bwMode="auto">
          <a:xfrm>
            <a:off x="1000100" y="2731529"/>
            <a:ext cx="374650" cy="1500198"/>
          </a:xfrm>
          <a:custGeom>
            <a:avLst/>
            <a:gdLst>
              <a:gd name="T0" fmla="*/ 0 w 21558"/>
              <a:gd name="T1" fmla="*/ 401 h 21600"/>
              <a:gd name="T2" fmla="*/ 235 w 21558"/>
              <a:gd name="T3" fmla="*/ 0 h 21600"/>
              <a:gd name="T4" fmla="*/ 236 w 21558"/>
              <a:gd name="T5" fmla="*/ 428 h 21600"/>
              <a:gd name="T6" fmla="*/ 0 60000 65536"/>
              <a:gd name="T7" fmla="*/ 0 60000 65536"/>
              <a:gd name="T8" fmla="*/ 0 60000 65536"/>
              <a:gd name="T9" fmla="*/ 0 w 21558"/>
              <a:gd name="T10" fmla="*/ 0 h 21600"/>
              <a:gd name="T11" fmla="*/ 21558 w 21558"/>
              <a:gd name="T12" fmla="*/ 21600 h 21600"/>
            </a:gdLst>
            <a:ahLst/>
            <a:cxnLst>
              <a:cxn ang="T6">
                <a:pos x="T0" y="T1"/>
              </a:cxn>
              <a:cxn ang="T7">
                <a:pos x="T2" y="T3"/>
              </a:cxn>
              <a:cxn ang="T8">
                <a:pos x="T4" y="T5"/>
              </a:cxn>
            </a:cxnLst>
            <a:rect l="T9" t="T10" r="T11" b="T12"/>
            <a:pathLst>
              <a:path w="21558" h="21600" fill="none" extrusionOk="0">
                <a:moveTo>
                  <a:pt x="-1" y="20260"/>
                </a:moveTo>
                <a:cubicBezTo>
                  <a:pt x="704" y="8908"/>
                  <a:pt x="10092" y="48"/>
                  <a:pt x="21466" y="0"/>
                </a:cubicBezTo>
              </a:path>
              <a:path w="21558" h="21600" stroke="0" extrusionOk="0">
                <a:moveTo>
                  <a:pt x="-1" y="20260"/>
                </a:moveTo>
                <a:cubicBezTo>
                  <a:pt x="704" y="8908"/>
                  <a:pt x="10092" y="48"/>
                  <a:pt x="21466" y="0"/>
                </a:cubicBezTo>
                <a:lnTo>
                  <a:pt x="21558" y="21600"/>
                </a:lnTo>
                <a:close/>
              </a:path>
            </a:pathLst>
          </a:custGeom>
          <a:noFill/>
          <a:ln w="38100">
            <a:solidFill>
              <a:srgbClr val="FF0000"/>
            </a:solidFill>
            <a:round/>
            <a:headEnd type="none" w="sm" len="sm"/>
            <a:tailEnd type="none" w="sm" len="sm"/>
          </a:ln>
        </p:spPr>
        <p:txBody>
          <a:bodyPr wrap="none" anchor="ctr"/>
          <a:lstStyle/>
          <a:p>
            <a:endParaRPr lang="en-US"/>
          </a:p>
        </p:txBody>
      </p:sp>
      <p:sp>
        <p:nvSpPr>
          <p:cNvPr id="10" name="Line 33"/>
          <p:cNvSpPr>
            <a:spLocks noChangeShapeType="1"/>
          </p:cNvSpPr>
          <p:nvPr/>
        </p:nvSpPr>
        <p:spPr bwMode="auto">
          <a:xfrm>
            <a:off x="1374751" y="2731529"/>
            <a:ext cx="301650" cy="0"/>
          </a:xfrm>
          <a:prstGeom prst="line">
            <a:avLst/>
          </a:prstGeom>
          <a:noFill/>
          <a:ln w="38100">
            <a:solidFill>
              <a:srgbClr val="FF0000"/>
            </a:solidFill>
            <a:round/>
            <a:headEnd type="none" w="sm" len="sm"/>
            <a:tailEnd type="none" w="sm" len="sm"/>
          </a:ln>
        </p:spPr>
        <p:txBody>
          <a:bodyPr wrap="none" anchor="ctr"/>
          <a:lstStyle/>
          <a:p>
            <a:endParaRPr lang="en-US"/>
          </a:p>
        </p:txBody>
      </p:sp>
      <p:sp>
        <p:nvSpPr>
          <p:cNvPr id="11" name="Arc 34"/>
          <p:cNvSpPr>
            <a:spLocks/>
          </p:cNvSpPr>
          <p:nvPr/>
        </p:nvSpPr>
        <p:spPr bwMode="auto">
          <a:xfrm>
            <a:off x="1676400" y="2731530"/>
            <a:ext cx="685800" cy="1371600"/>
          </a:xfrm>
          <a:custGeom>
            <a:avLst/>
            <a:gdLst>
              <a:gd name="T0" fmla="*/ 71 w 21600"/>
              <a:gd name="T1" fmla="*/ 397 h 21600"/>
              <a:gd name="T2" fmla="*/ 0 w 21600"/>
              <a:gd name="T3" fmla="*/ 0 h 21600"/>
              <a:gd name="T4" fmla="*/ 71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38100">
            <a:solidFill>
              <a:srgbClr val="0000FF"/>
            </a:solidFill>
            <a:round/>
            <a:headEnd type="none" w="sm" len="sm"/>
            <a:tailEnd type="none" w="sm" len="sm"/>
          </a:ln>
        </p:spPr>
        <p:txBody>
          <a:bodyPr wrap="none" anchor="ctr"/>
          <a:lstStyle/>
          <a:p>
            <a:endParaRPr lang="en-US"/>
          </a:p>
        </p:txBody>
      </p:sp>
      <p:sp>
        <p:nvSpPr>
          <p:cNvPr id="12" name="Line 36"/>
          <p:cNvSpPr>
            <a:spLocks noChangeShapeType="1"/>
          </p:cNvSpPr>
          <p:nvPr/>
        </p:nvSpPr>
        <p:spPr bwMode="auto">
          <a:xfrm>
            <a:off x="2286000" y="4103129"/>
            <a:ext cx="1981200" cy="11668"/>
          </a:xfrm>
          <a:prstGeom prst="line">
            <a:avLst/>
          </a:prstGeom>
          <a:noFill/>
          <a:ln w="38100">
            <a:solidFill>
              <a:srgbClr val="0000FF"/>
            </a:solidFill>
            <a:round/>
            <a:headEnd/>
            <a:tailEnd/>
          </a:ln>
        </p:spPr>
        <p:txBody>
          <a:bodyPr/>
          <a:lstStyle/>
          <a:p>
            <a:endParaRPr lang="en-US"/>
          </a:p>
        </p:txBody>
      </p:sp>
      <p:sp>
        <p:nvSpPr>
          <p:cNvPr id="13" name="Arc 32"/>
          <p:cNvSpPr>
            <a:spLocks/>
          </p:cNvSpPr>
          <p:nvPr/>
        </p:nvSpPr>
        <p:spPr bwMode="auto">
          <a:xfrm>
            <a:off x="4273550" y="2731529"/>
            <a:ext cx="374650" cy="1500198"/>
          </a:xfrm>
          <a:custGeom>
            <a:avLst/>
            <a:gdLst>
              <a:gd name="T0" fmla="*/ 0 w 21558"/>
              <a:gd name="T1" fmla="*/ 401 h 21600"/>
              <a:gd name="T2" fmla="*/ 235 w 21558"/>
              <a:gd name="T3" fmla="*/ 0 h 21600"/>
              <a:gd name="T4" fmla="*/ 236 w 21558"/>
              <a:gd name="T5" fmla="*/ 428 h 21600"/>
              <a:gd name="T6" fmla="*/ 0 60000 65536"/>
              <a:gd name="T7" fmla="*/ 0 60000 65536"/>
              <a:gd name="T8" fmla="*/ 0 60000 65536"/>
              <a:gd name="T9" fmla="*/ 0 w 21558"/>
              <a:gd name="T10" fmla="*/ 0 h 21600"/>
              <a:gd name="T11" fmla="*/ 21558 w 21558"/>
              <a:gd name="T12" fmla="*/ 21600 h 21600"/>
            </a:gdLst>
            <a:ahLst/>
            <a:cxnLst>
              <a:cxn ang="T6">
                <a:pos x="T0" y="T1"/>
              </a:cxn>
              <a:cxn ang="T7">
                <a:pos x="T2" y="T3"/>
              </a:cxn>
              <a:cxn ang="T8">
                <a:pos x="T4" y="T5"/>
              </a:cxn>
            </a:cxnLst>
            <a:rect l="T9" t="T10" r="T11" b="T12"/>
            <a:pathLst>
              <a:path w="21558" h="21600" fill="none" extrusionOk="0">
                <a:moveTo>
                  <a:pt x="-1" y="20260"/>
                </a:moveTo>
                <a:cubicBezTo>
                  <a:pt x="704" y="8908"/>
                  <a:pt x="10092" y="48"/>
                  <a:pt x="21466" y="0"/>
                </a:cubicBezTo>
              </a:path>
              <a:path w="21558" h="21600" stroke="0" extrusionOk="0">
                <a:moveTo>
                  <a:pt x="-1" y="20260"/>
                </a:moveTo>
                <a:cubicBezTo>
                  <a:pt x="704" y="8908"/>
                  <a:pt x="10092" y="48"/>
                  <a:pt x="21466" y="0"/>
                </a:cubicBezTo>
                <a:lnTo>
                  <a:pt x="21558" y="21600"/>
                </a:lnTo>
                <a:close/>
              </a:path>
            </a:pathLst>
          </a:custGeom>
          <a:noFill/>
          <a:ln w="38100">
            <a:solidFill>
              <a:srgbClr val="FF0000"/>
            </a:solidFill>
            <a:round/>
            <a:headEnd type="none" w="sm" len="sm"/>
            <a:tailEnd type="none" w="sm" len="sm"/>
          </a:ln>
        </p:spPr>
        <p:txBody>
          <a:bodyPr wrap="none" anchor="ctr"/>
          <a:lstStyle/>
          <a:p>
            <a:endParaRPr lang="en-US"/>
          </a:p>
        </p:txBody>
      </p:sp>
      <p:sp>
        <p:nvSpPr>
          <p:cNvPr id="14" name="Line 33"/>
          <p:cNvSpPr>
            <a:spLocks noChangeShapeType="1"/>
          </p:cNvSpPr>
          <p:nvPr/>
        </p:nvSpPr>
        <p:spPr bwMode="auto">
          <a:xfrm>
            <a:off x="4648200" y="2731529"/>
            <a:ext cx="228600" cy="0"/>
          </a:xfrm>
          <a:prstGeom prst="line">
            <a:avLst/>
          </a:prstGeom>
          <a:noFill/>
          <a:ln w="38100">
            <a:solidFill>
              <a:srgbClr val="FF0000"/>
            </a:solidFill>
            <a:round/>
            <a:headEnd type="none" w="sm" len="sm"/>
            <a:tailEnd type="none" w="sm" len="sm"/>
          </a:ln>
        </p:spPr>
        <p:txBody>
          <a:bodyPr wrap="none" anchor="ctr"/>
          <a:lstStyle/>
          <a:p>
            <a:endParaRPr lang="en-US"/>
          </a:p>
        </p:txBody>
      </p:sp>
      <p:sp>
        <p:nvSpPr>
          <p:cNvPr id="15" name="Arc 34"/>
          <p:cNvSpPr>
            <a:spLocks/>
          </p:cNvSpPr>
          <p:nvPr/>
        </p:nvSpPr>
        <p:spPr bwMode="auto">
          <a:xfrm>
            <a:off x="4876800" y="2731529"/>
            <a:ext cx="685800" cy="1371600"/>
          </a:xfrm>
          <a:custGeom>
            <a:avLst/>
            <a:gdLst>
              <a:gd name="T0" fmla="*/ 71 w 21600"/>
              <a:gd name="T1" fmla="*/ 397 h 21600"/>
              <a:gd name="T2" fmla="*/ 0 w 21600"/>
              <a:gd name="T3" fmla="*/ 0 h 21600"/>
              <a:gd name="T4" fmla="*/ 71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38100">
            <a:solidFill>
              <a:srgbClr val="0000FF"/>
            </a:solidFill>
            <a:prstDash val="dashDot"/>
            <a:round/>
            <a:headEnd type="none" w="sm" len="sm"/>
            <a:tailEnd type="none" w="sm" len="sm"/>
          </a:ln>
        </p:spPr>
        <p:txBody>
          <a:bodyPr wrap="none" anchor="ctr"/>
          <a:lstStyle/>
          <a:p>
            <a:endParaRPr lang="en-US"/>
          </a:p>
        </p:txBody>
      </p:sp>
      <p:sp>
        <p:nvSpPr>
          <p:cNvPr id="16" name="Line 36"/>
          <p:cNvSpPr>
            <a:spLocks noChangeShapeType="1"/>
          </p:cNvSpPr>
          <p:nvPr/>
        </p:nvSpPr>
        <p:spPr bwMode="auto">
          <a:xfrm flipV="1">
            <a:off x="5791200" y="4103129"/>
            <a:ext cx="609600" cy="0"/>
          </a:xfrm>
          <a:prstGeom prst="line">
            <a:avLst/>
          </a:prstGeom>
          <a:noFill/>
          <a:ln w="38100">
            <a:solidFill>
              <a:srgbClr val="0000FF"/>
            </a:solidFill>
            <a:prstDash val="dash"/>
            <a:round/>
            <a:headEnd/>
            <a:tailEnd/>
          </a:ln>
        </p:spPr>
        <p:txBody>
          <a:bodyPr/>
          <a:lstStyle/>
          <a:p>
            <a:endParaRPr lang="en-US"/>
          </a:p>
        </p:txBody>
      </p:sp>
      <p:sp>
        <p:nvSpPr>
          <p:cNvPr id="18" name="Arc 34"/>
          <p:cNvSpPr>
            <a:spLocks/>
          </p:cNvSpPr>
          <p:nvPr/>
        </p:nvSpPr>
        <p:spPr bwMode="auto">
          <a:xfrm>
            <a:off x="6324600" y="2731529"/>
            <a:ext cx="685800" cy="1371600"/>
          </a:xfrm>
          <a:custGeom>
            <a:avLst/>
            <a:gdLst>
              <a:gd name="T0" fmla="*/ 71 w 21600"/>
              <a:gd name="T1" fmla="*/ 397 h 21600"/>
              <a:gd name="T2" fmla="*/ 0 w 21600"/>
              <a:gd name="T3" fmla="*/ 0 h 21600"/>
              <a:gd name="T4" fmla="*/ 71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38100">
            <a:solidFill>
              <a:srgbClr val="0000FF"/>
            </a:solidFill>
            <a:prstDash val="dashDot"/>
            <a:round/>
            <a:headEnd type="none" w="sm" len="sm"/>
            <a:tailEnd type="none" w="sm" len="sm"/>
          </a:ln>
        </p:spPr>
        <p:txBody>
          <a:bodyPr wrap="none" anchor="ctr"/>
          <a:lstStyle/>
          <a:p>
            <a:endParaRPr lang="en-US"/>
          </a:p>
        </p:txBody>
      </p:sp>
      <p:sp>
        <p:nvSpPr>
          <p:cNvPr id="27" name="Line 33"/>
          <p:cNvSpPr>
            <a:spLocks noChangeShapeType="1"/>
          </p:cNvSpPr>
          <p:nvPr/>
        </p:nvSpPr>
        <p:spPr bwMode="auto">
          <a:xfrm>
            <a:off x="4876800" y="2731529"/>
            <a:ext cx="152400" cy="0"/>
          </a:xfrm>
          <a:prstGeom prst="line">
            <a:avLst/>
          </a:prstGeom>
          <a:noFill/>
          <a:ln w="38100">
            <a:solidFill>
              <a:srgbClr val="FF0000"/>
            </a:solidFill>
            <a:round/>
            <a:headEnd type="none" w="sm" len="sm"/>
            <a:tailEnd type="none" w="sm" len="sm"/>
          </a:ln>
        </p:spPr>
        <p:txBody>
          <a:bodyPr wrap="none" anchor="ctr"/>
          <a:lstStyle/>
          <a:p>
            <a:endParaRPr lang="en-US"/>
          </a:p>
        </p:txBody>
      </p:sp>
      <p:sp>
        <p:nvSpPr>
          <p:cNvPr id="32" name="Line 33"/>
          <p:cNvSpPr>
            <a:spLocks noChangeShapeType="1"/>
          </p:cNvSpPr>
          <p:nvPr/>
        </p:nvSpPr>
        <p:spPr bwMode="auto">
          <a:xfrm>
            <a:off x="5029200" y="2731529"/>
            <a:ext cx="152400" cy="0"/>
          </a:xfrm>
          <a:prstGeom prst="line">
            <a:avLst/>
          </a:prstGeom>
          <a:noFill/>
          <a:ln w="38100">
            <a:solidFill>
              <a:srgbClr val="FF0000"/>
            </a:solidFill>
            <a:round/>
            <a:headEnd type="none" w="sm" len="sm"/>
            <a:tailEnd type="none" w="sm" len="sm"/>
          </a:ln>
        </p:spPr>
        <p:txBody>
          <a:bodyPr wrap="none" anchor="ctr"/>
          <a:lstStyle/>
          <a:p>
            <a:endParaRPr lang="en-US"/>
          </a:p>
        </p:txBody>
      </p:sp>
      <p:sp>
        <p:nvSpPr>
          <p:cNvPr id="33" name="Line 33"/>
          <p:cNvSpPr>
            <a:spLocks noChangeShapeType="1"/>
          </p:cNvSpPr>
          <p:nvPr/>
        </p:nvSpPr>
        <p:spPr bwMode="auto">
          <a:xfrm>
            <a:off x="5105400" y="2731529"/>
            <a:ext cx="152400" cy="0"/>
          </a:xfrm>
          <a:prstGeom prst="line">
            <a:avLst/>
          </a:prstGeom>
          <a:noFill/>
          <a:ln w="38100">
            <a:solidFill>
              <a:srgbClr val="FF0000"/>
            </a:solidFill>
            <a:round/>
            <a:headEnd type="none" w="sm" len="sm"/>
            <a:tailEnd type="none" w="sm" len="sm"/>
          </a:ln>
        </p:spPr>
        <p:txBody>
          <a:bodyPr wrap="none" anchor="ctr"/>
          <a:lstStyle/>
          <a:p>
            <a:endParaRPr lang="en-US"/>
          </a:p>
        </p:txBody>
      </p:sp>
      <p:sp>
        <p:nvSpPr>
          <p:cNvPr id="34" name="Line 33"/>
          <p:cNvSpPr>
            <a:spLocks noChangeShapeType="1"/>
          </p:cNvSpPr>
          <p:nvPr/>
        </p:nvSpPr>
        <p:spPr bwMode="auto">
          <a:xfrm>
            <a:off x="5257800" y="2731529"/>
            <a:ext cx="152400" cy="0"/>
          </a:xfrm>
          <a:prstGeom prst="line">
            <a:avLst/>
          </a:prstGeom>
          <a:noFill/>
          <a:ln w="38100">
            <a:solidFill>
              <a:srgbClr val="FF0000"/>
            </a:solidFill>
            <a:round/>
            <a:headEnd type="none" w="sm" len="sm"/>
            <a:tailEnd type="none" w="sm" len="sm"/>
          </a:ln>
        </p:spPr>
        <p:txBody>
          <a:bodyPr wrap="none" anchor="ctr"/>
          <a:lstStyle/>
          <a:p>
            <a:endParaRPr lang="en-US"/>
          </a:p>
        </p:txBody>
      </p:sp>
      <p:sp>
        <p:nvSpPr>
          <p:cNvPr id="35" name="Line 33"/>
          <p:cNvSpPr>
            <a:spLocks noChangeShapeType="1"/>
          </p:cNvSpPr>
          <p:nvPr/>
        </p:nvSpPr>
        <p:spPr bwMode="auto">
          <a:xfrm>
            <a:off x="5410200" y="2731529"/>
            <a:ext cx="152400" cy="0"/>
          </a:xfrm>
          <a:prstGeom prst="line">
            <a:avLst/>
          </a:prstGeom>
          <a:noFill/>
          <a:ln w="38100">
            <a:solidFill>
              <a:srgbClr val="FF0000"/>
            </a:solidFill>
            <a:round/>
            <a:headEnd type="none" w="sm" len="sm"/>
            <a:tailEnd type="none" w="sm" len="sm"/>
          </a:ln>
        </p:spPr>
        <p:txBody>
          <a:bodyPr wrap="none" anchor="ctr"/>
          <a:lstStyle/>
          <a:p>
            <a:endParaRPr lang="en-US"/>
          </a:p>
        </p:txBody>
      </p:sp>
      <p:sp>
        <p:nvSpPr>
          <p:cNvPr id="36" name="Line 33"/>
          <p:cNvSpPr>
            <a:spLocks noChangeShapeType="1"/>
          </p:cNvSpPr>
          <p:nvPr/>
        </p:nvSpPr>
        <p:spPr bwMode="auto">
          <a:xfrm>
            <a:off x="5562600" y="2731529"/>
            <a:ext cx="152400" cy="0"/>
          </a:xfrm>
          <a:prstGeom prst="line">
            <a:avLst/>
          </a:prstGeom>
          <a:noFill/>
          <a:ln w="38100">
            <a:solidFill>
              <a:srgbClr val="FF0000"/>
            </a:solidFill>
            <a:round/>
            <a:headEnd type="none" w="sm" len="sm"/>
            <a:tailEnd type="none" w="sm" len="sm"/>
          </a:ln>
        </p:spPr>
        <p:txBody>
          <a:bodyPr wrap="none" anchor="ctr"/>
          <a:lstStyle/>
          <a:p>
            <a:endParaRPr lang="en-US"/>
          </a:p>
        </p:txBody>
      </p:sp>
      <p:sp>
        <p:nvSpPr>
          <p:cNvPr id="37" name="Line 33"/>
          <p:cNvSpPr>
            <a:spLocks noChangeShapeType="1"/>
          </p:cNvSpPr>
          <p:nvPr/>
        </p:nvSpPr>
        <p:spPr bwMode="auto">
          <a:xfrm>
            <a:off x="5715000" y="2731529"/>
            <a:ext cx="152400" cy="0"/>
          </a:xfrm>
          <a:prstGeom prst="line">
            <a:avLst/>
          </a:prstGeom>
          <a:noFill/>
          <a:ln w="38100">
            <a:solidFill>
              <a:srgbClr val="FF0000"/>
            </a:solidFill>
            <a:round/>
            <a:headEnd type="none" w="sm" len="sm"/>
            <a:tailEnd type="none" w="sm" len="sm"/>
          </a:ln>
        </p:spPr>
        <p:txBody>
          <a:bodyPr wrap="none" anchor="ctr"/>
          <a:lstStyle/>
          <a:p>
            <a:endParaRPr lang="en-US"/>
          </a:p>
        </p:txBody>
      </p:sp>
      <p:sp>
        <p:nvSpPr>
          <p:cNvPr id="38" name="Line 33"/>
          <p:cNvSpPr>
            <a:spLocks noChangeShapeType="1"/>
          </p:cNvSpPr>
          <p:nvPr/>
        </p:nvSpPr>
        <p:spPr bwMode="auto">
          <a:xfrm>
            <a:off x="5867400" y="2731529"/>
            <a:ext cx="152400" cy="0"/>
          </a:xfrm>
          <a:prstGeom prst="line">
            <a:avLst/>
          </a:prstGeom>
          <a:noFill/>
          <a:ln w="38100">
            <a:solidFill>
              <a:srgbClr val="FF0000"/>
            </a:solidFill>
            <a:round/>
            <a:headEnd type="none" w="sm" len="sm"/>
            <a:tailEnd type="none" w="sm" len="sm"/>
          </a:ln>
        </p:spPr>
        <p:txBody>
          <a:bodyPr wrap="none" anchor="ctr"/>
          <a:lstStyle/>
          <a:p>
            <a:endParaRPr lang="en-US"/>
          </a:p>
        </p:txBody>
      </p:sp>
      <p:sp>
        <p:nvSpPr>
          <p:cNvPr id="39" name="Line 33"/>
          <p:cNvSpPr>
            <a:spLocks noChangeShapeType="1"/>
          </p:cNvSpPr>
          <p:nvPr/>
        </p:nvSpPr>
        <p:spPr bwMode="auto">
          <a:xfrm>
            <a:off x="6019800" y="2731529"/>
            <a:ext cx="152400" cy="0"/>
          </a:xfrm>
          <a:prstGeom prst="line">
            <a:avLst/>
          </a:prstGeom>
          <a:noFill/>
          <a:ln w="38100">
            <a:solidFill>
              <a:srgbClr val="FF0000"/>
            </a:solidFill>
            <a:round/>
            <a:headEnd type="none" w="sm" len="sm"/>
            <a:tailEnd type="none" w="sm" len="sm"/>
          </a:ln>
        </p:spPr>
        <p:txBody>
          <a:bodyPr wrap="none" anchor="ctr"/>
          <a:lstStyle/>
          <a:p>
            <a:endParaRPr lang="en-US"/>
          </a:p>
        </p:txBody>
      </p:sp>
      <p:sp>
        <p:nvSpPr>
          <p:cNvPr id="40" name="Line 33"/>
          <p:cNvSpPr>
            <a:spLocks noChangeShapeType="1"/>
          </p:cNvSpPr>
          <p:nvPr/>
        </p:nvSpPr>
        <p:spPr bwMode="auto">
          <a:xfrm>
            <a:off x="6172200" y="2731529"/>
            <a:ext cx="152400" cy="0"/>
          </a:xfrm>
          <a:prstGeom prst="line">
            <a:avLst/>
          </a:prstGeom>
          <a:noFill/>
          <a:ln w="38100">
            <a:solidFill>
              <a:srgbClr val="FF0000"/>
            </a:solidFill>
            <a:round/>
            <a:headEnd type="none" w="sm" len="sm"/>
            <a:tailEnd type="none" w="sm" len="sm"/>
          </a:ln>
        </p:spPr>
        <p:txBody>
          <a:bodyPr wrap="none" anchor="ctr"/>
          <a:lstStyle/>
          <a:p>
            <a:endParaRPr lang="en-US"/>
          </a:p>
        </p:txBody>
      </p:sp>
      <p:cxnSp>
        <p:nvCxnSpPr>
          <p:cNvPr id="43" name="Straight Arrow Connector 42"/>
          <p:cNvCxnSpPr/>
          <p:nvPr/>
        </p:nvCxnSpPr>
        <p:spPr>
          <a:xfrm>
            <a:off x="381000" y="6018209"/>
            <a:ext cx="8143932" cy="1588"/>
          </a:xfrm>
          <a:prstGeom prst="straightConnector1">
            <a:avLst/>
          </a:prstGeom>
          <a:ln w="38100">
            <a:solidFill>
              <a:schemeClr val="tx1"/>
            </a:solidFill>
            <a:prstDash val="lgDashDot"/>
            <a:tailEnd type="arrow"/>
          </a:ln>
        </p:spPr>
        <p:style>
          <a:lnRef idx="1">
            <a:schemeClr val="accent1"/>
          </a:lnRef>
          <a:fillRef idx="0">
            <a:schemeClr val="accent1"/>
          </a:fillRef>
          <a:effectRef idx="0">
            <a:schemeClr val="accent1"/>
          </a:effectRef>
          <a:fontRef idx="minor">
            <a:schemeClr val="tx1"/>
          </a:fontRef>
        </p:style>
      </p:cxnSp>
      <p:sp>
        <p:nvSpPr>
          <p:cNvPr id="45" name="Arc 32"/>
          <p:cNvSpPr>
            <a:spLocks/>
          </p:cNvSpPr>
          <p:nvPr/>
        </p:nvSpPr>
        <p:spPr bwMode="auto">
          <a:xfrm>
            <a:off x="914400" y="4595799"/>
            <a:ext cx="374650" cy="1500198"/>
          </a:xfrm>
          <a:custGeom>
            <a:avLst/>
            <a:gdLst>
              <a:gd name="T0" fmla="*/ 0 w 21558"/>
              <a:gd name="T1" fmla="*/ 401 h 21600"/>
              <a:gd name="T2" fmla="*/ 235 w 21558"/>
              <a:gd name="T3" fmla="*/ 0 h 21600"/>
              <a:gd name="T4" fmla="*/ 236 w 21558"/>
              <a:gd name="T5" fmla="*/ 428 h 21600"/>
              <a:gd name="T6" fmla="*/ 0 60000 65536"/>
              <a:gd name="T7" fmla="*/ 0 60000 65536"/>
              <a:gd name="T8" fmla="*/ 0 60000 65536"/>
              <a:gd name="T9" fmla="*/ 0 w 21558"/>
              <a:gd name="T10" fmla="*/ 0 h 21600"/>
              <a:gd name="T11" fmla="*/ 21558 w 21558"/>
              <a:gd name="T12" fmla="*/ 21600 h 21600"/>
            </a:gdLst>
            <a:ahLst/>
            <a:cxnLst>
              <a:cxn ang="T6">
                <a:pos x="T0" y="T1"/>
              </a:cxn>
              <a:cxn ang="T7">
                <a:pos x="T2" y="T3"/>
              </a:cxn>
              <a:cxn ang="T8">
                <a:pos x="T4" y="T5"/>
              </a:cxn>
            </a:cxnLst>
            <a:rect l="T9" t="T10" r="T11" b="T12"/>
            <a:pathLst>
              <a:path w="21558" h="21600" fill="none" extrusionOk="0">
                <a:moveTo>
                  <a:pt x="-1" y="20260"/>
                </a:moveTo>
                <a:cubicBezTo>
                  <a:pt x="704" y="8908"/>
                  <a:pt x="10092" y="48"/>
                  <a:pt x="21466" y="0"/>
                </a:cubicBezTo>
              </a:path>
              <a:path w="21558" h="21600" stroke="0" extrusionOk="0">
                <a:moveTo>
                  <a:pt x="-1" y="20260"/>
                </a:moveTo>
                <a:cubicBezTo>
                  <a:pt x="704" y="8908"/>
                  <a:pt x="10092" y="48"/>
                  <a:pt x="21466" y="0"/>
                </a:cubicBezTo>
                <a:lnTo>
                  <a:pt x="21558" y="21600"/>
                </a:lnTo>
                <a:close/>
              </a:path>
            </a:pathLst>
          </a:custGeom>
          <a:noFill/>
          <a:ln w="38100">
            <a:solidFill>
              <a:srgbClr val="FF0000"/>
            </a:solidFill>
            <a:round/>
            <a:headEnd type="none" w="sm" len="sm"/>
            <a:tailEnd type="none" w="sm" len="sm"/>
          </a:ln>
        </p:spPr>
        <p:txBody>
          <a:bodyPr wrap="none" anchor="ctr"/>
          <a:lstStyle/>
          <a:p>
            <a:endParaRPr lang="en-US"/>
          </a:p>
        </p:txBody>
      </p:sp>
      <p:sp>
        <p:nvSpPr>
          <p:cNvPr id="46" name="Line 33"/>
          <p:cNvSpPr>
            <a:spLocks noChangeShapeType="1"/>
          </p:cNvSpPr>
          <p:nvPr/>
        </p:nvSpPr>
        <p:spPr bwMode="auto">
          <a:xfrm>
            <a:off x="1289051" y="4595799"/>
            <a:ext cx="301650" cy="0"/>
          </a:xfrm>
          <a:prstGeom prst="line">
            <a:avLst/>
          </a:prstGeom>
          <a:noFill/>
          <a:ln w="38100">
            <a:solidFill>
              <a:srgbClr val="FF0000"/>
            </a:solidFill>
            <a:round/>
            <a:headEnd type="none" w="sm" len="sm"/>
            <a:tailEnd type="none" w="sm" len="sm"/>
          </a:ln>
        </p:spPr>
        <p:txBody>
          <a:bodyPr wrap="none" anchor="ctr"/>
          <a:lstStyle/>
          <a:p>
            <a:endParaRPr lang="en-US"/>
          </a:p>
        </p:txBody>
      </p:sp>
      <p:sp>
        <p:nvSpPr>
          <p:cNvPr id="47" name="Arc 34"/>
          <p:cNvSpPr>
            <a:spLocks/>
          </p:cNvSpPr>
          <p:nvPr/>
        </p:nvSpPr>
        <p:spPr bwMode="auto">
          <a:xfrm>
            <a:off x="1590700" y="4595799"/>
            <a:ext cx="685800" cy="1423997"/>
          </a:xfrm>
          <a:custGeom>
            <a:avLst/>
            <a:gdLst>
              <a:gd name="T0" fmla="*/ 71 w 21600"/>
              <a:gd name="T1" fmla="*/ 397 h 21600"/>
              <a:gd name="T2" fmla="*/ 0 w 21600"/>
              <a:gd name="T3" fmla="*/ 0 h 21600"/>
              <a:gd name="T4" fmla="*/ 71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38100">
            <a:solidFill>
              <a:srgbClr val="0000FF"/>
            </a:solidFill>
            <a:round/>
            <a:headEnd type="none" w="sm" len="sm"/>
            <a:tailEnd type="none" w="sm" len="sm"/>
          </a:ln>
        </p:spPr>
        <p:txBody>
          <a:bodyPr wrap="none" anchor="ctr"/>
          <a:lstStyle/>
          <a:p>
            <a:endParaRPr lang="en-US"/>
          </a:p>
        </p:txBody>
      </p:sp>
      <p:sp>
        <p:nvSpPr>
          <p:cNvPr id="48" name="Arc 32"/>
          <p:cNvSpPr>
            <a:spLocks/>
          </p:cNvSpPr>
          <p:nvPr/>
        </p:nvSpPr>
        <p:spPr bwMode="auto">
          <a:xfrm>
            <a:off x="2667000" y="5486397"/>
            <a:ext cx="76200" cy="585798"/>
          </a:xfrm>
          <a:custGeom>
            <a:avLst/>
            <a:gdLst>
              <a:gd name="T0" fmla="*/ 0 w 21558"/>
              <a:gd name="T1" fmla="*/ 401 h 21600"/>
              <a:gd name="T2" fmla="*/ 235 w 21558"/>
              <a:gd name="T3" fmla="*/ 0 h 21600"/>
              <a:gd name="T4" fmla="*/ 236 w 21558"/>
              <a:gd name="T5" fmla="*/ 428 h 21600"/>
              <a:gd name="T6" fmla="*/ 0 60000 65536"/>
              <a:gd name="T7" fmla="*/ 0 60000 65536"/>
              <a:gd name="T8" fmla="*/ 0 60000 65536"/>
              <a:gd name="T9" fmla="*/ 0 w 21558"/>
              <a:gd name="T10" fmla="*/ 0 h 21600"/>
              <a:gd name="T11" fmla="*/ 21558 w 21558"/>
              <a:gd name="T12" fmla="*/ 21600 h 21600"/>
            </a:gdLst>
            <a:ahLst/>
            <a:cxnLst>
              <a:cxn ang="T6">
                <a:pos x="T0" y="T1"/>
              </a:cxn>
              <a:cxn ang="T7">
                <a:pos x="T2" y="T3"/>
              </a:cxn>
              <a:cxn ang="T8">
                <a:pos x="T4" y="T5"/>
              </a:cxn>
            </a:cxnLst>
            <a:rect l="T9" t="T10" r="T11" b="T12"/>
            <a:pathLst>
              <a:path w="21558" h="21600" fill="none" extrusionOk="0">
                <a:moveTo>
                  <a:pt x="-1" y="20260"/>
                </a:moveTo>
                <a:cubicBezTo>
                  <a:pt x="704" y="8908"/>
                  <a:pt x="10092" y="48"/>
                  <a:pt x="21466" y="0"/>
                </a:cubicBezTo>
              </a:path>
              <a:path w="21558" h="21600" stroke="0" extrusionOk="0">
                <a:moveTo>
                  <a:pt x="-1" y="20260"/>
                </a:moveTo>
                <a:cubicBezTo>
                  <a:pt x="704" y="8908"/>
                  <a:pt x="10092" y="48"/>
                  <a:pt x="21466" y="0"/>
                </a:cubicBezTo>
                <a:lnTo>
                  <a:pt x="21558" y="21600"/>
                </a:lnTo>
                <a:close/>
              </a:path>
            </a:pathLst>
          </a:custGeom>
          <a:noFill/>
          <a:ln w="38100">
            <a:solidFill>
              <a:srgbClr val="00B050"/>
            </a:solidFill>
            <a:prstDash val="dash"/>
            <a:round/>
            <a:headEnd type="none" w="sm" len="sm"/>
            <a:tailEnd type="none" w="sm" len="sm"/>
          </a:ln>
        </p:spPr>
        <p:txBody>
          <a:bodyPr wrap="none" anchor="ctr"/>
          <a:lstStyle/>
          <a:p>
            <a:endParaRPr lang="en-US"/>
          </a:p>
        </p:txBody>
      </p:sp>
      <p:sp>
        <p:nvSpPr>
          <p:cNvPr id="49" name="Line 33"/>
          <p:cNvSpPr>
            <a:spLocks noChangeShapeType="1"/>
          </p:cNvSpPr>
          <p:nvPr/>
        </p:nvSpPr>
        <p:spPr bwMode="auto">
          <a:xfrm>
            <a:off x="2743200" y="5486397"/>
            <a:ext cx="152400" cy="0"/>
          </a:xfrm>
          <a:prstGeom prst="line">
            <a:avLst/>
          </a:prstGeom>
          <a:noFill/>
          <a:ln w="38100">
            <a:solidFill>
              <a:srgbClr val="00B050"/>
            </a:solidFill>
            <a:round/>
            <a:headEnd type="none" w="sm" len="sm"/>
            <a:tailEnd type="none" w="sm" len="sm"/>
          </a:ln>
        </p:spPr>
        <p:txBody>
          <a:bodyPr wrap="none" anchor="ctr"/>
          <a:lstStyle/>
          <a:p>
            <a:endParaRPr lang="en-US"/>
          </a:p>
        </p:txBody>
      </p:sp>
      <p:sp>
        <p:nvSpPr>
          <p:cNvPr id="50" name="Arc 34"/>
          <p:cNvSpPr>
            <a:spLocks/>
          </p:cNvSpPr>
          <p:nvPr/>
        </p:nvSpPr>
        <p:spPr bwMode="auto">
          <a:xfrm>
            <a:off x="2895600" y="5486397"/>
            <a:ext cx="152400" cy="533400"/>
          </a:xfrm>
          <a:custGeom>
            <a:avLst/>
            <a:gdLst>
              <a:gd name="T0" fmla="*/ 71 w 21600"/>
              <a:gd name="T1" fmla="*/ 397 h 21600"/>
              <a:gd name="T2" fmla="*/ 0 w 21600"/>
              <a:gd name="T3" fmla="*/ 0 h 21600"/>
              <a:gd name="T4" fmla="*/ 71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38100">
            <a:solidFill>
              <a:srgbClr val="0000FF"/>
            </a:solidFill>
            <a:prstDash val="dash"/>
            <a:round/>
            <a:headEnd type="none" w="sm" len="sm"/>
            <a:tailEnd type="none" w="sm" len="sm"/>
          </a:ln>
        </p:spPr>
        <p:txBody>
          <a:bodyPr wrap="none" anchor="ctr"/>
          <a:lstStyle/>
          <a:p>
            <a:endParaRPr lang="en-US"/>
          </a:p>
        </p:txBody>
      </p:sp>
      <p:sp>
        <p:nvSpPr>
          <p:cNvPr id="51" name="Line 33"/>
          <p:cNvSpPr>
            <a:spLocks noChangeShapeType="1"/>
          </p:cNvSpPr>
          <p:nvPr/>
        </p:nvSpPr>
        <p:spPr bwMode="auto">
          <a:xfrm>
            <a:off x="2895600" y="5486397"/>
            <a:ext cx="152400" cy="0"/>
          </a:xfrm>
          <a:prstGeom prst="line">
            <a:avLst/>
          </a:prstGeom>
          <a:noFill/>
          <a:ln w="38100">
            <a:solidFill>
              <a:srgbClr val="00B050"/>
            </a:solidFill>
            <a:round/>
            <a:headEnd type="none" w="sm" len="sm"/>
            <a:tailEnd type="none" w="sm" len="sm"/>
          </a:ln>
        </p:spPr>
        <p:txBody>
          <a:bodyPr wrap="none" anchor="ctr"/>
          <a:lstStyle/>
          <a:p>
            <a:endParaRPr lang="en-US"/>
          </a:p>
        </p:txBody>
      </p:sp>
      <p:sp>
        <p:nvSpPr>
          <p:cNvPr id="52" name="Line 33"/>
          <p:cNvSpPr>
            <a:spLocks noChangeShapeType="1"/>
          </p:cNvSpPr>
          <p:nvPr/>
        </p:nvSpPr>
        <p:spPr bwMode="auto">
          <a:xfrm>
            <a:off x="3048000" y="5486397"/>
            <a:ext cx="152400" cy="0"/>
          </a:xfrm>
          <a:prstGeom prst="line">
            <a:avLst/>
          </a:prstGeom>
          <a:noFill/>
          <a:ln w="38100">
            <a:solidFill>
              <a:srgbClr val="00B050"/>
            </a:solidFill>
            <a:round/>
            <a:headEnd type="none" w="sm" len="sm"/>
            <a:tailEnd type="none" w="sm" len="sm"/>
          </a:ln>
        </p:spPr>
        <p:txBody>
          <a:bodyPr wrap="none" anchor="ctr"/>
          <a:lstStyle/>
          <a:p>
            <a:endParaRPr lang="en-US"/>
          </a:p>
        </p:txBody>
      </p:sp>
      <p:sp>
        <p:nvSpPr>
          <p:cNvPr id="53" name="Line 33"/>
          <p:cNvSpPr>
            <a:spLocks noChangeShapeType="1"/>
          </p:cNvSpPr>
          <p:nvPr/>
        </p:nvSpPr>
        <p:spPr bwMode="auto">
          <a:xfrm>
            <a:off x="3200400" y="5486397"/>
            <a:ext cx="152400" cy="0"/>
          </a:xfrm>
          <a:prstGeom prst="line">
            <a:avLst/>
          </a:prstGeom>
          <a:noFill/>
          <a:ln w="38100">
            <a:solidFill>
              <a:srgbClr val="00B050"/>
            </a:solidFill>
            <a:round/>
            <a:headEnd type="none" w="sm" len="sm"/>
            <a:tailEnd type="none" w="sm" len="sm"/>
          </a:ln>
        </p:spPr>
        <p:txBody>
          <a:bodyPr wrap="none" anchor="ctr"/>
          <a:lstStyle/>
          <a:p>
            <a:endParaRPr lang="en-US"/>
          </a:p>
        </p:txBody>
      </p:sp>
      <p:sp>
        <p:nvSpPr>
          <p:cNvPr id="54" name="Line 33"/>
          <p:cNvSpPr>
            <a:spLocks noChangeShapeType="1"/>
          </p:cNvSpPr>
          <p:nvPr/>
        </p:nvSpPr>
        <p:spPr bwMode="auto">
          <a:xfrm>
            <a:off x="3352800" y="5486397"/>
            <a:ext cx="152400" cy="0"/>
          </a:xfrm>
          <a:prstGeom prst="line">
            <a:avLst/>
          </a:prstGeom>
          <a:noFill/>
          <a:ln w="38100">
            <a:solidFill>
              <a:srgbClr val="00B050"/>
            </a:solidFill>
            <a:round/>
            <a:headEnd type="none" w="sm" len="sm"/>
            <a:tailEnd type="none" w="sm" len="sm"/>
          </a:ln>
        </p:spPr>
        <p:txBody>
          <a:bodyPr wrap="none" anchor="ctr"/>
          <a:lstStyle/>
          <a:p>
            <a:endParaRPr lang="en-US"/>
          </a:p>
        </p:txBody>
      </p:sp>
      <p:sp>
        <p:nvSpPr>
          <p:cNvPr id="55" name="Line 33"/>
          <p:cNvSpPr>
            <a:spLocks noChangeShapeType="1"/>
          </p:cNvSpPr>
          <p:nvPr/>
        </p:nvSpPr>
        <p:spPr bwMode="auto">
          <a:xfrm>
            <a:off x="3505200" y="5486397"/>
            <a:ext cx="152400" cy="0"/>
          </a:xfrm>
          <a:prstGeom prst="line">
            <a:avLst/>
          </a:prstGeom>
          <a:noFill/>
          <a:ln w="38100">
            <a:solidFill>
              <a:srgbClr val="00B050"/>
            </a:solidFill>
            <a:round/>
            <a:headEnd type="none" w="sm" len="sm"/>
            <a:tailEnd type="none" w="sm" len="sm"/>
          </a:ln>
        </p:spPr>
        <p:txBody>
          <a:bodyPr wrap="none" anchor="ctr"/>
          <a:lstStyle/>
          <a:p>
            <a:endParaRPr lang="en-US"/>
          </a:p>
        </p:txBody>
      </p:sp>
      <p:sp>
        <p:nvSpPr>
          <p:cNvPr id="56" name="Line 33"/>
          <p:cNvSpPr>
            <a:spLocks noChangeShapeType="1"/>
          </p:cNvSpPr>
          <p:nvPr/>
        </p:nvSpPr>
        <p:spPr bwMode="auto">
          <a:xfrm>
            <a:off x="3657600" y="5486397"/>
            <a:ext cx="152400" cy="0"/>
          </a:xfrm>
          <a:prstGeom prst="line">
            <a:avLst/>
          </a:prstGeom>
          <a:noFill/>
          <a:ln w="38100">
            <a:solidFill>
              <a:srgbClr val="00B050"/>
            </a:solidFill>
            <a:round/>
            <a:headEnd type="none" w="sm" len="sm"/>
            <a:tailEnd type="none" w="sm" len="sm"/>
          </a:ln>
        </p:spPr>
        <p:txBody>
          <a:bodyPr wrap="none" anchor="ctr"/>
          <a:lstStyle/>
          <a:p>
            <a:endParaRPr lang="en-US"/>
          </a:p>
        </p:txBody>
      </p:sp>
      <p:sp>
        <p:nvSpPr>
          <p:cNvPr id="57" name="Arc 34"/>
          <p:cNvSpPr>
            <a:spLocks/>
          </p:cNvSpPr>
          <p:nvPr/>
        </p:nvSpPr>
        <p:spPr bwMode="auto">
          <a:xfrm>
            <a:off x="3810000" y="5486397"/>
            <a:ext cx="152400" cy="533400"/>
          </a:xfrm>
          <a:custGeom>
            <a:avLst/>
            <a:gdLst>
              <a:gd name="T0" fmla="*/ 71 w 21600"/>
              <a:gd name="T1" fmla="*/ 397 h 21600"/>
              <a:gd name="T2" fmla="*/ 0 w 21600"/>
              <a:gd name="T3" fmla="*/ 0 h 21600"/>
              <a:gd name="T4" fmla="*/ 71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38100">
            <a:solidFill>
              <a:srgbClr val="0000FF"/>
            </a:solidFill>
            <a:prstDash val="dash"/>
            <a:round/>
            <a:headEnd type="none" w="sm" len="sm"/>
            <a:tailEnd type="none" w="sm" len="sm"/>
          </a:ln>
        </p:spPr>
        <p:txBody>
          <a:bodyPr wrap="none" anchor="ctr"/>
          <a:lstStyle/>
          <a:p>
            <a:endParaRPr lang="en-US"/>
          </a:p>
        </p:txBody>
      </p:sp>
      <p:sp>
        <p:nvSpPr>
          <p:cNvPr id="58" name="Arc 32"/>
          <p:cNvSpPr>
            <a:spLocks/>
          </p:cNvSpPr>
          <p:nvPr/>
        </p:nvSpPr>
        <p:spPr bwMode="auto">
          <a:xfrm>
            <a:off x="4276700" y="4648197"/>
            <a:ext cx="374650" cy="1500198"/>
          </a:xfrm>
          <a:custGeom>
            <a:avLst/>
            <a:gdLst>
              <a:gd name="T0" fmla="*/ 0 w 21558"/>
              <a:gd name="T1" fmla="*/ 401 h 21600"/>
              <a:gd name="T2" fmla="*/ 235 w 21558"/>
              <a:gd name="T3" fmla="*/ 0 h 21600"/>
              <a:gd name="T4" fmla="*/ 236 w 21558"/>
              <a:gd name="T5" fmla="*/ 428 h 21600"/>
              <a:gd name="T6" fmla="*/ 0 60000 65536"/>
              <a:gd name="T7" fmla="*/ 0 60000 65536"/>
              <a:gd name="T8" fmla="*/ 0 60000 65536"/>
              <a:gd name="T9" fmla="*/ 0 w 21558"/>
              <a:gd name="T10" fmla="*/ 0 h 21600"/>
              <a:gd name="T11" fmla="*/ 21558 w 21558"/>
              <a:gd name="T12" fmla="*/ 21600 h 21600"/>
            </a:gdLst>
            <a:ahLst/>
            <a:cxnLst>
              <a:cxn ang="T6">
                <a:pos x="T0" y="T1"/>
              </a:cxn>
              <a:cxn ang="T7">
                <a:pos x="T2" y="T3"/>
              </a:cxn>
              <a:cxn ang="T8">
                <a:pos x="T4" y="T5"/>
              </a:cxn>
            </a:cxnLst>
            <a:rect l="T9" t="T10" r="T11" b="T12"/>
            <a:pathLst>
              <a:path w="21558" h="21600" fill="none" extrusionOk="0">
                <a:moveTo>
                  <a:pt x="-1" y="20260"/>
                </a:moveTo>
                <a:cubicBezTo>
                  <a:pt x="704" y="8908"/>
                  <a:pt x="10092" y="48"/>
                  <a:pt x="21466" y="0"/>
                </a:cubicBezTo>
              </a:path>
              <a:path w="21558" h="21600" stroke="0" extrusionOk="0">
                <a:moveTo>
                  <a:pt x="-1" y="20260"/>
                </a:moveTo>
                <a:cubicBezTo>
                  <a:pt x="704" y="8908"/>
                  <a:pt x="10092" y="48"/>
                  <a:pt x="21466" y="0"/>
                </a:cubicBezTo>
                <a:lnTo>
                  <a:pt x="21558" y="21600"/>
                </a:lnTo>
                <a:close/>
              </a:path>
            </a:pathLst>
          </a:custGeom>
          <a:noFill/>
          <a:ln w="38100">
            <a:solidFill>
              <a:srgbClr val="FF0000"/>
            </a:solidFill>
            <a:round/>
            <a:headEnd type="none" w="sm" len="sm"/>
            <a:tailEnd type="none" w="sm" len="sm"/>
          </a:ln>
        </p:spPr>
        <p:txBody>
          <a:bodyPr wrap="none" anchor="ctr"/>
          <a:lstStyle/>
          <a:p>
            <a:endParaRPr lang="en-US"/>
          </a:p>
        </p:txBody>
      </p:sp>
      <p:sp>
        <p:nvSpPr>
          <p:cNvPr id="59" name="Line 33"/>
          <p:cNvSpPr>
            <a:spLocks noChangeShapeType="1"/>
          </p:cNvSpPr>
          <p:nvPr/>
        </p:nvSpPr>
        <p:spPr bwMode="auto">
          <a:xfrm>
            <a:off x="4651351" y="4648197"/>
            <a:ext cx="301650" cy="0"/>
          </a:xfrm>
          <a:prstGeom prst="line">
            <a:avLst/>
          </a:prstGeom>
          <a:noFill/>
          <a:ln w="38100">
            <a:solidFill>
              <a:srgbClr val="FF0000"/>
            </a:solidFill>
            <a:round/>
            <a:headEnd type="none" w="sm" len="sm"/>
            <a:tailEnd type="none" w="sm" len="sm"/>
          </a:ln>
        </p:spPr>
        <p:txBody>
          <a:bodyPr wrap="none" anchor="ctr"/>
          <a:lstStyle/>
          <a:p>
            <a:endParaRPr lang="en-US"/>
          </a:p>
        </p:txBody>
      </p:sp>
      <p:sp>
        <p:nvSpPr>
          <p:cNvPr id="60" name="Arc 34"/>
          <p:cNvSpPr>
            <a:spLocks/>
          </p:cNvSpPr>
          <p:nvPr/>
        </p:nvSpPr>
        <p:spPr bwMode="auto">
          <a:xfrm>
            <a:off x="4953000" y="4648198"/>
            <a:ext cx="685800" cy="1371600"/>
          </a:xfrm>
          <a:custGeom>
            <a:avLst/>
            <a:gdLst>
              <a:gd name="T0" fmla="*/ 71 w 21600"/>
              <a:gd name="T1" fmla="*/ 397 h 21600"/>
              <a:gd name="T2" fmla="*/ 0 w 21600"/>
              <a:gd name="T3" fmla="*/ 0 h 21600"/>
              <a:gd name="T4" fmla="*/ 71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38100">
            <a:solidFill>
              <a:srgbClr val="0000FF"/>
            </a:solidFill>
            <a:round/>
            <a:headEnd type="none" w="sm" len="sm"/>
            <a:tailEnd type="none" w="sm" len="sm"/>
          </a:ln>
        </p:spPr>
        <p:txBody>
          <a:bodyPr wrap="none" anchor="ctr"/>
          <a:lstStyle/>
          <a:p>
            <a:endParaRPr lang="en-US"/>
          </a:p>
        </p:txBody>
      </p:sp>
      <p:sp>
        <p:nvSpPr>
          <p:cNvPr id="61" name="Line 36"/>
          <p:cNvSpPr>
            <a:spLocks noChangeShapeType="1"/>
          </p:cNvSpPr>
          <p:nvPr/>
        </p:nvSpPr>
        <p:spPr bwMode="auto">
          <a:xfrm>
            <a:off x="2133600" y="6019797"/>
            <a:ext cx="533400" cy="0"/>
          </a:xfrm>
          <a:prstGeom prst="line">
            <a:avLst/>
          </a:prstGeom>
          <a:noFill/>
          <a:ln w="38100">
            <a:solidFill>
              <a:srgbClr val="0000FF"/>
            </a:solidFill>
            <a:round/>
            <a:headEnd/>
            <a:tailEnd/>
          </a:ln>
        </p:spPr>
        <p:txBody>
          <a:bodyPr/>
          <a:lstStyle/>
          <a:p>
            <a:endParaRPr lang="en-US"/>
          </a:p>
        </p:txBody>
      </p:sp>
      <p:sp>
        <p:nvSpPr>
          <p:cNvPr id="62" name="Line 36"/>
          <p:cNvSpPr>
            <a:spLocks noChangeShapeType="1"/>
          </p:cNvSpPr>
          <p:nvPr/>
        </p:nvSpPr>
        <p:spPr bwMode="auto">
          <a:xfrm>
            <a:off x="3962400" y="6019797"/>
            <a:ext cx="304800" cy="0"/>
          </a:xfrm>
          <a:prstGeom prst="line">
            <a:avLst/>
          </a:prstGeom>
          <a:noFill/>
          <a:ln w="38100">
            <a:solidFill>
              <a:srgbClr val="0000FF"/>
            </a:solidFill>
            <a:round/>
            <a:headEnd/>
            <a:tailEnd/>
          </a:ln>
        </p:spPr>
        <p:txBody>
          <a:bodyPr/>
          <a:lstStyle/>
          <a:p>
            <a:endParaRPr lang="en-US"/>
          </a:p>
        </p:txBody>
      </p:sp>
      <p:cxnSp>
        <p:nvCxnSpPr>
          <p:cNvPr id="70" name="Straight Arrow Connector 69"/>
          <p:cNvCxnSpPr/>
          <p:nvPr/>
        </p:nvCxnSpPr>
        <p:spPr>
          <a:xfrm flipH="1">
            <a:off x="2495564" y="2353725"/>
            <a:ext cx="1093476" cy="179333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68" name="TextBox 67"/>
          <p:cNvSpPr txBox="1"/>
          <p:nvPr/>
        </p:nvSpPr>
        <p:spPr>
          <a:xfrm>
            <a:off x="1721452" y="1510214"/>
            <a:ext cx="2454318" cy="707886"/>
          </a:xfrm>
          <a:prstGeom prst="rect">
            <a:avLst/>
          </a:prstGeom>
          <a:noFill/>
        </p:spPr>
        <p:txBody>
          <a:bodyPr wrap="square" rtlCol="0">
            <a:spAutoFit/>
          </a:bodyPr>
          <a:lstStyle/>
          <a:p>
            <a:pPr algn="ctr"/>
            <a:r>
              <a:rPr lang="en-US" sz="2000" dirty="0" smtClean="0"/>
              <a:t>Ins Hold maneuver</a:t>
            </a:r>
          </a:p>
          <a:p>
            <a:pPr algn="ctr"/>
            <a:r>
              <a:rPr lang="en-US" sz="2000" dirty="0" smtClean="0"/>
              <a:t> is pressed</a:t>
            </a:r>
            <a:endParaRPr lang="en-US" sz="2000" dirty="0"/>
          </a:p>
        </p:txBody>
      </p:sp>
      <p:cxnSp>
        <p:nvCxnSpPr>
          <p:cNvPr id="72" name="Straight Arrow Connector 71"/>
          <p:cNvCxnSpPr/>
          <p:nvPr/>
        </p:nvCxnSpPr>
        <p:spPr>
          <a:xfrm flipH="1">
            <a:off x="2171672" y="2353725"/>
            <a:ext cx="1447800" cy="369975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91" name="TextBox 90"/>
          <p:cNvSpPr txBox="1"/>
          <p:nvPr/>
        </p:nvSpPr>
        <p:spPr>
          <a:xfrm>
            <a:off x="4838700" y="1085671"/>
            <a:ext cx="3619500"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dirty="0" smtClean="0"/>
              <a:t>Air &amp; O2 Valve </a:t>
            </a:r>
            <a:r>
              <a:rPr lang="en-US" sz="2400" dirty="0" smtClean="0">
                <a:sym typeface="Wingdings" pitchFamily="2" charset="2"/>
              </a:rPr>
              <a:t> Close</a:t>
            </a:r>
          </a:p>
          <a:p>
            <a:r>
              <a:rPr lang="en-US" sz="2400" dirty="0" smtClean="0">
                <a:sym typeface="Wingdings" pitchFamily="2" charset="2"/>
              </a:rPr>
              <a:t>Exhalation Valve  Close</a:t>
            </a:r>
          </a:p>
          <a:p>
            <a:r>
              <a:rPr lang="en-US" sz="2400" dirty="0" smtClean="0">
                <a:sym typeface="Wingdings" pitchFamily="2" charset="2"/>
              </a:rPr>
              <a:t>Max Time = 20 Sec</a:t>
            </a:r>
            <a:endParaRPr lang="en-US" sz="2400" dirty="0"/>
          </a:p>
        </p:txBody>
      </p:sp>
      <p:cxnSp>
        <p:nvCxnSpPr>
          <p:cNvPr id="67" name="Straight Connector 66"/>
          <p:cNvCxnSpPr/>
          <p:nvPr/>
        </p:nvCxnSpPr>
        <p:spPr>
          <a:xfrm>
            <a:off x="2361063" y="902732"/>
            <a:ext cx="64008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09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blinds(horizontal)">
                                      <p:cBhvr>
                                        <p:cTn id="11" dur="500"/>
                                        <p:tgtEl>
                                          <p:spTgt spid="32"/>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blinds(horizontal)">
                                      <p:cBhvr>
                                        <p:cTn id="15" dur="500"/>
                                        <p:tgtEl>
                                          <p:spTgt spid="33"/>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blinds(horizontal)">
                                      <p:cBhvr>
                                        <p:cTn id="19" dur="500"/>
                                        <p:tgtEl>
                                          <p:spTgt spid="34"/>
                                        </p:tgtEl>
                                      </p:cBhvr>
                                    </p:animEffect>
                                  </p:childTnLst>
                                </p:cTn>
                              </p:par>
                            </p:childTnLst>
                          </p:cTn>
                        </p:par>
                        <p:par>
                          <p:cTn id="20" fill="hold">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blinds(horizontal)">
                                      <p:cBhvr>
                                        <p:cTn id="23" dur="500"/>
                                        <p:tgtEl>
                                          <p:spTgt spid="35"/>
                                        </p:tgtEl>
                                      </p:cBhvr>
                                    </p:animEffect>
                                  </p:childTnLst>
                                </p:cTn>
                              </p:par>
                            </p:childTnLst>
                          </p:cTn>
                        </p:par>
                        <p:par>
                          <p:cTn id="24" fill="hold">
                            <p:stCondLst>
                              <p:cond delay="2500"/>
                            </p:stCondLst>
                            <p:childTnLst>
                              <p:par>
                                <p:cTn id="25" presetID="3" presetClass="entr" presetSubtype="10"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blinds(horizontal)">
                                      <p:cBhvr>
                                        <p:cTn id="27" dur="500"/>
                                        <p:tgtEl>
                                          <p:spTgt spid="36"/>
                                        </p:tgtEl>
                                      </p:cBhvr>
                                    </p:animEffect>
                                  </p:childTnLst>
                                </p:cTn>
                              </p:par>
                            </p:childTnLst>
                          </p:cTn>
                        </p:par>
                        <p:par>
                          <p:cTn id="28" fill="hold">
                            <p:stCondLst>
                              <p:cond delay="3000"/>
                            </p:stCondLst>
                            <p:childTnLst>
                              <p:par>
                                <p:cTn id="29" presetID="3" presetClass="entr" presetSubtype="10" fill="hold" grpId="0"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blinds(horizontal)">
                                      <p:cBhvr>
                                        <p:cTn id="31" dur="500"/>
                                        <p:tgtEl>
                                          <p:spTgt spid="37"/>
                                        </p:tgtEl>
                                      </p:cBhvr>
                                    </p:animEffect>
                                  </p:childTnLst>
                                </p:cTn>
                              </p:par>
                            </p:childTnLst>
                          </p:cTn>
                        </p:par>
                        <p:par>
                          <p:cTn id="32" fill="hold">
                            <p:stCondLst>
                              <p:cond delay="3500"/>
                            </p:stCondLst>
                            <p:childTnLst>
                              <p:par>
                                <p:cTn id="33" presetID="3" presetClass="entr" presetSubtype="1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blinds(horizontal)">
                                      <p:cBhvr>
                                        <p:cTn id="35" dur="500"/>
                                        <p:tgtEl>
                                          <p:spTgt spid="38"/>
                                        </p:tgtEl>
                                      </p:cBhvr>
                                    </p:animEffect>
                                  </p:childTnLst>
                                </p:cTn>
                              </p:par>
                            </p:childTnLst>
                          </p:cTn>
                        </p:par>
                        <p:par>
                          <p:cTn id="36" fill="hold">
                            <p:stCondLst>
                              <p:cond delay="4000"/>
                            </p:stCondLst>
                            <p:childTnLst>
                              <p:par>
                                <p:cTn id="37" presetID="3" presetClass="entr" presetSubtype="10"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blinds(horizontal)">
                                      <p:cBhvr>
                                        <p:cTn id="39" dur="500"/>
                                        <p:tgtEl>
                                          <p:spTgt spid="39"/>
                                        </p:tgtEl>
                                      </p:cBhvr>
                                    </p:animEffect>
                                  </p:childTnLst>
                                </p:cTn>
                              </p:par>
                            </p:childTnLst>
                          </p:cTn>
                        </p:par>
                        <p:par>
                          <p:cTn id="40" fill="hold">
                            <p:stCondLst>
                              <p:cond delay="4500"/>
                            </p:stCondLst>
                            <p:childTnLst>
                              <p:par>
                                <p:cTn id="41" presetID="3" presetClass="entr" presetSubtype="10" fill="hold" grpId="0" nodeType="after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blinds(horizontal)">
                                      <p:cBhvr>
                                        <p:cTn id="43" dur="500"/>
                                        <p:tgtEl>
                                          <p:spTgt spid="40"/>
                                        </p:tgtEl>
                                      </p:cBhvr>
                                    </p:animEffect>
                                  </p:childTnLst>
                                </p:cTn>
                              </p:par>
                            </p:childTnLst>
                          </p:cTn>
                        </p:par>
                        <p:par>
                          <p:cTn id="44" fill="hold">
                            <p:stCondLst>
                              <p:cond delay="5000"/>
                            </p:stCondLst>
                            <p:childTnLst>
                              <p:par>
                                <p:cTn id="45" presetID="3" presetClass="entr" presetSubtype="10"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linds(horizontal)">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51"/>
                                        </p:tgtEl>
                                        <p:attrNameLst>
                                          <p:attrName>style.visibility</p:attrName>
                                        </p:attrNameLst>
                                      </p:cBhvr>
                                      <p:to>
                                        <p:strVal val="visible"/>
                                      </p:to>
                                    </p:set>
                                    <p:animEffect transition="in" filter="blinds(horizontal)">
                                      <p:cBhvr>
                                        <p:cTn id="52" dur="500"/>
                                        <p:tgtEl>
                                          <p:spTgt spid="51"/>
                                        </p:tgtEl>
                                      </p:cBhvr>
                                    </p:animEffect>
                                  </p:childTnLst>
                                </p:cTn>
                              </p:par>
                            </p:childTnLst>
                          </p:cTn>
                        </p:par>
                        <p:par>
                          <p:cTn id="53" fill="hold">
                            <p:stCondLst>
                              <p:cond delay="500"/>
                            </p:stCondLst>
                            <p:childTnLst>
                              <p:par>
                                <p:cTn id="54" presetID="3" presetClass="entr" presetSubtype="10" fill="hold" grpId="0" nodeType="afterEffect">
                                  <p:stCondLst>
                                    <p:cond delay="0"/>
                                  </p:stCondLst>
                                  <p:childTnLst>
                                    <p:set>
                                      <p:cBhvr>
                                        <p:cTn id="55" dur="1" fill="hold">
                                          <p:stCondLst>
                                            <p:cond delay="0"/>
                                          </p:stCondLst>
                                        </p:cTn>
                                        <p:tgtEl>
                                          <p:spTgt spid="52"/>
                                        </p:tgtEl>
                                        <p:attrNameLst>
                                          <p:attrName>style.visibility</p:attrName>
                                        </p:attrNameLst>
                                      </p:cBhvr>
                                      <p:to>
                                        <p:strVal val="visible"/>
                                      </p:to>
                                    </p:set>
                                    <p:animEffect transition="in" filter="blinds(horizontal)">
                                      <p:cBhvr>
                                        <p:cTn id="56" dur="500"/>
                                        <p:tgtEl>
                                          <p:spTgt spid="52"/>
                                        </p:tgtEl>
                                      </p:cBhvr>
                                    </p:animEffect>
                                  </p:childTnLst>
                                </p:cTn>
                              </p:par>
                            </p:childTnLst>
                          </p:cTn>
                        </p:par>
                        <p:par>
                          <p:cTn id="57" fill="hold">
                            <p:stCondLst>
                              <p:cond delay="1000"/>
                            </p:stCondLst>
                            <p:childTnLst>
                              <p:par>
                                <p:cTn id="58" presetID="3" presetClass="entr" presetSubtype="1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blinds(horizontal)">
                                      <p:cBhvr>
                                        <p:cTn id="60" dur="500"/>
                                        <p:tgtEl>
                                          <p:spTgt spid="53"/>
                                        </p:tgtEl>
                                      </p:cBhvr>
                                    </p:animEffect>
                                  </p:childTnLst>
                                </p:cTn>
                              </p:par>
                            </p:childTnLst>
                          </p:cTn>
                        </p:par>
                        <p:par>
                          <p:cTn id="61" fill="hold">
                            <p:stCondLst>
                              <p:cond delay="1500"/>
                            </p:stCondLst>
                            <p:childTnLst>
                              <p:par>
                                <p:cTn id="62" presetID="3" presetClass="entr" presetSubtype="1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blinds(horizontal)">
                                      <p:cBhvr>
                                        <p:cTn id="64" dur="500"/>
                                        <p:tgtEl>
                                          <p:spTgt spid="54"/>
                                        </p:tgtEl>
                                      </p:cBhvr>
                                    </p:animEffect>
                                  </p:childTnLst>
                                </p:cTn>
                              </p:par>
                            </p:childTnLst>
                          </p:cTn>
                        </p:par>
                        <p:par>
                          <p:cTn id="65" fill="hold">
                            <p:stCondLst>
                              <p:cond delay="2000"/>
                            </p:stCondLst>
                            <p:childTnLst>
                              <p:par>
                                <p:cTn id="66" presetID="3" presetClass="entr" presetSubtype="10" fill="hold" grpId="0" nodeType="after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blinds(horizontal)">
                                      <p:cBhvr>
                                        <p:cTn id="68" dur="500"/>
                                        <p:tgtEl>
                                          <p:spTgt spid="55"/>
                                        </p:tgtEl>
                                      </p:cBhvr>
                                    </p:animEffect>
                                  </p:childTnLst>
                                </p:cTn>
                              </p:par>
                            </p:childTnLst>
                          </p:cTn>
                        </p:par>
                        <p:par>
                          <p:cTn id="69" fill="hold">
                            <p:stCondLst>
                              <p:cond delay="2500"/>
                            </p:stCondLst>
                            <p:childTnLst>
                              <p:par>
                                <p:cTn id="70" presetID="3" presetClass="entr" presetSubtype="10" fill="hold" grpId="0" nodeType="afterEffect">
                                  <p:stCondLst>
                                    <p:cond delay="0"/>
                                  </p:stCondLst>
                                  <p:childTnLst>
                                    <p:set>
                                      <p:cBhvr>
                                        <p:cTn id="71" dur="1" fill="hold">
                                          <p:stCondLst>
                                            <p:cond delay="0"/>
                                          </p:stCondLst>
                                        </p:cTn>
                                        <p:tgtEl>
                                          <p:spTgt spid="56"/>
                                        </p:tgtEl>
                                        <p:attrNameLst>
                                          <p:attrName>style.visibility</p:attrName>
                                        </p:attrNameLst>
                                      </p:cBhvr>
                                      <p:to>
                                        <p:strVal val="visible"/>
                                      </p:to>
                                    </p:set>
                                    <p:animEffect transition="in" filter="blinds(horizontal)">
                                      <p:cBhvr>
                                        <p:cTn id="72" dur="500"/>
                                        <p:tgtEl>
                                          <p:spTgt spid="56"/>
                                        </p:tgtEl>
                                      </p:cBhvr>
                                    </p:animEffect>
                                  </p:childTnLst>
                                </p:cTn>
                              </p:par>
                            </p:childTnLst>
                          </p:cTn>
                        </p:par>
                        <p:par>
                          <p:cTn id="73" fill="hold">
                            <p:stCondLst>
                              <p:cond delay="3000"/>
                            </p:stCondLst>
                            <p:childTnLst>
                              <p:par>
                                <p:cTn id="74" presetID="3" presetClass="entr" presetSubtype="10" fill="hold" grpId="0" nodeType="afterEffect">
                                  <p:stCondLst>
                                    <p:cond delay="0"/>
                                  </p:stCondLst>
                                  <p:childTnLst>
                                    <p:set>
                                      <p:cBhvr>
                                        <p:cTn id="75" dur="1" fill="hold">
                                          <p:stCondLst>
                                            <p:cond delay="0"/>
                                          </p:stCondLst>
                                        </p:cTn>
                                        <p:tgtEl>
                                          <p:spTgt spid="57"/>
                                        </p:tgtEl>
                                        <p:attrNameLst>
                                          <p:attrName>style.visibility</p:attrName>
                                        </p:attrNameLst>
                                      </p:cBhvr>
                                      <p:to>
                                        <p:strVal val="visible"/>
                                      </p:to>
                                    </p:set>
                                    <p:animEffect transition="in" filter="blinds(horizontal)">
                                      <p:cBhvr>
                                        <p:cTn id="7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7" grpId="0" animBg="1"/>
      <p:bldP spid="32" grpId="0" animBg="1"/>
      <p:bldP spid="33" grpId="0" animBg="1"/>
      <p:bldP spid="34" grpId="0" animBg="1"/>
      <p:bldP spid="35" grpId="0" animBg="1"/>
      <p:bldP spid="36" grpId="0" animBg="1"/>
      <p:bldP spid="37" grpId="0" animBg="1"/>
      <p:bldP spid="38" grpId="0" animBg="1"/>
      <p:bldP spid="39" grpId="0" animBg="1"/>
      <p:bldP spid="40" grpId="0" animBg="1"/>
      <p:bldP spid="51" grpId="0" animBg="1"/>
      <p:bldP spid="52" grpId="0" animBg="1"/>
      <p:bldP spid="53" grpId="0" animBg="1"/>
      <p:bldP spid="54" grpId="0" animBg="1"/>
      <p:bldP spid="55" grpId="0" animBg="1"/>
      <p:bldP spid="56" grpId="0" animBg="1"/>
      <p:bldP spid="57"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19600" y="1839519"/>
            <a:ext cx="2289150" cy="975416"/>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2000"/>
          </a:p>
        </p:txBody>
      </p:sp>
      <p:cxnSp>
        <p:nvCxnSpPr>
          <p:cNvPr id="8" name="Straight Arrow Connector 7"/>
          <p:cNvCxnSpPr/>
          <p:nvPr/>
        </p:nvCxnSpPr>
        <p:spPr>
          <a:xfrm>
            <a:off x="428596" y="4632067"/>
            <a:ext cx="8143932" cy="1588"/>
          </a:xfrm>
          <a:prstGeom prst="straightConnector1">
            <a:avLst/>
          </a:prstGeom>
          <a:ln w="38100">
            <a:solidFill>
              <a:schemeClr val="tx1"/>
            </a:solidFill>
            <a:prstDash val="lgDashDot"/>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flipH="1" flipV="1">
            <a:off x="-342898" y="3996037"/>
            <a:ext cx="2590799" cy="76198"/>
          </a:xfrm>
          <a:prstGeom prst="straightConnector1">
            <a:avLst/>
          </a:prstGeom>
          <a:ln w="28575">
            <a:solidFill>
              <a:schemeClr val="tx1"/>
            </a:solidFill>
            <a:prstDash val="lgDashDot"/>
            <a:tailEnd type="arrow"/>
          </a:ln>
        </p:spPr>
        <p:style>
          <a:lnRef idx="1">
            <a:schemeClr val="accent1"/>
          </a:lnRef>
          <a:fillRef idx="0">
            <a:schemeClr val="accent1"/>
          </a:fillRef>
          <a:effectRef idx="0">
            <a:schemeClr val="accent1"/>
          </a:effectRef>
          <a:fontRef idx="minor">
            <a:schemeClr val="tx1"/>
          </a:fontRef>
        </p:style>
      </p:cxnSp>
      <p:sp>
        <p:nvSpPr>
          <p:cNvPr id="10" name="Arc 32"/>
          <p:cNvSpPr>
            <a:spLocks/>
          </p:cNvSpPr>
          <p:nvPr/>
        </p:nvSpPr>
        <p:spPr bwMode="auto">
          <a:xfrm>
            <a:off x="1000100" y="3260467"/>
            <a:ext cx="374650" cy="1500198"/>
          </a:xfrm>
          <a:custGeom>
            <a:avLst/>
            <a:gdLst>
              <a:gd name="T0" fmla="*/ 0 w 21558"/>
              <a:gd name="T1" fmla="*/ 401 h 21600"/>
              <a:gd name="T2" fmla="*/ 235 w 21558"/>
              <a:gd name="T3" fmla="*/ 0 h 21600"/>
              <a:gd name="T4" fmla="*/ 236 w 21558"/>
              <a:gd name="T5" fmla="*/ 428 h 21600"/>
              <a:gd name="T6" fmla="*/ 0 60000 65536"/>
              <a:gd name="T7" fmla="*/ 0 60000 65536"/>
              <a:gd name="T8" fmla="*/ 0 60000 65536"/>
              <a:gd name="T9" fmla="*/ 0 w 21558"/>
              <a:gd name="T10" fmla="*/ 0 h 21600"/>
              <a:gd name="T11" fmla="*/ 21558 w 21558"/>
              <a:gd name="T12" fmla="*/ 21600 h 21600"/>
            </a:gdLst>
            <a:ahLst/>
            <a:cxnLst>
              <a:cxn ang="T6">
                <a:pos x="T0" y="T1"/>
              </a:cxn>
              <a:cxn ang="T7">
                <a:pos x="T2" y="T3"/>
              </a:cxn>
              <a:cxn ang="T8">
                <a:pos x="T4" y="T5"/>
              </a:cxn>
            </a:cxnLst>
            <a:rect l="T9" t="T10" r="T11" b="T12"/>
            <a:pathLst>
              <a:path w="21558" h="21600" fill="none" extrusionOk="0">
                <a:moveTo>
                  <a:pt x="-1" y="20260"/>
                </a:moveTo>
                <a:cubicBezTo>
                  <a:pt x="704" y="8908"/>
                  <a:pt x="10092" y="48"/>
                  <a:pt x="21466" y="0"/>
                </a:cubicBezTo>
              </a:path>
              <a:path w="21558" h="21600" stroke="0" extrusionOk="0">
                <a:moveTo>
                  <a:pt x="-1" y="20260"/>
                </a:moveTo>
                <a:cubicBezTo>
                  <a:pt x="704" y="8908"/>
                  <a:pt x="10092" y="48"/>
                  <a:pt x="21466" y="0"/>
                </a:cubicBezTo>
                <a:lnTo>
                  <a:pt x="21558" y="21600"/>
                </a:lnTo>
                <a:close/>
              </a:path>
            </a:pathLst>
          </a:custGeom>
          <a:noFill/>
          <a:ln w="38100">
            <a:solidFill>
              <a:srgbClr val="FF0000"/>
            </a:solidFill>
            <a:round/>
            <a:headEnd type="none" w="sm" len="sm"/>
            <a:tailEnd type="none" w="sm" len="sm"/>
          </a:ln>
        </p:spPr>
        <p:txBody>
          <a:bodyPr wrap="none" anchor="ctr"/>
          <a:lstStyle/>
          <a:p>
            <a:endParaRPr lang="en-US"/>
          </a:p>
        </p:txBody>
      </p:sp>
      <p:sp>
        <p:nvSpPr>
          <p:cNvPr id="11" name="Line 33"/>
          <p:cNvSpPr>
            <a:spLocks noChangeShapeType="1"/>
          </p:cNvSpPr>
          <p:nvPr/>
        </p:nvSpPr>
        <p:spPr bwMode="auto">
          <a:xfrm>
            <a:off x="1374751" y="3260467"/>
            <a:ext cx="301650" cy="0"/>
          </a:xfrm>
          <a:prstGeom prst="line">
            <a:avLst/>
          </a:prstGeom>
          <a:noFill/>
          <a:ln w="38100">
            <a:solidFill>
              <a:srgbClr val="FF0000"/>
            </a:solidFill>
            <a:round/>
            <a:headEnd type="none" w="sm" len="sm"/>
            <a:tailEnd type="none" w="sm" len="sm"/>
          </a:ln>
        </p:spPr>
        <p:txBody>
          <a:bodyPr wrap="none" anchor="ctr"/>
          <a:lstStyle/>
          <a:p>
            <a:endParaRPr lang="en-US"/>
          </a:p>
        </p:txBody>
      </p:sp>
      <p:sp>
        <p:nvSpPr>
          <p:cNvPr id="12" name="Arc 34"/>
          <p:cNvSpPr>
            <a:spLocks/>
          </p:cNvSpPr>
          <p:nvPr/>
        </p:nvSpPr>
        <p:spPr bwMode="auto">
          <a:xfrm>
            <a:off x="1676400" y="3260468"/>
            <a:ext cx="685800" cy="1371600"/>
          </a:xfrm>
          <a:custGeom>
            <a:avLst/>
            <a:gdLst>
              <a:gd name="T0" fmla="*/ 71 w 21600"/>
              <a:gd name="T1" fmla="*/ 397 h 21600"/>
              <a:gd name="T2" fmla="*/ 0 w 21600"/>
              <a:gd name="T3" fmla="*/ 0 h 21600"/>
              <a:gd name="T4" fmla="*/ 71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38100">
            <a:solidFill>
              <a:srgbClr val="0000FF"/>
            </a:solidFill>
            <a:round/>
            <a:headEnd type="none" w="sm" len="sm"/>
            <a:tailEnd type="none" w="sm" len="sm"/>
          </a:ln>
        </p:spPr>
        <p:txBody>
          <a:bodyPr wrap="none" anchor="ctr"/>
          <a:lstStyle/>
          <a:p>
            <a:endParaRPr lang="en-US"/>
          </a:p>
        </p:txBody>
      </p:sp>
      <p:sp>
        <p:nvSpPr>
          <p:cNvPr id="13" name="Line 36"/>
          <p:cNvSpPr>
            <a:spLocks noChangeShapeType="1"/>
          </p:cNvSpPr>
          <p:nvPr/>
        </p:nvSpPr>
        <p:spPr bwMode="auto">
          <a:xfrm>
            <a:off x="2286000" y="4632067"/>
            <a:ext cx="2590800" cy="11668"/>
          </a:xfrm>
          <a:prstGeom prst="line">
            <a:avLst/>
          </a:prstGeom>
          <a:noFill/>
          <a:ln w="38100">
            <a:solidFill>
              <a:srgbClr val="0000FF"/>
            </a:solidFill>
            <a:round/>
            <a:headEnd/>
            <a:tailEnd/>
          </a:ln>
        </p:spPr>
        <p:txBody>
          <a:bodyPr/>
          <a:lstStyle/>
          <a:p>
            <a:endParaRPr lang="en-US"/>
          </a:p>
        </p:txBody>
      </p:sp>
      <p:cxnSp>
        <p:nvCxnSpPr>
          <p:cNvPr id="48" name="Straight Arrow Connector 47"/>
          <p:cNvCxnSpPr/>
          <p:nvPr/>
        </p:nvCxnSpPr>
        <p:spPr>
          <a:xfrm flipH="1">
            <a:off x="2819400" y="2847301"/>
            <a:ext cx="1617675" cy="179643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9" name="TextBox 48"/>
          <p:cNvSpPr txBox="1"/>
          <p:nvPr/>
        </p:nvSpPr>
        <p:spPr>
          <a:xfrm>
            <a:off x="4251946" y="1981200"/>
            <a:ext cx="2606054" cy="707886"/>
          </a:xfrm>
          <a:prstGeom prst="rect">
            <a:avLst/>
          </a:prstGeom>
          <a:noFill/>
        </p:spPr>
        <p:txBody>
          <a:bodyPr wrap="square" rtlCol="0">
            <a:spAutoFit/>
          </a:bodyPr>
          <a:lstStyle/>
          <a:p>
            <a:pPr algn="ctr"/>
            <a:r>
              <a:rPr lang="en-US" sz="2000" dirty="0" smtClean="0"/>
              <a:t>Exp Hold maneuver</a:t>
            </a:r>
          </a:p>
          <a:p>
            <a:pPr algn="ctr"/>
            <a:r>
              <a:rPr lang="en-US" sz="2000" dirty="0" smtClean="0"/>
              <a:t> is pressed</a:t>
            </a:r>
            <a:endParaRPr lang="en-US" sz="2000" dirty="0"/>
          </a:p>
        </p:txBody>
      </p:sp>
      <p:sp>
        <p:nvSpPr>
          <p:cNvPr id="52" name="Arc 32"/>
          <p:cNvSpPr>
            <a:spLocks/>
          </p:cNvSpPr>
          <p:nvPr/>
        </p:nvSpPr>
        <p:spPr bwMode="auto">
          <a:xfrm>
            <a:off x="6029300" y="3219737"/>
            <a:ext cx="374650" cy="1119198"/>
          </a:xfrm>
          <a:custGeom>
            <a:avLst/>
            <a:gdLst>
              <a:gd name="T0" fmla="*/ 0 w 21558"/>
              <a:gd name="T1" fmla="*/ 401 h 21600"/>
              <a:gd name="T2" fmla="*/ 235 w 21558"/>
              <a:gd name="T3" fmla="*/ 0 h 21600"/>
              <a:gd name="T4" fmla="*/ 236 w 21558"/>
              <a:gd name="T5" fmla="*/ 428 h 21600"/>
              <a:gd name="T6" fmla="*/ 0 60000 65536"/>
              <a:gd name="T7" fmla="*/ 0 60000 65536"/>
              <a:gd name="T8" fmla="*/ 0 60000 65536"/>
              <a:gd name="T9" fmla="*/ 0 w 21558"/>
              <a:gd name="T10" fmla="*/ 0 h 21600"/>
              <a:gd name="T11" fmla="*/ 21558 w 21558"/>
              <a:gd name="T12" fmla="*/ 21600 h 21600"/>
            </a:gdLst>
            <a:ahLst/>
            <a:cxnLst>
              <a:cxn ang="T6">
                <a:pos x="T0" y="T1"/>
              </a:cxn>
              <a:cxn ang="T7">
                <a:pos x="T2" y="T3"/>
              </a:cxn>
              <a:cxn ang="T8">
                <a:pos x="T4" y="T5"/>
              </a:cxn>
            </a:cxnLst>
            <a:rect l="T9" t="T10" r="T11" b="T12"/>
            <a:pathLst>
              <a:path w="21558" h="21600" fill="none" extrusionOk="0">
                <a:moveTo>
                  <a:pt x="-1" y="20260"/>
                </a:moveTo>
                <a:cubicBezTo>
                  <a:pt x="704" y="8908"/>
                  <a:pt x="10092" y="48"/>
                  <a:pt x="21466" y="0"/>
                </a:cubicBezTo>
              </a:path>
              <a:path w="21558" h="21600" stroke="0" extrusionOk="0">
                <a:moveTo>
                  <a:pt x="-1" y="20260"/>
                </a:moveTo>
                <a:cubicBezTo>
                  <a:pt x="704" y="8908"/>
                  <a:pt x="10092" y="48"/>
                  <a:pt x="21466" y="0"/>
                </a:cubicBezTo>
                <a:lnTo>
                  <a:pt x="21558" y="21600"/>
                </a:lnTo>
                <a:close/>
              </a:path>
            </a:pathLst>
          </a:custGeom>
          <a:noFill/>
          <a:ln w="38100">
            <a:solidFill>
              <a:srgbClr val="FF0000"/>
            </a:solidFill>
            <a:round/>
            <a:headEnd type="none" w="sm" len="sm"/>
            <a:tailEnd type="none" w="sm" len="sm"/>
          </a:ln>
        </p:spPr>
        <p:txBody>
          <a:bodyPr wrap="none" anchor="ctr"/>
          <a:lstStyle/>
          <a:p>
            <a:endParaRPr lang="en-US"/>
          </a:p>
        </p:txBody>
      </p:sp>
      <p:sp>
        <p:nvSpPr>
          <p:cNvPr id="53" name="Line 33"/>
          <p:cNvSpPr>
            <a:spLocks noChangeShapeType="1"/>
          </p:cNvSpPr>
          <p:nvPr/>
        </p:nvSpPr>
        <p:spPr bwMode="auto">
          <a:xfrm>
            <a:off x="6403951" y="3219737"/>
            <a:ext cx="301650" cy="0"/>
          </a:xfrm>
          <a:prstGeom prst="line">
            <a:avLst/>
          </a:prstGeom>
          <a:noFill/>
          <a:ln w="38100">
            <a:solidFill>
              <a:srgbClr val="FF0000"/>
            </a:solidFill>
            <a:round/>
            <a:headEnd type="none" w="sm" len="sm"/>
            <a:tailEnd type="none" w="sm" len="sm"/>
          </a:ln>
        </p:spPr>
        <p:txBody>
          <a:bodyPr wrap="none" anchor="ctr"/>
          <a:lstStyle/>
          <a:p>
            <a:endParaRPr lang="en-US"/>
          </a:p>
        </p:txBody>
      </p:sp>
      <p:sp>
        <p:nvSpPr>
          <p:cNvPr id="54" name="Arc 34"/>
          <p:cNvSpPr>
            <a:spLocks/>
          </p:cNvSpPr>
          <p:nvPr/>
        </p:nvSpPr>
        <p:spPr bwMode="auto">
          <a:xfrm>
            <a:off x="6705600" y="3219738"/>
            <a:ext cx="685800" cy="1371600"/>
          </a:xfrm>
          <a:custGeom>
            <a:avLst/>
            <a:gdLst>
              <a:gd name="T0" fmla="*/ 71 w 21600"/>
              <a:gd name="T1" fmla="*/ 397 h 21600"/>
              <a:gd name="T2" fmla="*/ 0 w 21600"/>
              <a:gd name="T3" fmla="*/ 0 h 21600"/>
              <a:gd name="T4" fmla="*/ 71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38100">
            <a:solidFill>
              <a:srgbClr val="0000FF"/>
            </a:solidFill>
            <a:round/>
            <a:headEnd type="none" w="sm" len="sm"/>
            <a:tailEnd type="none" w="sm" len="sm"/>
          </a:ln>
        </p:spPr>
        <p:txBody>
          <a:bodyPr wrap="none" anchor="ctr"/>
          <a:lstStyle/>
          <a:p>
            <a:endParaRPr lang="en-US"/>
          </a:p>
        </p:txBody>
      </p:sp>
      <p:sp>
        <p:nvSpPr>
          <p:cNvPr id="55" name="TextBox 54"/>
          <p:cNvSpPr txBox="1"/>
          <p:nvPr/>
        </p:nvSpPr>
        <p:spPr>
          <a:xfrm>
            <a:off x="228600" y="1238071"/>
            <a:ext cx="3581400"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dirty="0" smtClean="0"/>
              <a:t>Air &amp; O2 Valve </a:t>
            </a:r>
            <a:r>
              <a:rPr lang="en-US" sz="2400" dirty="0" smtClean="0">
                <a:sym typeface="Wingdings" pitchFamily="2" charset="2"/>
              </a:rPr>
              <a:t> Close</a:t>
            </a:r>
          </a:p>
          <a:p>
            <a:r>
              <a:rPr lang="en-US" sz="2400" dirty="0" smtClean="0">
                <a:sym typeface="Wingdings" pitchFamily="2" charset="2"/>
              </a:rPr>
              <a:t>Exhalation Valve  Close</a:t>
            </a:r>
          </a:p>
          <a:p>
            <a:r>
              <a:rPr lang="en-US" sz="2400" dirty="0" smtClean="0">
                <a:sym typeface="Wingdings" pitchFamily="2" charset="2"/>
              </a:rPr>
              <a:t>Max Time = 20 Sec</a:t>
            </a:r>
            <a:endParaRPr lang="en-US" sz="2400" dirty="0"/>
          </a:p>
        </p:txBody>
      </p:sp>
      <p:sp>
        <p:nvSpPr>
          <p:cNvPr id="18" name="Arc 34"/>
          <p:cNvSpPr>
            <a:spLocks/>
          </p:cNvSpPr>
          <p:nvPr/>
        </p:nvSpPr>
        <p:spPr bwMode="auto">
          <a:xfrm flipV="1">
            <a:off x="4953000" y="4262735"/>
            <a:ext cx="304800" cy="381000"/>
          </a:xfrm>
          <a:custGeom>
            <a:avLst/>
            <a:gdLst>
              <a:gd name="T0" fmla="*/ 71 w 21600"/>
              <a:gd name="T1" fmla="*/ 397 h 21600"/>
              <a:gd name="T2" fmla="*/ 0 w 21600"/>
              <a:gd name="T3" fmla="*/ 0 h 21600"/>
              <a:gd name="T4" fmla="*/ 71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38100">
            <a:solidFill>
              <a:srgbClr val="0000FF"/>
            </a:solidFill>
            <a:round/>
            <a:headEnd type="none" w="sm" len="sm"/>
            <a:tailEnd type="none" w="sm" len="sm"/>
          </a:ln>
        </p:spPr>
        <p:txBody>
          <a:bodyPr wrap="none" anchor="ctr"/>
          <a:lstStyle/>
          <a:p>
            <a:endParaRPr lang="en-US"/>
          </a:p>
        </p:txBody>
      </p:sp>
      <p:sp>
        <p:nvSpPr>
          <p:cNvPr id="19" name="Line 36"/>
          <p:cNvSpPr>
            <a:spLocks noChangeShapeType="1"/>
          </p:cNvSpPr>
          <p:nvPr/>
        </p:nvSpPr>
        <p:spPr bwMode="auto">
          <a:xfrm>
            <a:off x="5257800" y="4262735"/>
            <a:ext cx="762000" cy="0"/>
          </a:xfrm>
          <a:prstGeom prst="line">
            <a:avLst/>
          </a:prstGeom>
          <a:noFill/>
          <a:ln w="38100">
            <a:solidFill>
              <a:srgbClr val="0000FF"/>
            </a:solidFill>
            <a:round/>
            <a:headEnd/>
            <a:tailEnd/>
          </a:ln>
        </p:spPr>
        <p:txBody>
          <a:bodyPr/>
          <a:lstStyle/>
          <a:p>
            <a:endParaRPr lang="en-US"/>
          </a:p>
        </p:txBody>
      </p:sp>
      <p:cxnSp>
        <p:nvCxnSpPr>
          <p:cNvPr id="20" name="Straight Arrow Connector 19"/>
          <p:cNvCxnSpPr/>
          <p:nvPr/>
        </p:nvCxnSpPr>
        <p:spPr>
          <a:xfrm flipV="1">
            <a:off x="4400550" y="4643735"/>
            <a:ext cx="552450" cy="84266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4" name="Rectangle 23"/>
          <p:cNvSpPr/>
          <p:nvPr/>
        </p:nvSpPr>
        <p:spPr>
          <a:xfrm>
            <a:off x="2085975" y="5496480"/>
            <a:ext cx="2314575" cy="899855"/>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5" name="TextBox 24"/>
          <p:cNvSpPr txBox="1"/>
          <p:nvPr/>
        </p:nvSpPr>
        <p:spPr>
          <a:xfrm>
            <a:off x="1997835" y="5649724"/>
            <a:ext cx="2514600" cy="707886"/>
          </a:xfrm>
          <a:prstGeom prst="rect">
            <a:avLst/>
          </a:prstGeom>
          <a:noFill/>
        </p:spPr>
        <p:txBody>
          <a:bodyPr wrap="square" rtlCol="0">
            <a:spAutoFit/>
          </a:bodyPr>
          <a:lstStyle/>
          <a:p>
            <a:pPr algn="ctr"/>
            <a:r>
              <a:rPr lang="en-US" sz="2000" dirty="0" smtClean="0"/>
              <a:t>Exp Hold maneuver</a:t>
            </a:r>
          </a:p>
          <a:p>
            <a:pPr algn="ctr"/>
            <a:r>
              <a:rPr lang="en-US" sz="2000" dirty="0" smtClean="0"/>
              <a:t> is started</a:t>
            </a:r>
            <a:endParaRPr lang="en-US" sz="2000" dirty="0"/>
          </a:p>
        </p:txBody>
      </p:sp>
      <p:cxnSp>
        <p:nvCxnSpPr>
          <p:cNvPr id="28" name="Straight Arrow Connector 27"/>
          <p:cNvCxnSpPr/>
          <p:nvPr/>
        </p:nvCxnSpPr>
        <p:spPr>
          <a:xfrm flipH="1" flipV="1">
            <a:off x="6096001" y="4262736"/>
            <a:ext cx="530984" cy="123374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3" name="Straight Connector 32"/>
          <p:cNvCxnSpPr/>
          <p:nvPr/>
        </p:nvCxnSpPr>
        <p:spPr>
          <a:xfrm>
            <a:off x="2361063" y="902732"/>
            <a:ext cx="6400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953002" y="138732"/>
            <a:ext cx="3808862" cy="707886"/>
          </a:xfrm>
          <a:prstGeom prst="rect">
            <a:avLst/>
          </a:prstGeom>
          <a:noFill/>
        </p:spPr>
        <p:txBody>
          <a:bodyPr wrap="square" rtlCol="0">
            <a:spAutoFit/>
          </a:bodyPr>
          <a:lstStyle/>
          <a:p>
            <a:r>
              <a:rPr lang="en-US" sz="4000" dirty="0" smtClean="0">
                <a:latin typeface="Times New Roman" pitchFamily="18" charset="0"/>
                <a:cs typeface="Times New Roman" pitchFamily="18" charset="0"/>
              </a:rPr>
              <a:t>Expiratory Hold</a:t>
            </a:r>
            <a:endParaRPr lang="en-US" sz="4000" dirty="0">
              <a:latin typeface="Times New Roman" pitchFamily="18" charset="0"/>
              <a:cs typeface="Times New Roman" pitchFamily="18" charset="0"/>
            </a:endParaRPr>
          </a:p>
        </p:txBody>
      </p:sp>
      <p:sp>
        <p:nvSpPr>
          <p:cNvPr id="32" name="Rectangle 31"/>
          <p:cNvSpPr/>
          <p:nvPr/>
        </p:nvSpPr>
        <p:spPr>
          <a:xfrm>
            <a:off x="6626985" y="5513009"/>
            <a:ext cx="2314575" cy="899855"/>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dirty="0" err="1" smtClean="0"/>
              <a:t>Exp</a:t>
            </a:r>
            <a:r>
              <a:rPr lang="en-US" sz="2000" dirty="0" smtClean="0"/>
              <a:t> Hold maneuver is ended</a:t>
            </a:r>
            <a:endParaRPr lang="en-US" sz="2000" dirty="0"/>
          </a:p>
        </p:txBody>
      </p:sp>
    </p:spTree>
    <p:extLst>
      <p:ext uri="{BB962C8B-B14F-4D97-AF65-F5344CB8AC3E}">
        <p14:creationId xmlns:p14="http://schemas.microsoft.com/office/powerpoint/2010/main" val="416859835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a:spLocks noChangeArrowheads="1"/>
          </p:cNvSpPr>
          <p:nvPr/>
        </p:nvSpPr>
        <p:spPr bwMode="auto">
          <a:xfrm>
            <a:off x="457200" y="1066800"/>
            <a:ext cx="8458200" cy="13388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fa-IR" sz="240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عبارت است از فشار منفی ایجاد شده توسط بیمار در 100 میلی ثانیه ابتدایی دم در شرایط انسداد.</a:t>
            </a:r>
            <a:endParaRPr kumimoji="0" lang="en-US" sz="240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1" eaLnBrk="0" fontAlgn="base" latinLnBrk="0" hangingPunct="0">
              <a:lnSpc>
                <a:spcPct val="150000"/>
              </a:lnSpc>
              <a:spcBef>
                <a:spcPct val="0"/>
              </a:spcBef>
              <a:spcAft>
                <a:spcPct val="0"/>
              </a:spcAft>
              <a:buClrTx/>
              <a:buSzTx/>
              <a:buFontTx/>
              <a:buNone/>
              <a:tabLst/>
            </a:pPr>
            <a:r>
              <a:rPr lang="fa-IR" sz="2400" dirty="0" smtClean="0">
                <a:latin typeface="Calibri" pitchFamily="34" charset="0"/>
                <a:ea typeface="Times New Roman" pitchFamily="18" charset="0"/>
                <a:cs typeface="B Nazanin" pitchFamily="2" charset="-78"/>
              </a:rPr>
              <a:t>از این پارامتر در تشخیص زمان مناسب برای جداسازی بیمار از دستگاه استفاده میگردد.</a:t>
            </a:r>
          </a:p>
        </p:txBody>
      </p:sp>
      <p:sp>
        <p:nvSpPr>
          <p:cNvPr id="9" name="Oval 8"/>
          <p:cNvSpPr/>
          <p:nvPr/>
        </p:nvSpPr>
        <p:spPr>
          <a:xfrm>
            <a:off x="4343400" y="3733801"/>
            <a:ext cx="609600" cy="76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a:off x="428596" y="4114800"/>
            <a:ext cx="8143932" cy="1588"/>
          </a:xfrm>
          <a:prstGeom prst="straightConnector1">
            <a:avLst/>
          </a:prstGeom>
          <a:ln w="38100">
            <a:solidFill>
              <a:schemeClr val="tx1"/>
            </a:solidFill>
            <a:prstDash val="lgDashDot"/>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5400000" flipH="1" flipV="1">
            <a:off x="-1" y="3733800"/>
            <a:ext cx="1981202" cy="3"/>
          </a:xfrm>
          <a:prstGeom prst="straightConnector1">
            <a:avLst/>
          </a:prstGeom>
          <a:ln w="28575">
            <a:solidFill>
              <a:schemeClr val="tx1"/>
            </a:solidFill>
            <a:prstDash val="lgDashDot"/>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077200" y="4267200"/>
            <a:ext cx="620683" cy="400110"/>
          </a:xfrm>
          <a:prstGeom prst="rect">
            <a:avLst/>
          </a:prstGeom>
          <a:noFill/>
        </p:spPr>
        <p:txBody>
          <a:bodyPr wrap="none" rtlCol="0">
            <a:spAutoFit/>
          </a:bodyPr>
          <a:lstStyle/>
          <a:p>
            <a:r>
              <a:rPr lang="fa-IR" sz="2000" dirty="0" smtClean="0">
                <a:cs typeface="B Yagut" pitchFamily="2" charset="-78"/>
              </a:rPr>
              <a:t>زمان</a:t>
            </a:r>
            <a:endParaRPr lang="en-US" sz="2000" dirty="0">
              <a:cs typeface="B Yagut" pitchFamily="2" charset="-78"/>
            </a:endParaRPr>
          </a:p>
        </p:txBody>
      </p:sp>
      <p:sp>
        <p:nvSpPr>
          <p:cNvPr id="13" name="Line 36"/>
          <p:cNvSpPr>
            <a:spLocks noChangeShapeType="1"/>
          </p:cNvSpPr>
          <p:nvPr/>
        </p:nvSpPr>
        <p:spPr bwMode="auto">
          <a:xfrm>
            <a:off x="6553200" y="4131234"/>
            <a:ext cx="1600200" cy="0"/>
          </a:xfrm>
          <a:prstGeom prst="line">
            <a:avLst/>
          </a:prstGeom>
          <a:noFill/>
          <a:ln w="38100">
            <a:solidFill>
              <a:srgbClr val="0000FF"/>
            </a:solidFill>
            <a:round/>
            <a:headEnd/>
            <a:tailEnd/>
          </a:ln>
        </p:spPr>
        <p:txBody>
          <a:bodyPr/>
          <a:lstStyle/>
          <a:p>
            <a:endParaRPr lang="en-US"/>
          </a:p>
        </p:txBody>
      </p:sp>
      <p:sp>
        <p:nvSpPr>
          <p:cNvPr id="14" name="Arc 32"/>
          <p:cNvSpPr>
            <a:spLocks/>
          </p:cNvSpPr>
          <p:nvPr/>
        </p:nvSpPr>
        <p:spPr bwMode="auto">
          <a:xfrm>
            <a:off x="990600" y="3276600"/>
            <a:ext cx="307950" cy="966798"/>
          </a:xfrm>
          <a:custGeom>
            <a:avLst/>
            <a:gdLst>
              <a:gd name="T0" fmla="*/ 0 w 21558"/>
              <a:gd name="T1" fmla="*/ 401 h 21600"/>
              <a:gd name="T2" fmla="*/ 235 w 21558"/>
              <a:gd name="T3" fmla="*/ 0 h 21600"/>
              <a:gd name="T4" fmla="*/ 236 w 21558"/>
              <a:gd name="T5" fmla="*/ 428 h 21600"/>
              <a:gd name="T6" fmla="*/ 0 60000 65536"/>
              <a:gd name="T7" fmla="*/ 0 60000 65536"/>
              <a:gd name="T8" fmla="*/ 0 60000 65536"/>
              <a:gd name="T9" fmla="*/ 0 w 21558"/>
              <a:gd name="T10" fmla="*/ 0 h 21600"/>
              <a:gd name="T11" fmla="*/ 21558 w 21558"/>
              <a:gd name="T12" fmla="*/ 21600 h 21600"/>
            </a:gdLst>
            <a:ahLst/>
            <a:cxnLst>
              <a:cxn ang="T6">
                <a:pos x="T0" y="T1"/>
              </a:cxn>
              <a:cxn ang="T7">
                <a:pos x="T2" y="T3"/>
              </a:cxn>
              <a:cxn ang="T8">
                <a:pos x="T4" y="T5"/>
              </a:cxn>
            </a:cxnLst>
            <a:rect l="T9" t="T10" r="T11" b="T12"/>
            <a:pathLst>
              <a:path w="21558" h="21600" fill="none" extrusionOk="0">
                <a:moveTo>
                  <a:pt x="-1" y="20260"/>
                </a:moveTo>
                <a:cubicBezTo>
                  <a:pt x="704" y="8908"/>
                  <a:pt x="10092" y="48"/>
                  <a:pt x="21466" y="0"/>
                </a:cubicBezTo>
              </a:path>
              <a:path w="21558" h="21600" stroke="0" extrusionOk="0">
                <a:moveTo>
                  <a:pt x="-1" y="20260"/>
                </a:moveTo>
                <a:cubicBezTo>
                  <a:pt x="704" y="8908"/>
                  <a:pt x="10092" y="48"/>
                  <a:pt x="21466" y="0"/>
                </a:cubicBezTo>
                <a:lnTo>
                  <a:pt x="21558" y="21600"/>
                </a:lnTo>
                <a:close/>
              </a:path>
            </a:pathLst>
          </a:custGeom>
          <a:noFill/>
          <a:ln w="38100">
            <a:solidFill>
              <a:srgbClr val="FF0000"/>
            </a:solidFill>
            <a:round/>
            <a:headEnd type="none" w="sm" len="sm"/>
            <a:tailEnd type="none" w="sm" len="sm"/>
          </a:ln>
        </p:spPr>
        <p:txBody>
          <a:bodyPr wrap="none" anchor="ctr"/>
          <a:lstStyle/>
          <a:p>
            <a:endParaRPr lang="en-US"/>
          </a:p>
        </p:txBody>
      </p:sp>
      <p:sp>
        <p:nvSpPr>
          <p:cNvPr id="15" name="Line 33"/>
          <p:cNvSpPr>
            <a:spLocks noChangeShapeType="1"/>
          </p:cNvSpPr>
          <p:nvPr/>
        </p:nvSpPr>
        <p:spPr bwMode="auto">
          <a:xfrm>
            <a:off x="1295400" y="3276600"/>
            <a:ext cx="301650" cy="0"/>
          </a:xfrm>
          <a:prstGeom prst="line">
            <a:avLst/>
          </a:prstGeom>
          <a:noFill/>
          <a:ln w="38100">
            <a:solidFill>
              <a:srgbClr val="FF0000"/>
            </a:solidFill>
            <a:round/>
            <a:headEnd type="none" w="sm" len="sm"/>
            <a:tailEnd type="none" w="sm" len="sm"/>
          </a:ln>
        </p:spPr>
        <p:txBody>
          <a:bodyPr wrap="none" anchor="ctr"/>
          <a:lstStyle/>
          <a:p>
            <a:endParaRPr lang="en-US"/>
          </a:p>
        </p:txBody>
      </p:sp>
      <p:sp>
        <p:nvSpPr>
          <p:cNvPr id="16" name="Arc 34"/>
          <p:cNvSpPr>
            <a:spLocks/>
          </p:cNvSpPr>
          <p:nvPr/>
        </p:nvSpPr>
        <p:spPr bwMode="auto">
          <a:xfrm>
            <a:off x="1600200" y="3276600"/>
            <a:ext cx="762000" cy="838200"/>
          </a:xfrm>
          <a:custGeom>
            <a:avLst/>
            <a:gdLst>
              <a:gd name="T0" fmla="*/ 71 w 21600"/>
              <a:gd name="T1" fmla="*/ 397 h 21600"/>
              <a:gd name="T2" fmla="*/ 0 w 21600"/>
              <a:gd name="T3" fmla="*/ 0 h 21600"/>
              <a:gd name="T4" fmla="*/ 71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38100">
            <a:solidFill>
              <a:srgbClr val="0000FF"/>
            </a:solidFill>
            <a:round/>
            <a:headEnd type="none" w="sm" len="sm"/>
            <a:tailEnd type="none" w="sm" len="sm"/>
          </a:ln>
        </p:spPr>
        <p:txBody>
          <a:bodyPr wrap="none" anchor="ctr"/>
          <a:lstStyle/>
          <a:p>
            <a:endParaRPr lang="en-US"/>
          </a:p>
        </p:txBody>
      </p:sp>
      <p:sp>
        <p:nvSpPr>
          <p:cNvPr id="17" name="Line 36"/>
          <p:cNvSpPr>
            <a:spLocks noChangeShapeType="1"/>
          </p:cNvSpPr>
          <p:nvPr/>
        </p:nvSpPr>
        <p:spPr bwMode="auto">
          <a:xfrm>
            <a:off x="2286000" y="4114800"/>
            <a:ext cx="2133600" cy="0"/>
          </a:xfrm>
          <a:prstGeom prst="line">
            <a:avLst/>
          </a:prstGeom>
          <a:noFill/>
          <a:ln w="38100">
            <a:solidFill>
              <a:srgbClr val="0000FF"/>
            </a:solidFill>
            <a:round/>
            <a:headEnd/>
            <a:tailEnd/>
          </a:ln>
        </p:spPr>
        <p:txBody>
          <a:bodyPr/>
          <a:lstStyle/>
          <a:p>
            <a:endParaRPr lang="en-US"/>
          </a:p>
        </p:txBody>
      </p:sp>
      <p:sp>
        <p:nvSpPr>
          <p:cNvPr id="18" name="Line 36"/>
          <p:cNvSpPr>
            <a:spLocks noChangeShapeType="1"/>
          </p:cNvSpPr>
          <p:nvPr/>
        </p:nvSpPr>
        <p:spPr bwMode="auto">
          <a:xfrm flipH="1" flipV="1">
            <a:off x="4419600" y="4114800"/>
            <a:ext cx="381000" cy="152400"/>
          </a:xfrm>
          <a:prstGeom prst="line">
            <a:avLst/>
          </a:prstGeom>
          <a:noFill/>
          <a:ln w="38100">
            <a:solidFill>
              <a:srgbClr val="0000FF"/>
            </a:solidFill>
            <a:round/>
            <a:headEnd/>
            <a:tailEnd/>
          </a:ln>
        </p:spPr>
        <p:txBody>
          <a:bodyPr/>
          <a:lstStyle/>
          <a:p>
            <a:endParaRPr lang="en-US"/>
          </a:p>
        </p:txBody>
      </p:sp>
      <p:sp>
        <p:nvSpPr>
          <p:cNvPr id="19" name="Arc 32"/>
          <p:cNvSpPr>
            <a:spLocks/>
          </p:cNvSpPr>
          <p:nvPr/>
        </p:nvSpPr>
        <p:spPr bwMode="auto">
          <a:xfrm>
            <a:off x="4800600" y="3352800"/>
            <a:ext cx="457200" cy="990600"/>
          </a:xfrm>
          <a:custGeom>
            <a:avLst/>
            <a:gdLst>
              <a:gd name="T0" fmla="*/ 0 w 21558"/>
              <a:gd name="T1" fmla="*/ 401 h 21600"/>
              <a:gd name="T2" fmla="*/ 235 w 21558"/>
              <a:gd name="T3" fmla="*/ 0 h 21600"/>
              <a:gd name="T4" fmla="*/ 236 w 21558"/>
              <a:gd name="T5" fmla="*/ 428 h 21600"/>
              <a:gd name="T6" fmla="*/ 0 60000 65536"/>
              <a:gd name="T7" fmla="*/ 0 60000 65536"/>
              <a:gd name="T8" fmla="*/ 0 60000 65536"/>
              <a:gd name="T9" fmla="*/ 0 w 21558"/>
              <a:gd name="T10" fmla="*/ 0 h 21600"/>
              <a:gd name="T11" fmla="*/ 21558 w 21558"/>
              <a:gd name="T12" fmla="*/ 21600 h 21600"/>
            </a:gdLst>
            <a:ahLst/>
            <a:cxnLst>
              <a:cxn ang="T6">
                <a:pos x="T0" y="T1"/>
              </a:cxn>
              <a:cxn ang="T7">
                <a:pos x="T2" y="T3"/>
              </a:cxn>
              <a:cxn ang="T8">
                <a:pos x="T4" y="T5"/>
              </a:cxn>
            </a:cxnLst>
            <a:rect l="T9" t="T10" r="T11" b="T12"/>
            <a:pathLst>
              <a:path w="21558" h="21600" fill="none" extrusionOk="0">
                <a:moveTo>
                  <a:pt x="-1" y="20260"/>
                </a:moveTo>
                <a:cubicBezTo>
                  <a:pt x="704" y="8908"/>
                  <a:pt x="10092" y="48"/>
                  <a:pt x="21466" y="0"/>
                </a:cubicBezTo>
              </a:path>
              <a:path w="21558" h="21600" stroke="0" extrusionOk="0">
                <a:moveTo>
                  <a:pt x="-1" y="20260"/>
                </a:moveTo>
                <a:cubicBezTo>
                  <a:pt x="704" y="8908"/>
                  <a:pt x="10092" y="48"/>
                  <a:pt x="21466" y="0"/>
                </a:cubicBezTo>
                <a:lnTo>
                  <a:pt x="21558" y="21600"/>
                </a:lnTo>
                <a:close/>
              </a:path>
            </a:pathLst>
          </a:custGeom>
          <a:noFill/>
          <a:ln w="38100">
            <a:solidFill>
              <a:srgbClr val="FF0000"/>
            </a:solidFill>
            <a:prstDash val="solid"/>
            <a:round/>
            <a:headEnd type="none" w="sm" len="sm"/>
            <a:tailEnd type="none" w="sm" len="sm"/>
          </a:ln>
        </p:spPr>
        <p:txBody>
          <a:bodyPr wrap="none" anchor="ctr"/>
          <a:lstStyle/>
          <a:p>
            <a:endParaRPr lang="en-US" dirty="0">
              <a:noFill/>
            </a:endParaRPr>
          </a:p>
        </p:txBody>
      </p:sp>
      <p:sp>
        <p:nvSpPr>
          <p:cNvPr id="20" name="Arc 34"/>
          <p:cNvSpPr>
            <a:spLocks/>
          </p:cNvSpPr>
          <p:nvPr/>
        </p:nvSpPr>
        <p:spPr bwMode="auto">
          <a:xfrm>
            <a:off x="5562600" y="3352800"/>
            <a:ext cx="990600" cy="762000"/>
          </a:xfrm>
          <a:custGeom>
            <a:avLst/>
            <a:gdLst>
              <a:gd name="T0" fmla="*/ 71 w 21600"/>
              <a:gd name="T1" fmla="*/ 397 h 21600"/>
              <a:gd name="T2" fmla="*/ 0 w 21600"/>
              <a:gd name="T3" fmla="*/ 0 h 21600"/>
              <a:gd name="T4" fmla="*/ 71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38100">
            <a:solidFill>
              <a:srgbClr val="0000FF"/>
            </a:solidFill>
            <a:prstDash val="solid"/>
            <a:round/>
            <a:headEnd type="none" w="sm" len="sm"/>
            <a:tailEnd type="none" w="sm" len="sm"/>
          </a:ln>
        </p:spPr>
        <p:txBody>
          <a:bodyPr wrap="none" anchor="ctr"/>
          <a:lstStyle/>
          <a:p>
            <a:endParaRPr lang="en-US"/>
          </a:p>
        </p:txBody>
      </p:sp>
      <p:sp>
        <p:nvSpPr>
          <p:cNvPr id="21" name="Line 33"/>
          <p:cNvSpPr>
            <a:spLocks noChangeShapeType="1"/>
          </p:cNvSpPr>
          <p:nvPr/>
        </p:nvSpPr>
        <p:spPr bwMode="auto">
          <a:xfrm>
            <a:off x="5257800" y="3352800"/>
            <a:ext cx="301650" cy="0"/>
          </a:xfrm>
          <a:prstGeom prst="line">
            <a:avLst/>
          </a:prstGeom>
          <a:noFill/>
          <a:ln w="38100">
            <a:solidFill>
              <a:srgbClr val="FF0000"/>
            </a:solidFill>
            <a:prstDash val="solid"/>
            <a:round/>
            <a:headEnd type="none" w="sm" len="sm"/>
            <a:tailEnd type="none" w="sm" len="sm"/>
          </a:ln>
        </p:spPr>
        <p:txBody>
          <a:bodyPr wrap="none" anchor="ctr"/>
          <a:lstStyle/>
          <a:p>
            <a:endParaRPr lang="en-US"/>
          </a:p>
        </p:txBody>
      </p:sp>
      <p:cxnSp>
        <p:nvCxnSpPr>
          <p:cNvPr id="22" name="Straight Arrow Connector 21"/>
          <p:cNvCxnSpPr/>
          <p:nvPr/>
        </p:nvCxnSpPr>
        <p:spPr>
          <a:xfrm>
            <a:off x="2514600" y="5334000"/>
            <a:ext cx="3276600" cy="1588"/>
          </a:xfrm>
          <a:prstGeom prst="straightConnector1">
            <a:avLst/>
          </a:prstGeom>
          <a:ln w="38100">
            <a:solidFill>
              <a:schemeClr val="tx1"/>
            </a:solidFill>
            <a:prstDash val="lgDash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Line 36"/>
          <p:cNvSpPr>
            <a:spLocks noChangeShapeType="1"/>
          </p:cNvSpPr>
          <p:nvPr/>
        </p:nvSpPr>
        <p:spPr bwMode="auto">
          <a:xfrm>
            <a:off x="2590800" y="5334000"/>
            <a:ext cx="457200" cy="0"/>
          </a:xfrm>
          <a:prstGeom prst="line">
            <a:avLst/>
          </a:prstGeom>
          <a:noFill/>
          <a:ln w="38100">
            <a:solidFill>
              <a:srgbClr val="0000FF"/>
            </a:solidFill>
            <a:round/>
            <a:headEnd/>
            <a:tailEnd/>
          </a:ln>
        </p:spPr>
        <p:txBody>
          <a:bodyPr/>
          <a:lstStyle/>
          <a:p>
            <a:endParaRPr lang="en-US"/>
          </a:p>
        </p:txBody>
      </p:sp>
      <p:sp>
        <p:nvSpPr>
          <p:cNvPr id="24" name="Line 36"/>
          <p:cNvSpPr>
            <a:spLocks noChangeShapeType="1"/>
          </p:cNvSpPr>
          <p:nvPr/>
        </p:nvSpPr>
        <p:spPr bwMode="auto">
          <a:xfrm flipH="1" flipV="1">
            <a:off x="3048000" y="5334794"/>
            <a:ext cx="685800" cy="304800"/>
          </a:xfrm>
          <a:prstGeom prst="line">
            <a:avLst/>
          </a:prstGeom>
          <a:noFill/>
          <a:ln w="38100">
            <a:solidFill>
              <a:srgbClr val="0000FF"/>
            </a:solidFill>
            <a:round/>
            <a:headEnd/>
            <a:tailEnd/>
          </a:ln>
        </p:spPr>
        <p:txBody>
          <a:bodyPr/>
          <a:lstStyle/>
          <a:p>
            <a:endParaRPr lang="en-US"/>
          </a:p>
        </p:txBody>
      </p:sp>
      <p:sp>
        <p:nvSpPr>
          <p:cNvPr id="25" name="Arc 32"/>
          <p:cNvSpPr>
            <a:spLocks/>
          </p:cNvSpPr>
          <p:nvPr/>
        </p:nvSpPr>
        <p:spPr bwMode="auto">
          <a:xfrm>
            <a:off x="5105400" y="4572000"/>
            <a:ext cx="457200" cy="1980406"/>
          </a:xfrm>
          <a:custGeom>
            <a:avLst/>
            <a:gdLst>
              <a:gd name="T0" fmla="*/ 0 w 21558"/>
              <a:gd name="T1" fmla="*/ 401 h 21600"/>
              <a:gd name="T2" fmla="*/ 235 w 21558"/>
              <a:gd name="T3" fmla="*/ 0 h 21600"/>
              <a:gd name="T4" fmla="*/ 236 w 21558"/>
              <a:gd name="T5" fmla="*/ 428 h 21600"/>
              <a:gd name="T6" fmla="*/ 0 60000 65536"/>
              <a:gd name="T7" fmla="*/ 0 60000 65536"/>
              <a:gd name="T8" fmla="*/ 0 60000 65536"/>
              <a:gd name="T9" fmla="*/ 0 w 21558"/>
              <a:gd name="T10" fmla="*/ 0 h 21600"/>
              <a:gd name="T11" fmla="*/ 21558 w 21558"/>
              <a:gd name="T12" fmla="*/ 21600 h 21600"/>
            </a:gdLst>
            <a:ahLst/>
            <a:cxnLst>
              <a:cxn ang="T6">
                <a:pos x="T0" y="T1"/>
              </a:cxn>
              <a:cxn ang="T7">
                <a:pos x="T2" y="T3"/>
              </a:cxn>
              <a:cxn ang="T8">
                <a:pos x="T4" y="T5"/>
              </a:cxn>
            </a:cxnLst>
            <a:rect l="T9" t="T10" r="T11" b="T12"/>
            <a:pathLst>
              <a:path w="21558" h="21600" fill="none" extrusionOk="0">
                <a:moveTo>
                  <a:pt x="-1" y="20260"/>
                </a:moveTo>
                <a:cubicBezTo>
                  <a:pt x="704" y="8908"/>
                  <a:pt x="10092" y="48"/>
                  <a:pt x="21466" y="0"/>
                </a:cubicBezTo>
              </a:path>
              <a:path w="21558" h="21600" stroke="0" extrusionOk="0">
                <a:moveTo>
                  <a:pt x="-1" y="20260"/>
                </a:moveTo>
                <a:cubicBezTo>
                  <a:pt x="704" y="8908"/>
                  <a:pt x="10092" y="48"/>
                  <a:pt x="21466" y="0"/>
                </a:cubicBezTo>
                <a:lnTo>
                  <a:pt x="21558" y="21600"/>
                </a:lnTo>
                <a:close/>
              </a:path>
            </a:pathLst>
          </a:custGeom>
          <a:noFill/>
          <a:ln w="38100">
            <a:solidFill>
              <a:srgbClr val="FF0000"/>
            </a:solidFill>
            <a:prstDash val="solid"/>
            <a:round/>
            <a:headEnd type="none" w="sm" len="sm"/>
            <a:tailEnd type="none" w="sm" len="sm"/>
          </a:ln>
        </p:spPr>
        <p:txBody>
          <a:bodyPr wrap="none" anchor="ctr"/>
          <a:lstStyle/>
          <a:p>
            <a:endParaRPr lang="en-US" dirty="0">
              <a:noFill/>
            </a:endParaRPr>
          </a:p>
        </p:txBody>
      </p:sp>
      <p:cxnSp>
        <p:nvCxnSpPr>
          <p:cNvPr id="26" name="Straight Connector 25"/>
          <p:cNvCxnSpPr/>
          <p:nvPr/>
        </p:nvCxnSpPr>
        <p:spPr>
          <a:xfrm>
            <a:off x="2514600" y="5638800"/>
            <a:ext cx="3352800" cy="0"/>
          </a:xfrm>
          <a:prstGeom prst="line">
            <a:avLst/>
          </a:prstGeom>
        </p:spPr>
        <p:style>
          <a:lnRef idx="2">
            <a:schemeClr val="dk1"/>
          </a:lnRef>
          <a:fillRef idx="0">
            <a:schemeClr val="dk1"/>
          </a:fillRef>
          <a:effectRef idx="1">
            <a:schemeClr val="dk1"/>
          </a:effectRef>
          <a:fontRef idx="minor">
            <a:schemeClr val="tx1"/>
          </a:fontRef>
        </p:style>
      </p:cxnSp>
      <p:cxnSp>
        <p:nvCxnSpPr>
          <p:cNvPr id="27" name="Straight Connector 26"/>
          <p:cNvCxnSpPr/>
          <p:nvPr/>
        </p:nvCxnSpPr>
        <p:spPr>
          <a:xfrm rot="5400000" flipH="1" flipV="1">
            <a:off x="2857500" y="5600700"/>
            <a:ext cx="1752600" cy="0"/>
          </a:xfrm>
          <a:prstGeom prst="line">
            <a:avLst/>
          </a:prstGeom>
        </p:spPr>
        <p:style>
          <a:lnRef idx="2">
            <a:schemeClr val="dk1"/>
          </a:lnRef>
          <a:fillRef idx="0">
            <a:schemeClr val="dk1"/>
          </a:fillRef>
          <a:effectRef idx="1">
            <a:schemeClr val="dk1"/>
          </a:effectRef>
          <a:fontRef idx="minor">
            <a:schemeClr val="tx1"/>
          </a:fontRef>
        </p:style>
      </p:cxnSp>
      <p:cxnSp>
        <p:nvCxnSpPr>
          <p:cNvPr id="28" name="Straight Connector 27"/>
          <p:cNvCxnSpPr/>
          <p:nvPr/>
        </p:nvCxnSpPr>
        <p:spPr>
          <a:xfrm rot="5400000" flipH="1" flipV="1">
            <a:off x="4229100" y="5600700"/>
            <a:ext cx="1752600" cy="0"/>
          </a:xfrm>
          <a:prstGeom prst="line">
            <a:avLst/>
          </a:prstGeom>
        </p:spPr>
        <p:style>
          <a:lnRef idx="2">
            <a:schemeClr val="dk1"/>
          </a:lnRef>
          <a:fillRef idx="0">
            <a:schemeClr val="dk1"/>
          </a:fillRef>
          <a:effectRef idx="1">
            <a:schemeClr val="dk1"/>
          </a:effectRef>
          <a:fontRef idx="minor">
            <a:schemeClr val="tx1"/>
          </a:fontRef>
        </p:style>
      </p:cxnSp>
      <p:cxnSp>
        <p:nvCxnSpPr>
          <p:cNvPr id="29" name="Straight Arrow Connector 28"/>
          <p:cNvCxnSpPr/>
          <p:nvPr/>
        </p:nvCxnSpPr>
        <p:spPr>
          <a:xfrm rot="5400000" flipH="1" flipV="1">
            <a:off x="2171700" y="5524500"/>
            <a:ext cx="381794" cy="794"/>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30" name="Straight Arrow Connector 29"/>
          <p:cNvCxnSpPr/>
          <p:nvPr/>
        </p:nvCxnSpPr>
        <p:spPr>
          <a:xfrm flipV="1">
            <a:off x="3657600" y="6553200"/>
            <a:ext cx="1524000" cy="794"/>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31" name="Line 36"/>
          <p:cNvSpPr>
            <a:spLocks noChangeShapeType="1"/>
          </p:cNvSpPr>
          <p:nvPr/>
        </p:nvSpPr>
        <p:spPr bwMode="auto">
          <a:xfrm flipH="1" flipV="1">
            <a:off x="3733800" y="5639594"/>
            <a:ext cx="1371600" cy="609600"/>
          </a:xfrm>
          <a:prstGeom prst="line">
            <a:avLst/>
          </a:prstGeom>
          <a:noFill/>
          <a:ln w="38100">
            <a:solidFill>
              <a:srgbClr val="0000FF"/>
            </a:solidFill>
            <a:round/>
            <a:headEnd/>
            <a:tailEnd/>
          </a:ln>
        </p:spPr>
        <p:txBody>
          <a:bodyPr/>
          <a:lstStyle/>
          <a:p>
            <a:endParaRPr lang="en-US"/>
          </a:p>
        </p:txBody>
      </p:sp>
      <p:sp>
        <p:nvSpPr>
          <p:cNvPr id="32" name="Down Arrow 31"/>
          <p:cNvSpPr/>
          <p:nvPr/>
        </p:nvSpPr>
        <p:spPr>
          <a:xfrm>
            <a:off x="4572000" y="4495801"/>
            <a:ext cx="228600" cy="380999"/>
          </a:xfrm>
          <a:prstGeom prst="down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5181600" y="6096794"/>
            <a:ext cx="458780" cy="400110"/>
          </a:xfrm>
          <a:prstGeom prst="rect">
            <a:avLst/>
          </a:prstGeom>
          <a:noFill/>
        </p:spPr>
        <p:txBody>
          <a:bodyPr wrap="none" rtlCol="0">
            <a:spAutoFit/>
          </a:bodyPr>
          <a:lstStyle/>
          <a:p>
            <a:r>
              <a:rPr lang="en-US" sz="2000" dirty="0" smtClean="0"/>
              <a:t>P2</a:t>
            </a:r>
            <a:endParaRPr lang="en-US" sz="2000" dirty="0"/>
          </a:p>
        </p:txBody>
      </p:sp>
      <p:sp>
        <p:nvSpPr>
          <p:cNvPr id="34" name="TextBox 33"/>
          <p:cNvSpPr txBox="1"/>
          <p:nvPr/>
        </p:nvSpPr>
        <p:spPr>
          <a:xfrm>
            <a:off x="3200400" y="5715794"/>
            <a:ext cx="413896" cy="400110"/>
          </a:xfrm>
          <a:prstGeom prst="rect">
            <a:avLst/>
          </a:prstGeom>
          <a:noFill/>
        </p:spPr>
        <p:txBody>
          <a:bodyPr wrap="none" rtlCol="0">
            <a:spAutoFit/>
          </a:bodyPr>
          <a:lstStyle/>
          <a:p>
            <a:r>
              <a:rPr lang="en-US" sz="2000" dirty="0" smtClean="0"/>
              <a:t>P1</a:t>
            </a:r>
            <a:endParaRPr lang="en-US" sz="2000" dirty="0"/>
          </a:p>
        </p:txBody>
      </p:sp>
      <p:sp>
        <p:nvSpPr>
          <p:cNvPr id="35" name="TextBox 34"/>
          <p:cNvSpPr txBox="1"/>
          <p:nvPr/>
        </p:nvSpPr>
        <p:spPr>
          <a:xfrm>
            <a:off x="914400" y="5334794"/>
            <a:ext cx="1439818" cy="400110"/>
          </a:xfrm>
          <a:prstGeom prst="rect">
            <a:avLst/>
          </a:prstGeom>
          <a:noFill/>
        </p:spPr>
        <p:txBody>
          <a:bodyPr wrap="none" rtlCol="0">
            <a:spAutoFit/>
          </a:bodyPr>
          <a:lstStyle/>
          <a:p>
            <a:r>
              <a:rPr lang="en-US" sz="2000" dirty="0" smtClean="0">
                <a:latin typeface="Times New Roman" pitchFamily="18" charset="0"/>
                <a:cs typeface="Times New Roman" pitchFamily="18" charset="0"/>
              </a:rPr>
              <a:t>0.5 CmH2O</a:t>
            </a:r>
            <a:endParaRPr lang="en-US" sz="2000" dirty="0">
              <a:latin typeface="Times New Roman" pitchFamily="18" charset="0"/>
              <a:cs typeface="Times New Roman" pitchFamily="18" charset="0"/>
            </a:endParaRPr>
          </a:p>
        </p:txBody>
      </p:sp>
      <p:sp>
        <p:nvSpPr>
          <p:cNvPr id="36" name="TextBox 35"/>
          <p:cNvSpPr txBox="1"/>
          <p:nvPr/>
        </p:nvSpPr>
        <p:spPr>
          <a:xfrm>
            <a:off x="3886200" y="6172200"/>
            <a:ext cx="931665" cy="400110"/>
          </a:xfrm>
          <a:prstGeom prst="rect">
            <a:avLst/>
          </a:prstGeom>
          <a:noFill/>
        </p:spPr>
        <p:txBody>
          <a:bodyPr wrap="none" rtlCol="0">
            <a:spAutoFit/>
          </a:bodyPr>
          <a:lstStyle/>
          <a:p>
            <a:r>
              <a:rPr lang="en-US" sz="2000" dirty="0" smtClean="0">
                <a:latin typeface="Times New Roman" pitchFamily="18" charset="0"/>
                <a:cs typeface="Times New Roman" pitchFamily="18" charset="0"/>
              </a:rPr>
              <a:t>100 ms</a:t>
            </a:r>
          </a:p>
        </p:txBody>
      </p:sp>
      <p:cxnSp>
        <p:nvCxnSpPr>
          <p:cNvPr id="37" name="Straight Connector 36"/>
          <p:cNvCxnSpPr/>
          <p:nvPr/>
        </p:nvCxnSpPr>
        <p:spPr>
          <a:xfrm rot="5400000" flipH="1" flipV="1">
            <a:off x="3048000" y="4038601"/>
            <a:ext cx="762000" cy="0"/>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057400" y="3181290"/>
            <a:ext cx="2584501" cy="400110"/>
          </a:xfrm>
          <a:prstGeom prst="rect">
            <a:avLst/>
          </a:prstGeom>
          <a:noFill/>
        </p:spPr>
        <p:txBody>
          <a:bodyPr wrap="square" rtlCol="0">
            <a:spAutoFit/>
          </a:bodyPr>
          <a:lstStyle/>
          <a:p>
            <a:r>
              <a:rPr lang="en-US" sz="2000" dirty="0" smtClean="0">
                <a:latin typeface="Times New Roman" pitchFamily="18" charset="0"/>
                <a:cs typeface="Times New Roman" pitchFamily="18" charset="0"/>
              </a:rPr>
              <a:t>Start P0.1 maneuver</a:t>
            </a:r>
            <a:endParaRPr lang="en-US" sz="2000" dirty="0">
              <a:latin typeface="Times New Roman" pitchFamily="18" charset="0"/>
              <a:cs typeface="Times New Roman" pitchFamily="18" charset="0"/>
            </a:endParaRPr>
          </a:p>
        </p:txBody>
      </p:sp>
      <p:sp>
        <p:nvSpPr>
          <p:cNvPr id="39" name="TextBox 38"/>
          <p:cNvSpPr txBox="1"/>
          <p:nvPr/>
        </p:nvSpPr>
        <p:spPr>
          <a:xfrm>
            <a:off x="6400800" y="5410994"/>
            <a:ext cx="2092239" cy="523220"/>
          </a:xfrm>
          <a:prstGeom prst="rect">
            <a:avLst/>
          </a:prstGeom>
          <a:noFill/>
        </p:spPr>
        <p:txBody>
          <a:bodyPr wrap="none" rtlCol="0">
            <a:spAutoFit/>
          </a:bodyPr>
          <a:lstStyle/>
          <a:p>
            <a:r>
              <a:rPr lang="en-US" sz="2800" dirty="0" smtClean="0"/>
              <a:t>P0.1 = P2- P1</a:t>
            </a:r>
            <a:endParaRPr lang="en-US" sz="2800" dirty="0"/>
          </a:p>
        </p:txBody>
      </p:sp>
      <p:sp>
        <p:nvSpPr>
          <p:cNvPr id="40" name="TextBox 39"/>
          <p:cNvSpPr txBox="1"/>
          <p:nvPr/>
        </p:nvSpPr>
        <p:spPr>
          <a:xfrm>
            <a:off x="381000" y="2667000"/>
            <a:ext cx="540533" cy="400110"/>
          </a:xfrm>
          <a:prstGeom prst="rect">
            <a:avLst/>
          </a:prstGeom>
          <a:noFill/>
        </p:spPr>
        <p:txBody>
          <a:bodyPr wrap="none" rtlCol="0">
            <a:spAutoFit/>
          </a:bodyPr>
          <a:lstStyle/>
          <a:p>
            <a:r>
              <a:rPr lang="fa-IR" sz="2000" dirty="0" smtClean="0">
                <a:cs typeface="B Nazanin" pitchFamily="2" charset="-78"/>
              </a:rPr>
              <a:t>فشار</a:t>
            </a:r>
            <a:endParaRPr lang="en-US" sz="2000" dirty="0">
              <a:cs typeface="B Nazanin" pitchFamily="2" charset="-78"/>
            </a:endParaRPr>
          </a:p>
        </p:txBody>
      </p:sp>
      <p:sp>
        <p:nvSpPr>
          <p:cNvPr id="42" name="TextBox 41"/>
          <p:cNvSpPr txBox="1"/>
          <p:nvPr/>
        </p:nvSpPr>
        <p:spPr>
          <a:xfrm>
            <a:off x="5791200" y="2461456"/>
            <a:ext cx="3051149" cy="70788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000" dirty="0" smtClean="0"/>
              <a:t>Air &amp; O2 Valve </a:t>
            </a:r>
            <a:r>
              <a:rPr lang="en-US" sz="2000" dirty="0" smtClean="0">
                <a:sym typeface="Wingdings" pitchFamily="2" charset="2"/>
              </a:rPr>
              <a:t> Close</a:t>
            </a:r>
          </a:p>
          <a:p>
            <a:r>
              <a:rPr lang="en-US" sz="2000" dirty="0" smtClean="0">
                <a:sym typeface="Wingdings" pitchFamily="2" charset="2"/>
              </a:rPr>
              <a:t>Exhalation Valve  Close</a:t>
            </a:r>
          </a:p>
        </p:txBody>
      </p:sp>
      <p:cxnSp>
        <p:nvCxnSpPr>
          <p:cNvPr id="45" name="Straight Connector 44"/>
          <p:cNvCxnSpPr/>
          <p:nvPr/>
        </p:nvCxnSpPr>
        <p:spPr>
          <a:xfrm>
            <a:off x="2361063" y="902732"/>
            <a:ext cx="6400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7315200" y="138732"/>
            <a:ext cx="1446664" cy="707886"/>
          </a:xfrm>
          <a:prstGeom prst="rect">
            <a:avLst/>
          </a:prstGeom>
          <a:noFill/>
        </p:spPr>
        <p:txBody>
          <a:bodyPr wrap="square" rtlCol="0">
            <a:spAutoFit/>
          </a:bodyPr>
          <a:lstStyle/>
          <a:p>
            <a:r>
              <a:rPr lang="en-US" sz="4000" dirty="0" smtClean="0">
                <a:latin typeface="Times New Roman" pitchFamily="18" charset="0"/>
                <a:cs typeface="Times New Roman" pitchFamily="18" charset="0"/>
              </a:rPr>
              <a:t>P0.1 </a:t>
            </a:r>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3235929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3" grpId="0" animBg="1"/>
      <p:bldP spid="24" grpId="0" animBg="1"/>
      <p:bldP spid="25" grpId="0" animBg="1"/>
      <p:bldP spid="31" grpId="0" animBg="1"/>
      <p:bldP spid="32" grpId="0" animBg="1"/>
      <p:bldP spid="33" grpId="0"/>
      <p:bldP spid="34" grpId="0"/>
      <p:bldP spid="35" grpId="0"/>
      <p:bldP spid="36" grpId="0"/>
      <p:bldP spid="39"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
          <p:cNvSpPr>
            <a:spLocks noChangeArrowheads="1"/>
          </p:cNvSpPr>
          <p:nvPr/>
        </p:nvSpPr>
        <p:spPr bwMode="auto">
          <a:xfrm>
            <a:off x="228600" y="1066800"/>
            <a:ext cx="8534400" cy="11541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50000"/>
              </a:lnSpc>
              <a:spcBef>
                <a:spcPct val="0"/>
              </a:spcBef>
              <a:spcAft>
                <a:spcPct val="0"/>
              </a:spcAft>
              <a:buClrTx/>
              <a:buSzTx/>
              <a:buFontTx/>
              <a:buNone/>
              <a:tabLst/>
            </a:pPr>
            <a:r>
              <a:rPr kumimoji="0" lang="fa-IR" sz="240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عبارت است از بیشترین فشار منفی ایجاد شده توسط بیمار در شرایط انسداد. این پارامتر در حقیقت نشان دهنده ماکزیمم ظرفیت انقباضی عضلات دمی و بخصوص دیافراگم میباشد.</a:t>
            </a:r>
            <a:endParaRPr kumimoji="0" lang="fa-IR" sz="2400" i="0" u="none" strike="noStrike" cap="none" normalizeH="0" baseline="0" dirty="0" smtClean="0">
              <a:ln>
                <a:noFill/>
              </a:ln>
              <a:solidFill>
                <a:schemeClr val="tx1"/>
              </a:solidFill>
              <a:effectLst/>
              <a:latin typeface="Times New Roman" pitchFamily="18" charset="0"/>
              <a:cs typeface="B Nazanin" pitchFamily="2" charset="-78"/>
            </a:endParaRPr>
          </a:p>
        </p:txBody>
      </p:sp>
      <p:sp>
        <p:nvSpPr>
          <p:cNvPr id="11" name="Oval 10"/>
          <p:cNvSpPr/>
          <p:nvPr/>
        </p:nvSpPr>
        <p:spPr>
          <a:xfrm>
            <a:off x="3152804" y="4571998"/>
            <a:ext cx="533400" cy="137160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a:off x="228600" y="4952997"/>
            <a:ext cx="7467600" cy="2"/>
          </a:xfrm>
          <a:prstGeom prst="straightConnector1">
            <a:avLst/>
          </a:prstGeom>
          <a:ln w="38100">
            <a:solidFill>
              <a:schemeClr val="tx1"/>
            </a:solidFill>
            <a:prstDash val="lgDashDot"/>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flipH="1" flipV="1">
            <a:off x="-138098" y="4586300"/>
            <a:ext cx="1905000" cy="47599"/>
          </a:xfrm>
          <a:prstGeom prst="straightConnector1">
            <a:avLst/>
          </a:prstGeom>
          <a:ln w="28575">
            <a:solidFill>
              <a:schemeClr val="tx1"/>
            </a:solidFill>
            <a:prstDash val="lgDashDot"/>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380317" y="5147845"/>
            <a:ext cx="620683" cy="400110"/>
          </a:xfrm>
          <a:prstGeom prst="rect">
            <a:avLst/>
          </a:prstGeom>
          <a:noFill/>
        </p:spPr>
        <p:txBody>
          <a:bodyPr wrap="none" rtlCol="0">
            <a:spAutoFit/>
          </a:bodyPr>
          <a:lstStyle/>
          <a:p>
            <a:r>
              <a:rPr lang="fa-IR" sz="2000" dirty="0" smtClean="0">
                <a:cs typeface="B Yagut" pitchFamily="2" charset="-78"/>
              </a:rPr>
              <a:t>زمان</a:t>
            </a:r>
            <a:endParaRPr lang="en-US" sz="2000" dirty="0">
              <a:cs typeface="B Yagut" pitchFamily="2" charset="-78"/>
            </a:endParaRPr>
          </a:p>
        </p:txBody>
      </p:sp>
      <p:sp>
        <p:nvSpPr>
          <p:cNvPr id="15" name="Line 36"/>
          <p:cNvSpPr>
            <a:spLocks noChangeShapeType="1"/>
          </p:cNvSpPr>
          <p:nvPr/>
        </p:nvSpPr>
        <p:spPr bwMode="auto">
          <a:xfrm flipV="1">
            <a:off x="6353204" y="4952999"/>
            <a:ext cx="1114396" cy="16432"/>
          </a:xfrm>
          <a:prstGeom prst="line">
            <a:avLst/>
          </a:prstGeom>
          <a:noFill/>
          <a:ln w="38100">
            <a:solidFill>
              <a:srgbClr val="0000FF"/>
            </a:solidFill>
            <a:round/>
            <a:headEnd/>
            <a:tailEnd/>
          </a:ln>
        </p:spPr>
        <p:txBody>
          <a:bodyPr/>
          <a:lstStyle/>
          <a:p>
            <a:endParaRPr lang="en-US"/>
          </a:p>
        </p:txBody>
      </p:sp>
      <p:sp>
        <p:nvSpPr>
          <p:cNvPr id="16" name="Arc 32"/>
          <p:cNvSpPr>
            <a:spLocks/>
          </p:cNvSpPr>
          <p:nvPr/>
        </p:nvSpPr>
        <p:spPr bwMode="auto">
          <a:xfrm>
            <a:off x="800104" y="3962399"/>
            <a:ext cx="342896" cy="1119196"/>
          </a:xfrm>
          <a:custGeom>
            <a:avLst/>
            <a:gdLst>
              <a:gd name="T0" fmla="*/ 0 w 21558"/>
              <a:gd name="T1" fmla="*/ 401 h 21600"/>
              <a:gd name="T2" fmla="*/ 235 w 21558"/>
              <a:gd name="T3" fmla="*/ 0 h 21600"/>
              <a:gd name="T4" fmla="*/ 236 w 21558"/>
              <a:gd name="T5" fmla="*/ 428 h 21600"/>
              <a:gd name="T6" fmla="*/ 0 60000 65536"/>
              <a:gd name="T7" fmla="*/ 0 60000 65536"/>
              <a:gd name="T8" fmla="*/ 0 60000 65536"/>
              <a:gd name="T9" fmla="*/ 0 w 21558"/>
              <a:gd name="T10" fmla="*/ 0 h 21600"/>
              <a:gd name="T11" fmla="*/ 21558 w 21558"/>
              <a:gd name="T12" fmla="*/ 21600 h 21600"/>
            </a:gdLst>
            <a:ahLst/>
            <a:cxnLst>
              <a:cxn ang="T6">
                <a:pos x="T0" y="T1"/>
              </a:cxn>
              <a:cxn ang="T7">
                <a:pos x="T2" y="T3"/>
              </a:cxn>
              <a:cxn ang="T8">
                <a:pos x="T4" y="T5"/>
              </a:cxn>
            </a:cxnLst>
            <a:rect l="T9" t="T10" r="T11" b="T12"/>
            <a:pathLst>
              <a:path w="21558" h="21600" fill="none" extrusionOk="0">
                <a:moveTo>
                  <a:pt x="-1" y="20260"/>
                </a:moveTo>
                <a:cubicBezTo>
                  <a:pt x="704" y="8908"/>
                  <a:pt x="10092" y="48"/>
                  <a:pt x="21466" y="0"/>
                </a:cubicBezTo>
              </a:path>
              <a:path w="21558" h="21600" stroke="0" extrusionOk="0">
                <a:moveTo>
                  <a:pt x="-1" y="20260"/>
                </a:moveTo>
                <a:cubicBezTo>
                  <a:pt x="704" y="8908"/>
                  <a:pt x="10092" y="48"/>
                  <a:pt x="21466" y="0"/>
                </a:cubicBezTo>
                <a:lnTo>
                  <a:pt x="21558" y="21600"/>
                </a:lnTo>
                <a:close/>
              </a:path>
            </a:pathLst>
          </a:custGeom>
          <a:noFill/>
          <a:ln w="38100">
            <a:solidFill>
              <a:srgbClr val="FF0000"/>
            </a:solidFill>
            <a:round/>
            <a:headEnd type="none" w="sm" len="sm"/>
            <a:tailEnd type="none" w="sm" len="sm"/>
          </a:ln>
        </p:spPr>
        <p:txBody>
          <a:bodyPr wrap="none" anchor="ctr"/>
          <a:lstStyle/>
          <a:p>
            <a:endParaRPr lang="en-US"/>
          </a:p>
        </p:txBody>
      </p:sp>
      <p:sp>
        <p:nvSpPr>
          <p:cNvPr id="17" name="Line 33"/>
          <p:cNvSpPr>
            <a:spLocks noChangeShapeType="1"/>
          </p:cNvSpPr>
          <p:nvPr/>
        </p:nvSpPr>
        <p:spPr bwMode="auto">
          <a:xfrm>
            <a:off x="1143000" y="3962399"/>
            <a:ext cx="301650" cy="0"/>
          </a:xfrm>
          <a:prstGeom prst="line">
            <a:avLst/>
          </a:prstGeom>
          <a:noFill/>
          <a:ln w="38100">
            <a:solidFill>
              <a:srgbClr val="FF0000"/>
            </a:solidFill>
            <a:round/>
            <a:headEnd type="none" w="sm" len="sm"/>
            <a:tailEnd type="none" w="sm" len="sm"/>
          </a:ln>
        </p:spPr>
        <p:txBody>
          <a:bodyPr wrap="none" anchor="ctr"/>
          <a:lstStyle/>
          <a:p>
            <a:endParaRPr lang="en-US"/>
          </a:p>
        </p:txBody>
      </p:sp>
      <p:sp>
        <p:nvSpPr>
          <p:cNvPr id="18" name="Arc 34"/>
          <p:cNvSpPr>
            <a:spLocks/>
          </p:cNvSpPr>
          <p:nvPr/>
        </p:nvSpPr>
        <p:spPr bwMode="auto">
          <a:xfrm>
            <a:off x="1476404" y="3962399"/>
            <a:ext cx="685800" cy="990598"/>
          </a:xfrm>
          <a:custGeom>
            <a:avLst/>
            <a:gdLst>
              <a:gd name="T0" fmla="*/ 71 w 21600"/>
              <a:gd name="T1" fmla="*/ 397 h 21600"/>
              <a:gd name="T2" fmla="*/ 0 w 21600"/>
              <a:gd name="T3" fmla="*/ 0 h 21600"/>
              <a:gd name="T4" fmla="*/ 71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38100">
            <a:solidFill>
              <a:srgbClr val="0000FF"/>
            </a:solidFill>
            <a:round/>
            <a:headEnd type="none" w="sm" len="sm"/>
            <a:tailEnd type="none" w="sm" len="sm"/>
          </a:ln>
        </p:spPr>
        <p:txBody>
          <a:bodyPr wrap="none" anchor="ctr"/>
          <a:lstStyle/>
          <a:p>
            <a:endParaRPr lang="en-US"/>
          </a:p>
        </p:txBody>
      </p:sp>
      <p:sp>
        <p:nvSpPr>
          <p:cNvPr id="19" name="Line 36"/>
          <p:cNvSpPr>
            <a:spLocks noChangeShapeType="1"/>
          </p:cNvSpPr>
          <p:nvPr/>
        </p:nvSpPr>
        <p:spPr bwMode="auto">
          <a:xfrm>
            <a:off x="2086004" y="4952996"/>
            <a:ext cx="685800" cy="1"/>
          </a:xfrm>
          <a:prstGeom prst="line">
            <a:avLst/>
          </a:prstGeom>
          <a:noFill/>
          <a:ln w="38100">
            <a:solidFill>
              <a:srgbClr val="0000FF"/>
            </a:solidFill>
            <a:round/>
            <a:headEnd/>
            <a:tailEnd/>
          </a:ln>
        </p:spPr>
        <p:txBody>
          <a:bodyPr/>
          <a:lstStyle/>
          <a:p>
            <a:endParaRPr lang="en-US"/>
          </a:p>
        </p:txBody>
      </p:sp>
      <p:sp>
        <p:nvSpPr>
          <p:cNvPr id="20" name="Arc 32"/>
          <p:cNvSpPr>
            <a:spLocks/>
          </p:cNvSpPr>
          <p:nvPr/>
        </p:nvSpPr>
        <p:spPr bwMode="auto">
          <a:xfrm>
            <a:off x="4600604" y="4038599"/>
            <a:ext cx="457200" cy="990599"/>
          </a:xfrm>
          <a:custGeom>
            <a:avLst/>
            <a:gdLst>
              <a:gd name="T0" fmla="*/ 0 w 21558"/>
              <a:gd name="T1" fmla="*/ 401 h 21600"/>
              <a:gd name="T2" fmla="*/ 235 w 21558"/>
              <a:gd name="T3" fmla="*/ 0 h 21600"/>
              <a:gd name="T4" fmla="*/ 236 w 21558"/>
              <a:gd name="T5" fmla="*/ 428 h 21600"/>
              <a:gd name="T6" fmla="*/ 0 60000 65536"/>
              <a:gd name="T7" fmla="*/ 0 60000 65536"/>
              <a:gd name="T8" fmla="*/ 0 60000 65536"/>
              <a:gd name="T9" fmla="*/ 0 w 21558"/>
              <a:gd name="T10" fmla="*/ 0 h 21600"/>
              <a:gd name="T11" fmla="*/ 21558 w 21558"/>
              <a:gd name="T12" fmla="*/ 21600 h 21600"/>
            </a:gdLst>
            <a:ahLst/>
            <a:cxnLst>
              <a:cxn ang="T6">
                <a:pos x="T0" y="T1"/>
              </a:cxn>
              <a:cxn ang="T7">
                <a:pos x="T2" y="T3"/>
              </a:cxn>
              <a:cxn ang="T8">
                <a:pos x="T4" y="T5"/>
              </a:cxn>
            </a:cxnLst>
            <a:rect l="T9" t="T10" r="T11" b="T12"/>
            <a:pathLst>
              <a:path w="21558" h="21600" fill="none" extrusionOk="0">
                <a:moveTo>
                  <a:pt x="-1" y="20260"/>
                </a:moveTo>
                <a:cubicBezTo>
                  <a:pt x="704" y="8908"/>
                  <a:pt x="10092" y="48"/>
                  <a:pt x="21466" y="0"/>
                </a:cubicBezTo>
              </a:path>
              <a:path w="21558" h="21600" stroke="0" extrusionOk="0">
                <a:moveTo>
                  <a:pt x="-1" y="20260"/>
                </a:moveTo>
                <a:cubicBezTo>
                  <a:pt x="704" y="8908"/>
                  <a:pt x="10092" y="48"/>
                  <a:pt x="21466" y="0"/>
                </a:cubicBezTo>
                <a:lnTo>
                  <a:pt x="21558" y="21600"/>
                </a:lnTo>
                <a:close/>
              </a:path>
            </a:pathLst>
          </a:custGeom>
          <a:noFill/>
          <a:ln w="38100">
            <a:solidFill>
              <a:srgbClr val="FF0000"/>
            </a:solidFill>
            <a:prstDash val="solid"/>
            <a:round/>
            <a:headEnd type="none" w="sm" len="sm"/>
            <a:tailEnd type="none" w="sm" len="sm"/>
          </a:ln>
        </p:spPr>
        <p:txBody>
          <a:bodyPr wrap="none" anchor="ctr"/>
          <a:lstStyle/>
          <a:p>
            <a:endParaRPr lang="en-US" dirty="0">
              <a:noFill/>
            </a:endParaRPr>
          </a:p>
        </p:txBody>
      </p:sp>
      <p:sp>
        <p:nvSpPr>
          <p:cNvPr id="21" name="Arc 34"/>
          <p:cNvSpPr>
            <a:spLocks/>
          </p:cNvSpPr>
          <p:nvPr/>
        </p:nvSpPr>
        <p:spPr bwMode="auto">
          <a:xfrm>
            <a:off x="5362604" y="4038599"/>
            <a:ext cx="990600" cy="914398"/>
          </a:xfrm>
          <a:custGeom>
            <a:avLst/>
            <a:gdLst>
              <a:gd name="T0" fmla="*/ 71 w 21600"/>
              <a:gd name="T1" fmla="*/ 397 h 21600"/>
              <a:gd name="T2" fmla="*/ 0 w 21600"/>
              <a:gd name="T3" fmla="*/ 0 h 21600"/>
              <a:gd name="T4" fmla="*/ 71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38100">
            <a:solidFill>
              <a:srgbClr val="0000FF"/>
            </a:solidFill>
            <a:prstDash val="solid"/>
            <a:round/>
            <a:headEnd type="none" w="sm" len="sm"/>
            <a:tailEnd type="none" w="sm" len="sm"/>
          </a:ln>
        </p:spPr>
        <p:txBody>
          <a:bodyPr wrap="none" anchor="ctr"/>
          <a:lstStyle/>
          <a:p>
            <a:endParaRPr lang="en-US"/>
          </a:p>
        </p:txBody>
      </p:sp>
      <p:sp>
        <p:nvSpPr>
          <p:cNvPr id="22" name="Line 33"/>
          <p:cNvSpPr>
            <a:spLocks noChangeShapeType="1"/>
          </p:cNvSpPr>
          <p:nvPr/>
        </p:nvSpPr>
        <p:spPr bwMode="auto">
          <a:xfrm>
            <a:off x="5057804" y="4038599"/>
            <a:ext cx="301650" cy="0"/>
          </a:xfrm>
          <a:prstGeom prst="line">
            <a:avLst/>
          </a:prstGeom>
          <a:noFill/>
          <a:ln w="38100">
            <a:solidFill>
              <a:srgbClr val="FF0000"/>
            </a:solidFill>
            <a:prstDash val="solid"/>
            <a:round/>
            <a:headEnd type="none" w="sm" len="sm"/>
            <a:tailEnd type="none" w="sm" len="sm"/>
          </a:ln>
        </p:spPr>
        <p:txBody>
          <a:bodyPr wrap="none" anchor="ctr"/>
          <a:lstStyle/>
          <a:p>
            <a:endParaRPr lang="en-US"/>
          </a:p>
        </p:txBody>
      </p:sp>
      <p:cxnSp>
        <p:nvCxnSpPr>
          <p:cNvPr id="23" name="Straight Connector 22"/>
          <p:cNvCxnSpPr/>
          <p:nvPr/>
        </p:nvCxnSpPr>
        <p:spPr>
          <a:xfrm rot="5400000" flipH="1" flipV="1">
            <a:off x="2238404" y="4952998"/>
            <a:ext cx="762000"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965359" y="4004846"/>
            <a:ext cx="1292249" cy="400110"/>
          </a:xfrm>
          <a:prstGeom prst="rect">
            <a:avLst/>
          </a:prstGeom>
          <a:noFill/>
        </p:spPr>
        <p:txBody>
          <a:bodyPr wrap="square" rtlCol="0">
            <a:spAutoFit/>
          </a:bodyPr>
          <a:lstStyle/>
          <a:p>
            <a:r>
              <a:rPr lang="en-US" sz="2000" dirty="0" smtClean="0">
                <a:latin typeface="Times New Roman" pitchFamily="18" charset="0"/>
                <a:cs typeface="Times New Roman" pitchFamily="18" charset="0"/>
              </a:rPr>
              <a:t>Start P0.1</a:t>
            </a:r>
            <a:endParaRPr lang="en-US" sz="2000" dirty="0">
              <a:latin typeface="Times New Roman" pitchFamily="18" charset="0"/>
              <a:cs typeface="Times New Roman" pitchFamily="18" charset="0"/>
            </a:endParaRPr>
          </a:p>
        </p:txBody>
      </p:sp>
      <p:sp>
        <p:nvSpPr>
          <p:cNvPr id="25" name="Arc 34"/>
          <p:cNvSpPr>
            <a:spLocks/>
          </p:cNvSpPr>
          <p:nvPr/>
        </p:nvSpPr>
        <p:spPr bwMode="auto">
          <a:xfrm>
            <a:off x="2771804" y="4952998"/>
            <a:ext cx="152400" cy="228600"/>
          </a:xfrm>
          <a:custGeom>
            <a:avLst/>
            <a:gdLst>
              <a:gd name="T0" fmla="*/ 71 w 21600"/>
              <a:gd name="T1" fmla="*/ 397 h 21600"/>
              <a:gd name="T2" fmla="*/ 0 w 21600"/>
              <a:gd name="T3" fmla="*/ 0 h 21600"/>
              <a:gd name="T4" fmla="*/ 71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38100">
            <a:solidFill>
              <a:srgbClr val="0000FF"/>
            </a:solidFill>
            <a:round/>
            <a:headEnd type="none" w="sm" len="sm"/>
            <a:tailEnd type="none" w="sm" len="sm"/>
          </a:ln>
        </p:spPr>
        <p:txBody>
          <a:bodyPr wrap="none" anchor="ctr"/>
          <a:lstStyle/>
          <a:p>
            <a:endParaRPr lang="en-US"/>
          </a:p>
        </p:txBody>
      </p:sp>
      <p:sp>
        <p:nvSpPr>
          <p:cNvPr id="26" name="Line 36"/>
          <p:cNvSpPr>
            <a:spLocks noChangeShapeType="1"/>
          </p:cNvSpPr>
          <p:nvPr/>
        </p:nvSpPr>
        <p:spPr bwMode="auto">
          <a:xfrm flipV="1">
            <a:off x="2924204" y="4952998"/>
            <a:ext cx="76199" cy="228600"/>
          </a:xfrm>
          <a:prstGeom prst="line">
            <a:avLst/>
          </a:prstGeom>
          <a:noFill/>
          <a:ln w="38100">
            <a:solidFill>
              <a:srgbClr val="0000FF"/>
            </a:solidFill>
            <a:round/>
            <a:headEnd/>
            <a:tailEnd/>
          </a:ln>
        </p:spPr>
        <p:txBody>
          <a:bodyPr/>
          <a:lstStyle/>
          <a:p>
            <a:endParaRPr lang="en-US"/>
          </a:p>
        </p:txBody>
      </p:sp>
      <p:sp>
        <p:nvSpPr>
          <p:cNvPr id="27" name="Arc 34"/>
          <p:cNvSpPr>
            <a:spLocks/>
          </p:cNvSpPr>
          <p:nvPr/>
        </p:nvSpPr>
        <p:spPr bwMode="auto">
          <a:xfrm>
            <a:off x="3305204" y="4952998"/>
            <a:ext cx="152401" cy="533400"/>
          </a:xfrm>
          <a:custGeom>
            <a:avLst/>
            <a:gdLst>
              <a:gd name="T0" fmla="*/ 71 w 21600"/>
              <a:gd name="T1" fmla="*/ 397 h 21600"/>
              <a:gd name="T2" fmla="*/ 0 w 21600"/>
              <a:gd name="T3" fmla="*/ 0 h 21600"/>
              <a:gd name="T4" fmla="*/ 71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38100">
            <a:solidFill>
              <a:srgbClr val="0000FF"/>
            </a:solidFill>
            <a:round/>
            <a:headEnd type="none" w="sm" len="sm"/>
            <a:tailEnd type="none" w="sm" len="sm"/>
          </a:ln>
        </p:spPr>
        <p:txBody>
          <a:bodyPr wrap="none" anchor="ctr"/>
          <a:lstStyle/>
          <a:p>
            <a:endParaRPr lang="en-US"/>
          </a:p>
        </p:txBody>
      </p:sp>
      <p:sp>
        <p:nvSpPr>
          <p:cNvPr id="28" name="Line 36"/>
          <p:cNvSpPr>
            <a:spLocks noChangeShapeType="1"/>
          </p:cNvSpPr>
          <p:nvPr/>
        </p:nvSpPr>
        <p:spPr bwMode="auto">
          <a:xfrm flipV="1">
            <a:off x="3457604" y="4952998"/>
            <a:ext cx="76201" cy="533400"/>
          </a:xfrm>
          <a:prstGeom prst="line">
            <a:avLst/>
          </a:prstGeom>
          <a:noFill/>
          <a:ln w="38100">
            <a:solidFill>
              <a:srgbClr val="0000FF"/>
            </a:solidFill>
            <a:round/>
            <a:headEnd/>
            <a:tailEnd/>
          </a:ln>
        </p:spPr>
        <p:txBody>
          <a:bodyPr/>
          <a:lstStyle/>
          <a:p>
            <a:endParaRPr lang="en-US"/>
          </a:p>
        </p:txBody>
      </p:sp>
      <p:sp>
        <p:nvSpPr>
          <p:cNvPr id="29" name="Arc 34"/>
          <p:cNvSpPr>
            <a:spLocks/>
          </p:cNvSpPr>
          <p:nvPr/>
        </p:nvSpPr>
        <p:spPr bwMode="auto">
          <a:xfrm>
            <a:off x="3838604" y="4952998"/>
            <a:ext cx="152401" cy="152400"/>
          </a:xfrm>
          <a:custGeom>
            <a:avLst/>
            <a:gdLst>
              <a:gd name="T0" fmla="*/ 71 w 21600"/>
              <a:gd name="T1" fmla="*/ 397 h 21600"/>
              <a:gd name="T2" fmla="*/ 0 w 21600"/>
              <a:gd name="T3" fmla="*/ 0 h 21600"/>
              <a:gd name="T4" fmla="*/ 71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38100">
            <a:solidFill>
              <a:srgbClr val="0000FF"/>
            </a:solidFill>
            <a:round/>
            <a:headEnd type="none" w="sm" len="sm"/>
            <a:tailEnd type="none" w="sm" len="sm"/>
          </a:ln>
        </p:spPr>
        <p:txBody>
          <a:bodyPr wrap="none" anchor="ctr"/>
          <a:lstStyle/>
          <a:p>
            <a:endParaRPr lang="en-US"/>
          </a:p>
        </p:txBody>
      </p:sp>
      <p:sp>
        <p:nvSpPr>
          <p:cNvPr id="30" name="Line 36"/>
          <p:cNvSpPr>
            <a:spLocks noChangeShapeType="1"/>
          </p:cNvSpPr>
          <p:nvPr/>
        </p:nvSpPr>
        <p:spPr bwMode="auto">
          <a:xfrm flipV="1">
            <a:off x="3991005" y="4952998"/>
            <a:ext cx="76200" cy="152400"/>
          </a:xfrm>
          <a:prstGeom prst="line">
            <a:avLst/>
          </a:prstGeom>
          <a:noFill/>
          <a:ln w="38100">
            <a:solidFill>
              <a:srgbClr val="0000FF"/>
            </a:solidFill>
            <a:round/>
            <a:headEnd/>
            <a:tailEnd/>
          </a:ln>
        </p:spPr>
        <p:txBody>
          <a:bodyPr/>
          <a:lstStyle/>
          <a:p>
            <a:endParaRPr lang="en-US"/>
          </a:p>
        </p:txBody>
      </p:sp>
      <p:sp>
        <p:nvSpPr>
          <p:cNvPr id="31" name="Line 36"/>
          <p:cNvSpPr>
            <a:spLocks noChangeShapeType="1"/>
          </p:cNvSpPr>
          <p:nvPr/>
        </p:nvSpPr>
        <p:spPr bwMode="auto">
          <a:xfrm>
            <a:off x="3000404" y="4952999"/>
            <a:ext cx="304800" cy="0"/>
          </a:xfrm>
          <a:prstGeom prst="line">
            <a:avLst/>
          </a:prstGeom>
          <a:noFill/>
          <a:ln w="38100">
            <a:solidFill>
              <a:srgbClr val="0000FF"/>
            </a:solidFill>
            <a:round/>
            <a:headEnd/>
            <a:tailEnd/>
          </a:ln>
        </p:spPr>
        <p:txBody>
          <a:bodyPr/>
          <a:lstStyle/>
          <a:p>
            <a:endParaRPr lang="en-US"/>
          </a:p>
        </p:txBody>
      </p:sp>
      <p:sp>
        <p:nvSpPr>
          <p:cNvPr id="32" name="Line 36"/>
          <p:cNvSpPr>
            <a:spLocks noChangeShapeType="1"/>
          </p:cNvSpPr>
          <p:nvPr/>
        </p:nvSpPr>
        <p:spPr bwMode="auto">
          <a:xfrm>
            <a:off x="3533804" y="4952999"/>
            <a:ext cx="304800" cy="0"/>
          </a:xfrm>
          <a:prstGeom prst="line">
            <a:avLst/>
          </a:prstGeom>
          <a:noFill/>
          <a:ln w="38100">
            <a:solidFill>
              <a:srgbClr val="0000FF"/>
            </a:solidFill>
            <a:round/>
            <a:headEnd/>
            <a:tailEnd/>
          </a:ln>
        </p:spPr>
        <p:txBody>
          <a:bodyPr/>
          <a:lstStyle/>
          <a:p>
            <a:endParaRPr lang="en-US"/>
          </a:p>
        </p:txBody>
      </p:sp>
      <p:sp>
        <p:nvSpPr>
          <p:cNvPr id="33" name="Line 36"/>
          <p:cNvSpPr>
            <a:spLocks noChangeShapeType="1"/>
          </p:cNvSpPr>
          <p:nvPr/>
        </p:nvSpPr>
        <p:spPr bwMode="auto">
          <a:xfrm>
            <a:off x="4067204" y="4952999"/>
            <a:ext cx="533400" cy="0"/>
          </a:xfrm>
          <a:prstGeom prst="line">
            <a:avLst/>
          </a:prstGeom>
          <a:noFill/>
          <a:ln w="38100">
            <a:solidFill>
              <a:srgbClr val="0000FF"/>
            </a:solidFill>
            <a:round/>
            <a:headEnd/>
            <a:tailEnd/>
          </a:ln>
        </p:spPr>
        <p:txBody>
          <a:bodyPr/>
          <a:lstStyle/>
          <a:p>
            <a:endParaRPr lang="en-US"/>
          </a:p>
        </p:txBody>
      </p:sp>
      <p:cxnSp>
        <p:nvCxnSpPr>
          <p:cNvPr id="34" name="Straight Connector 33"/>
          <p:cNvCxnSpPr/>
          <p:nvPr/>
        </p:nvCxnSpPr>
        <p:spPr>
          <a:xfrm rot="5400000" flipH="1" flipV="1">
            <a:off x="4219604" y="4952998"/>
            <a:ext cx="76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4363024" y="5638799"/>
            <a:ext cx="1324004" cy="1"/>
          </a:xfrm>
          <a:prstGeom prst="straightConnector1">
            <a:avLst/>
          </a:prstGeom>
          <a:ln w="38100">
            <a:solidFill>
              <a:schemeClr val="tx1"/>
            </a:solidFill>
            <a:prstDash val="lgDash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5400000" flipH="1" flipV="1">
            <a:off x="5267531" y="5905102"/>
            <a:ext cx="533400" cy="794"/>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37" name="Arc 34"/>
          <p:cNvSpPr>
            <a:spLocks/>
          </p:cNvSpPr>
          <p:nvPr/>
        </p:nvSpPr>
        <p:spPr bwMode="auto">
          <a:xfrm>
            <a:off x="4772628" y="5638799"/>
            <a:ext cx="152401" cy="533400"/>
          </a:xfrm>
          <a:custGeom>
            <a:avLst/>
            <a:gdLst>
              <a:gd name="T0" fmla="*/ 71 w 21600"/>
              <a:gd name="T1" fmla="*/ 397 h 21600"/>
              <a:gd name="T2" fmla="*/ 0 w 21600"/>
              <a:gd name="T3" fmla="*/ 0 h 21600"/>
              <a:gd name="T4" fmla="*/ 71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38100">
            <a:solidFill>
              <a:srgbClr val="0000FF"/>
            </a:solidFill>
            <a:round/>
            <a:headEnd type="none" w="sm" len="sm"/>
            <a:tailEnd type="none" w="sm" len="sm"/>
          </a:ln>
        </p:spPr>
        <p:txBody>
          <a:bodyPr wrap="none" anchor="ctr"/>
          <a:lstStyle/>
          <a:p>
            <a:endParaRPr lang="en-US"/>
          </a:p>
        </p:txBody>
      </p:sp>
      <p:sp>
        <p:nvSpPr>
          <p:cNvPr id="38" name="Line 36"/>
          <p:cNvSpPr>
            <a:spLocks noChangeShapeType="1"/>
          </p:cNvSpPr>
          <p:nvPr/>
        </p:nvSpPr>
        <p:spPr bwMode="auto">
          <a:xfrm flipV="1">
            <a:off x="4925028" y="5638799"/>
            <a:ext cx="76201" cy="533400"/>
          </a:xfrm>
          <a:prstGeom prst="line">
            <a:avLst/>
          </a:prstGeom>
          <a:noFill/>
          <a:ln w="38100">
            <a:solidFill>
              <a:srgbClr val="0000FF"/>
            </a:solidFill>
            <a:round/>
            <a:headEnd/>
            <a:tailEnd/>
          </a:ln>
        </p:spPr>
        <p:txBody>
          <a:bodyPr/>
          <a:lstStyle/>
          <a:p>
            <a:endParaRPr lang="en-US"/>
          </a:p>
        </p:txBody>
      </p:sp>
      <p:cxnSp>
        <p:nvCxnSpPr>
          <p:cNvPr id="39" name="Straight Connector 38"/>
          <p:cNvCxnSpPr/>
          <p:nvPr/>
        </p:nvCxnSpPr>
        <p:spPr>
          <a:xfrm rot="10800000">
            <a:off x="4544030" y="6172199"/>
            <a:ext cx="1142999" cy="0"/>
          </a:xfrm>
          <a:prstGeom prst="line">
            <a:avLst/>
          </a:prstGeom>
        </p:spPr>
        <p:style>
          <a:lnRef idx="1">
            <a:schemeClr val="accent1"/>
          </a:lnRef>
          <a:fillRef idx="0">
            <a:schemeClr val="accent1"/>
          </a:fillRef>
          <a:effectRef idx="0">
            <a:schemeClr val="accent1"/>
          </a:effectRef>
          <a:fontRef idx="minor">
            <a:schemeClr val="tx1"/>
          </a:fontRef>
        </p:style>
      </p:cxnSp>
      <p:sp>
        <p:nvSpPr>
          <p:cNvPr id="40" name="Down Arrow 39"/>
          <p:cNvSpPr/>
          <p:nvPr/>
        </p:nvSpPr>
        <p:spPr>
          <a:xfrm rot="16200000">
            <a:off x="3766629" y="5443029"/>
            <a:ext cx="323614" cy="525128"/>
          </a:xfrm>
          <a:prstGeom prst="down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5991828" y="5714999"/>
            <a:ext cx="601447" cy="400110"/>
          </a:xfrm>
          <a:prstGeom prst="rect">
            <a:avLst/>
          </a:prstGeom>
          <a:noFill/>
        </p:spPr>
        <p:txBody>
          <a:bodyPr wrap="none" rtlCol="0">
            <a:spAutoFit/>
          </a:bodyPr>
          <a:lstStyle/>
          <a:p>
            <a:r>
              <a:rPr lang="en-US" sz="2000" dirty="0" smtClean="0"/>
              <a:t>NIF</a:t>
            </a:r>
            <a:endParaRPr lang="en-US" sz="2000" dirty="0"/>
          </a:p>
        </p:txBody>
      </p:sp>
      <p:sp>
        <p:nvSpPr>
          <p:cNvPr id="42" name="TextBox 41"/>
          <p:cNvSpPr txBox="1"/>
          <p:nvPr/>
        </p:nvSpPr>
        <p:spPr>
          <a:xfrm>
            <a:off x="152400" y="3700045"/>
            <a:ext cx="540533" cy="400110"/>
          </a:xfrm>
          <a:prstGeom prst="rect">
            <a:avLst/>
          </a:prstGeom>
          <a:noFill/>
        </p:spPr>
        <p:txBody>
          <a:bodyPr wrap="none" rtlCol="0">
            <a:spAutoFit/>
          </a:bodyPr>
          <a:lstStyle/>
          <a:p>
            <a:r>
              <a:rPr lang="fa-IR" sz="2000" dirty="0" smtClean="0">
                <a:cs typeface="B Nazanin" pitchFamily="2" charset="-78"/>
              </a:rPr>
              <a:t>فشار</a:t>
            </a:r>
            <a:endParaRPr lang="en-US" sz="2000" dirty="0">
              <a:cs typeface="B Nazanin" pitchFamily="2" charset="-78"/>
            </a:endParaRPr>
          </a:p>
        </p:txBody>
      </p:sp>
      <p:sp>
        <p:nvSpPr>
          <p:cNvPr id="46" name="TextBox 45"/>
          <p:cNvSpPr txBox="1"/>
          <p:nvPr/>
        </p:nvSpPr>
        <p:spPr>
          <a:xfrm>
            <a:off x="4876800" y="2441144"/>
            <a:ext cx="3246859" cy="101566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000" dirty="0" smtClean="0"/>
              <a:t>Air &amp; O2 Valve </a:t>
            </a:r>
            <a:r>
              <a:rPr lang="en-US" sz="2000" dirty="0" smtClean="0">
                <a:sym typeface="Wingdings" pitchFamily="2" charset="2"/>
              </a:rPr>
              <a:t> Close</a:t>
            </a:r>
          </a:p>
          <a:p>
            <a:r>
              <a:rPr lang="en-US" sz="2000" dirty="0" smtClean="0">
                <a:sym typeface="Wingdings" pitchFamily="2" charset="2"/>
              </a:rPr>
              <a:t>Exhalation Valve  Close</a:t>
            </a:r>
          </a:p>
          <a:p>
            <a:r>
              <a:rPr lang="en-US" sz="2000" dirty="0" smtClean="0">
                <a:sym typeface="Wingdings" pitchFamily="2" charset="2"/>
              </a:rPr>
              <a:t>Max </a:t>
            </a:r>
            <a:r>
              <a:rPr lang="en-US" sz="2000" dirty="0">
                <a:sym typeface="Wingdings" pitchFamily="2" charset="2"/>
              </a:rPr>
              <a:t>Time = </a:t>
            </a:r>
            <a:r>
              <a:rPr lang="en-US" sz="2000" dirty="0" smtClean="0">
                <a:sym typeface="Wingdings" pitchFamily="2" charset="2"/>
              </a:rPr>
              <a:t>20 </a:t>
            </a:r>
            <a:r>
              <a:rPr lang="en-US" sz="2000" dirty="0">
                <a:sym typeface="Wingdings" pitchFamily="2" charset="2"/>
              </a:rPr>
              <a:t>Sec</a:t>
            </a:r>
            <a:endParaRPr lang="en-US" sz="2000" dirty="0"/>
          </a:p>
        </p:txBody>
      </p:sp>
      <p:cxnSp>
        <p:nvCxnSpPr>
          <p:cNvPr id="48" name="Straight Connector 47"/>
          <p:cNvCxnSpPr/>
          <p:nvPr/>
        </p:nvCxnSpPr>
        <p:spPr>
          <a:xfrm>
            <a:off x="2361063" y="902732"/>
            <a:ext cx="6400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7315200" y="138732"/>
            <a:ext cx="1446664" cy="707886"/>
          </a:xfrm>
          <a:prstGeom prst="rect">
            <a:avLst/>
          </a:prstGeom>
          <a:noFill/>
        </p:spPr>
        <p:txBody>
          <a:bodyPr wrap="square" rtlCol="0">
            <a:spAutoFit/>
          </a:bodyPr>
          <a:lstStyle/>
          <a:p>
            <a:r>
              <a:rPr lang="en-US" sz="4000" dirty="0" smtClean="0">
                <a:latin typeface="Times New Roman" pitchFamily="18" charset="0"/>
                <a:cs typeface="Times New Roman" pitchFamily="18" charset="0"/>
              </a:rPr>
              <a:t>NIF</a:t>
            </a:r>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3786788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7" grpId="0" animBg="1"/>
      <p:bldP spid="38" grpId="0" animBg="1"/>
      <p:bldP spid="40" grpId="0" animBg="1"/>
      <p:bldP spid="41"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533400" y="1066800"/>
            <a:ext cx="8001000" cy="5663089"/>
          </a:xfrm>
          <a:prstGeom prst="rect">
            <a:avLst/>
          </a:prstGeom>
          <a:noFill/>
        </p:spPr>
        <p:txBody>
          <a:bodyPr wrap="square" rtlCol="0">
            <a:spAutoFit/>
          </a:bodyPr>
          <a:lstStyle/>
          <a:p>
            <a:pPr marL="342900" indent="-342900" algn="r" rtl="1">
              <a:spcBef>
                <a:spcPts val="600"/>
              </a:spcBef>
              <a:buFont typeface="Wingdings" panose="05000000000000000000" pitchFamily="2" charset="2"/>
              <a:buChar char="ü"/>
            </a:pPr>
            <a:r>
              <a:rPr lang="fa-IR" sz="2800" dirty="0" smtClean="0">
                <a:cs typeface="B Nazanin" panose="00000400000000000000" pitchFamily="2" charset="-78"/>
              </a:rPr>
              <a:t>مقدمه </a:t>
            </a:r>
            <a:r>
              <a:rPr lang="fa-IR" sz="2800" dirty="0">
                <a:cs typeface="B Nazanin" panose="00000400000000000000" pitchFamily="2" charset="-78"/>
              </a:rPr>
              <a:t>(نگاه کلی به </a:t>
            </a:r>
            <a:r>
              <a:rPr lang="fa-IR" sz="2800" dirty="0" smtClean="0">
                <a:cs typeface="B Nazanin" panose="00000400000000000000" pitchFamily="2" charset="-78"/>
              </a:rPr>
              <a:t>دستگاه)</a:t>
            </a:r>
            <a:endParaRPr lang="fa-IR" sz="2800" dirty="0">
              <a:cs typeface="B Nazanin" panose="00000400000000000000" pitchFamily="2" charset="-78"/>
            </a:endParaRPr>
          </a:p>
          <a:p>
            <a:pPr marL="342900" indent="-342900" algn="r" rtl="1">
              <a:spcBef>
                <a:spcPts val="600"/>
              </a:spcBef>
              <a:buFont typeface="Wingdings" panose="05000000000000000000" pitchFamily="2" charset="2"/>
              <a:buChar char="ü"/>
            </a:pPr>
            <a:r>
              <a:rPr lang="fa-IR" sz="2800" dirty="0" smtClean="0">
                <a:cs typeface="B Nazanin" panose="00000400000000000000" pitchFamily="2" charset="-78"/>
              </a:rPr>
              <a:t>آماده </a:t>
            </a:r>
            <a:r>
              <a:rPr lang="fa-IR" sz="2800" dirty="0">
                <a:cs typeface="B Nazanin" panose="00000400000000000000" pitchFamily="2" charset="-78"/>
              </a:rPr>
              <a:t>سازی و نحوه کار با </a:t>
            </a:r>
            <a:r>
              <a:rPr lang="fa-IR" sz="2800" dirty="0" smtClean="0">
                <a:cs typeface="B Nazanin" panose="00000400000000000000" pitchFamily="2" charset="-78"/>
              </a:rPr>
              <a:t>دستگاه</a:t>
            </a:r>
            <a:endParaRPr lang="fa-IR" sz="2800" dirty="0">
              <a:cs typeface="B Nazanin" panose="00000400000000000000" pitchFamily="2" charset="-78"/>
            </a:endParaRPr>
          </a:p>
          <a:p>
            <a:pPr marL="342900" indent="-342900" algn="r" rtl="1">
              <a:spcBef>
                <a:spcPts val="600"/>
              </a:spcBef>
              <a:buFont typeface="Wingdings" panose="05000000000000000000" pitchFamily="2" charset="2"/>
              <a:buChar char="ü"/>
            </a:pPr>
            <a:r>
              <a:rPr lang="fa-IR" sz="2800" dirty="0" smtClean="0">
                <a:cs typeface="B Nazanin" panose="00000400000000000000" pitchFamily="2" charset="-78"/>
              </a:rPr>
              <a:t>تنظیمات دستگاه</a:t>
            </a:r>
          </a:p>
          <a:p>
            <a:pPr marL="342900" indent="-342900" algn="r" rtl="1">
              <a:spcBef>
                <a:spcPts val="600"/>
              </a:spcBef>
              <a:buFont typeface="Wingdings" panose="05000000000000000000" pitchFamily="2" charset="2"/>
              <a:buChar char="ü"/>
            </a:pPr>
            <a:r>
              <a:rPr lang="fa-IR" sz="2800" dirty="0" smtClean="0">
                <a:cs typeface="B Nazanin" panose="00000400000000000000" pitchFamily="2" charset="-78"/>
              </a:rPr>
              <a:t>اصول </a:t>
            </a:r>
            <a:r>
              <a:rPr lang="fa-IR" sz="2800" dirty="0">
                <a:cs typeface="B Nazanin" panose="00000400000000000000" pitchFamily="2" charset="-78"/>
              </a:rPr>
              <a:t>تنفس دهی</a:t>
            </a:r>
          </a:p>
          <a:p>
            <a:pPr marL="342900" indent="-342900" algn="r" rtl="1">
              <a:spcBef>
                <a:spcPts val="600"/>
              </a:spcBef>
              <a:buFont typeface="Wingdings" panose="05000000000000000000" pitchFamily="2" charset="2"/>
              <a:buChar char="ü"/>
            </a:pPr>
            <a:r>
              <a:rPr lang="fa-IR" sz="2800" dirty="0" smtClean="0">
                <a:cs typeface="B Nazanin" panose="00000400000000000000" pitchFamily="2" charset="-78"/>
              </a:rPr>
              <a:t>مشخصات </a:t>
            </a:r>
            <a:r>
              <a:rPr lang="fa-IR" sz="2800" dirty="0">
                <a:cs typeface="B Nazanin" panose="00000400000000000000" pitchFamily="2" charset="-78"/>
              </a:rPr>
              <a:t>فنی</a:t>
            </a:r>
          </a:p>
          <a:p>
            <a:pPr marL="342900" indent="-342900" algn="r" rtl="1">
              <a:spcBef>
                <a:spcPts val="600"/>
              </a:spcBef>
              <a:buFont typeface="Wingdings" panose="05000000000000000000" pitchFamily="2" charset="2"/>
              <a:buChar char="ü"/>
            </a:pPr>
            <a:r>
              <a:rPr lang="fa-IR" sz="2800" dirty="0">
                <a:cs typeface="B Nazanin" panose="00000400000000000000" pitchFamily="2" charset="-78"/>
              </a:rPr>
              <a:t>دیاگرام نیوماتیک</a:t>
            </a:r>
          </a:p>
          <a:p>
            <a:pPr marL="342900" indent="-342900" algn="r" rtl="1">
              <a:spcBef>
                <a:spcPts val="600"/>
              </a:spcBef>
              <a:buFont typeface="Wingdings" panose="05000000000000000000" pitchFamily="2" charset="2"/>
              <a:buChar char="ü"/>
            </a:pPr>
            <a:r>
              <a:rPr lang="fa-IR" sz="2800" dirty="0" smtClean="0">
                <a:cs typeface="B Nazanin" panose="00000400000000000000" pitchFamily="2" charset="-78"/>
              </a:rPr>
              <a:t>پارامترهای </a:t>
            </a:r>
            <a:r>
              <a:rPr lang="fa-IR" sz="2800" dirty="0">
                <a:cs typeface="B Nazanin" panose="00000400000000000000" pitchFamily="2" charset="-78"/>
              </a:rPr>
              <a:t>اندازه گیری </a:t>
            </a:r>
            <a:r>
              <a:rPr lang="fa-IR" sz="2800" dirty="0" smtClean="0">
                <a:cs typeface="B Nazanin" panose="00000400000000000000" pitchFamily="2" charset="-78"/>
              </a:rPr>
              <a:t>شده</a:t>
            </a:r>
            <a:endParaRPr lang="en-US" sz="2800" dirty="0" smtClean="0">
              <a:cs typeface="B Nazanin" panose="00000400000000000000" pitchFamily="2" charset="-78"/>
            </a:endParaRPr>
          </a:p>
          <a:p>
            <a:pPr marL="342900" indent="-342900" algn="r" rtl="1">
              <a:spcBef>
                <a:spcPts val="600"/>
              </a:spcBef>
              <a:buFont typeface="Wingdings" panose="05000000000000000000" pitchFamily="2" charset="2"/>
              <a:buChar char="ü"/>
            </a:pPr>
            <a:r>
              <a:rPr lang="fa-IR" sz="2800" dirty="0" smtClean="0">
                <a:cs typeface="B Nazanin" panose="00000400000000000000" pitchFamily="2" charset="-78"/>
              </a:rPr>
              <a:t>مانورهای تنفسی</a:t>
            </a:r>
            <a:endParaRPr lang="en-US" sz="2800" dirty="0">
              <a:cs typeface="B Nazanin" panose="00000400000000000000" pitchFamily="2" charset="-78"/>
            </a:endParaRPr>
          </a:p>
          <a:p>
            <a:pPr marL="342900" indent="-342900" algn="r" rtl="1">
              <a:spcBef>
                <a:spcPts val="600"/>
              </a:spcBef>
              <a:buFont typeface="Wingdings" panose="05000000000000000000" pitchFamily="2" charset="2"/>
              <a:buChar char="ü"/>
            </a:pPr>
            <a:r>
              <a:rPr lang="fa-IR" sz="3200" b="1" dirty="0" smtClean="0">
                <a:solidFill>
                  <a:srgbClr val="C00000"/>
                </a:solidFill>
                <a:cs typeface="B Nazanin" panose="00000400000000000000" pitchFamily="2" charset="-78"/>
              </a:rPr>
              <a:t>آلارم های دستگاه</a:t>
            </a:r>
            <a:endParaRPr lang="fa-IR" sz="3200" b="1" dirty="0">
              <a:solidFill>
                <a:srgbClr val="C00000"/>
              </a:solidFill>
              <a:cs typeface="B Nazanin" panose="00000400000000000000" pitchFamily="2" charset="-78"/>
            </a:endParaRPr>
          </a:p>
          <a:p>
            <a:pPr marL="342900" indent="-342900" algn="r" rtl="1">
              <a:spcBef>
                <a:spcPts val="600"/>
              </a:spcBef>
              <a:buFont typeface="Wingdings" panose="05000000000000000000" pitchFamily="2" charset="2"/>
              <a:buChar char="ü"/>
            </a:pPr>
            <a:r>
              <a:rPr lang="fa-IR" sz="2800" dirty="0" smtClean="0">
                <a:cs typeface="B Nazanin" panose="00000400000000000000" pitchFamily="2" charset="-78"/>
              </a:rPr>
              <a:t>نگهداری </a:t>
            </a:r>
            <a:r>
              <a:rPr lang="fa-IR" sz="2800" dirty="0">
                <a:cs typeface="B Nazanin" panose="00000400000000000000" pitchFamily="2" charset="-78"/>
              </a:rPr>
              <a:t>دستگاه</a:t>
            </a:r>
            <a:endParaRPr lang="en-US" sz="2800" dirty="0">
              <a:cs typeface="B Nazanin" panose="00000400000000000000" pitchFamily="2" charset="-78"/>
            </a:endParaRPr>
          </a:p>
          <a:p>
            <a:pPr marL="342900" indent="-342900" algn="r" rtl="1">
              <a:spcBef>
                <a:spcPts val="600"/>
              </a:spcBef>
              <a:buFont typeface="Wingdings" panose="05000000000000000000" pitchFamily="2" charset="2"/>
              <a:buChar char="ü"/>
            </a:pPr>
            <a:r>
              <a:rPr lang="fa-IR" sz="2800" dirty="0" smtClean="0">
                <a:cs typeface="B Nazanin" panose="00000400000000000000" pitchFamily="2" charset="-78"/>
              </a:rPr>
              <a:t>عیب یابی</a:t>
            </a:r>
            <a:endParaRPr lang="fa-IR" sz="2800" b="1" dirty="0" smtClean="0">
              <a:cs typeface="B Nazanin" pitchFamily="2" charset="-78"/>
            </a:endParaRPr>
          </a:p>
        </p:txBody>
      </p:sp>
      <p:cxnSp>
        <p:nvCxnSpPr>
          <p:cNvPr id="3" name="Straight Connector 2"/>
          <p:cNvCxnSpPr/>
          <p:nvPr/>
        </p:nvCxnSpPr>
        <p:spPr>
          <a:xfrm>
            <a:off x="2286000" y="914400"/>
            <a:ext cx="6400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6200222" y="206514"/>
            <a:ext cx="2486578" cy="707886"/>
          </a:xfrm>
          <a:prstGeom prst="rect">
            <a:avLst/>
          </a:prstGeom>
        </p:spPr>
        <p:txBody>
          <a:bodyPr wrap="none">
            <a:spAutoFit/>
          </a:bodyPr>
          <a:lstStyle/>
          <a:p>
            <a:r>
              <a:rPr lang="fa-IR" sz="4000" dirty="0" smtClean="0">
                <a:cs typeface="B Nazanin" pitchFamily="2" charset="-78"/>
              </a:rPr>
              <a:t>فهرست مطالب</a:t>
            </a:r>
            <a:endParaRPr lang="en-US" sz="4000" dirty="0"/>
          </a:p>
        </p:txBody>
      </p:sp>
    </p:spTree>
    <p:extLst>
      <p:ext uri="{BB962C8B-B14F-4D97-AF65-F5344CB8AC3E}">
        <p14:creationId xmlns:p14="http://schemas.microsoft.com/office/powerpoint/2010/main" val="12360250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533400" y="1066800"/>
            <a:ext cx="8001000" cy="5663089"/>
          </a:xfrm>
          <a:prstGeom prst="rect">
            <a:avLst/>
          </a:prstGeom>
          <a:noFill/>
        </p:spPr>
        <p:txBody>
          <a:bodyPr wrap="square" rtlCol="0">
            <a:spAutoFit/>
          </a:bodyPr>
          <a:lstStyle/>
          <a:p>
            <a:pPr marL="342900" indent="-342900" algn="r" rtl="1">
              <a:spcAft>
                <a:spcPts val="600"/>
              </a:spcAft>
              <a:buFont typeface="Wingdings" panose="05000000000000000000" pitchFamily="2" charset="2"/>
              <a:buChar char="ü"/>
            </a:pPr>
            <a:r>
              <a:rPr lang="fa-IR" sz="2800" dirty="0" smtClean="0">
                <a:cs typeface="B Nazanin" panose="00000400000000000000" pitchFamily="2" charset="-78"/>
              </a:rPr>
              <a:t>مقدمه </a:t>
            </a:r>
            <a:r>
              <a:rPr lang="fa-IR" sz="2800" dirty="0">
                <a:cs typeface="B Nazanin" panose="00000400000000000000" pitchFamily="2" charset="-78"/>
              </a:rPr>
              <a:t>(نگاه کلی به </a:t>
            </a:r>
            <a:r>
              <a:rPr lang="fa-IR" sz="2800" dirty="0" smtClean="0">
                <a:cs typeface="B Nazanin" panose="00000400000000000000" pitchFamily="2" charset="-78"/>
              </a:rPr>
              <a:t>دستگاه)</a:t>
            </a:r>
            <a:endParaRPr lang="fa-IR" sz="2800" dirty="0">
              <a:cs typeface="B Nazanin" panose="00000400000000000000" pitchFamily="2" charset="-78"/>
            </a:endParaRPr>
          </a:p>
          <a:p>
            <a:pPr marL="342900" indent="-342900" algn="r" rtl="1">
              <a:spcAft>
                <a:spcPts val="600"/>
              </a:spcAft>
              <a:buFont typeface="Wingdings" panose="05000000000000000000" pitchFamily="2" charset="2"/>
              <a:buChar char="ü"/>
            </a:pPr>
            <a:r>
              <a:rPr lang="fa-IR" sz="3200" b="1" dirty="0" smtClean="0">
                <a:solidFill>
                  <a:srgbClr val="C00000"/>
                </a:solidFill>
                <a:cs typeface="B Nazanin" panose="00000400000000000000" pitchFamily="2" charset="-78"/>
              </a:rPr>
              <a:t>آماده </a:t>
            </a:r>
            <a:r>
              <a:rPr lang="fa-IR" sz="3200" b="1" dirty="0">
                <a:solidFill>
                  <a:srgbClr val="C00000"/>
                </a:solidFill>
                <a:cs typeface="B Nazanin" panose="00000400000000000000" pitchFamily="2" charset="-78"/>
              </a:rPr>
              <a:t>سازی و نحوه کار با </a:t>
            </a:r>
            <a:r>
              <a:rPr lang="fa-IR" sz="3200" b="1" dirty="0" smtClean="0">
                <a:solidFill>
                  <a:srgbClr val="C00000"/>
                </a:solidFill>
                <a:cs typeface="B Nazanin" panose="00000400000000000000" pitchFamily="2" charset="-78"/>
              </a:rPr>
              <a:t>دستگاه</a:t>
            </a:r>
            <a:endParaRPr lang="fa-IR" sz="3200" b="1" dirty="0">
              <a:solidFill>
                <a:srgbClr val="C00000"/>
              </a:solidFill>
              <a:cs typeface="B Nazanin" panose="00000400000000000000" pitchFamily="2" charset="-78"/>
            </a:endParaRPr>
          </a:p>
          <a:p>
            <a:pPr marL="342900" indent="-342900" algn="r" rtl="1">
              <a:spcAft>
                <a:spcPts val="600"/>
              </a:spcAft>
              <a:buFont typeface="Wingdings" panose="05000000000000000000" pitchFamily="2" charset="2"/>
              <a:buChar char="ü"/>
            </a:pPr>
            <a:r>
              <a:rPr lang="fa-IR" sz="2800" dirty="0" smtClean="0">
                <a:cs typeface="B Nazanin" panose="00000400000000000000" pitchFamily="2" charset="-78"/>
              </a:rPr>
              <a:t>تنظیمات دستگاه</a:t>
            </a:r>
          </a:p>
          <a:p>
            <a:pPr marL="342900" indent="-342900" algn="r" rtl="1">
              <a:spcAft>
                <a:spcPts val="600"/>
              </a:spcAft>
              <a:buFont typeface="Wingdings" panose="05000000000000000000" pitchFamily="2" charset="2"/>
              <a:buChar char="ü"/>
            </a:pPr>
            <a:r>
              <a:rPr lang="fa-IR" sz="2800" dirty="0" smtClean="0">
                <a:cs typeface="B Nazanin" panose="00000400000000000000" pitchFamily="2" charset="-78"/>
              </a:rPr>
              <a:t>اصول </a:t>
            </a:r>
            <a:r>
              <a:rPr lang="fa-IR" sz="2800" dirty="0">
                <a:cs typeface="B Nazanin" panose="00000400000000000000" pitchFamily="2" charset="-78"/>
              </a:rPr>
              <a:t>تنفس دهی</a:t>
            </a:r>
          </a:p>
          <a:p>
            <a:pPr marL="342900" indent="-342900" algn="r" rtl="1">
              <a:spcAft>
                <a:spcPts val="600"/>
              </a:spcAft>
              <a:buFont typeface="Wingdings" panose="05000000000000000000" pitchFamily="2" charset="2"/>
              <a:buChar char="ü"/>
            </a:pPr>
            <a:r>
              <a:rPr lang="fa-IR" sz="2800" dirty="0" smtClean="0">
                <a:cs typeface="B Nazanin" panose="00000400000000000000" pitchFamily="2" charset="-78"/>
              </a:rPr>
              <a:t>مشخصات </a:t>
            </a:r>
            <a:r>
              <a:rPr lang="fa-IR" sz="2800" dirty="0">
                <a:cs typeface="B Nazanin" panose="00000400000000000000" pitchFamily="2" charset="-78"/>
              </a:rPr>
              <a:t>فنی</a:t>
            </a:r>
          </a:p>
          <a:p>
            <a:pPr marL="342900" indent="-342900" algn="r" rtl="1">
              <a:spcAft>
                <a:spcPts val="600"/>
              </a:spcAft>
              <a:buFont typeface="Wingdings" panose="05000000000000000000" pitchFamily="2" charset="2"/>
              <a:buChar char="ü"/>
            </a:pPr>
            <a:r>
              <a:rPr lang="fa-IR" sz="2800" dirty="0">
                <a:cs typeface="B Nazanin" panose="00000400000000000000" pitchFamily="2" charset="-78"/>
              </a:rPr>
              <a:t>دیاگرام نیوماتیک</a:t>
            </a:r>
          </a:p>
          <a:p>
            <a:pPr marL="342900" indent="-342900" algn="r" rtl="1">
              <a:spcAft>
                <a:spcPts val="600"/>
              </a:spcAft>
              <a:buFont typeface="Wingdings" panose="05000000000000000000" pitchFamily="2" charset="2"/>
              <a:buChar char="ü"/>
            </a:pPr>
            <a:r>
              <a:rPr lang="fa-IR" sz="2800" dirty="0" smtClean="0">
                <a:cs typeface="B Nazanin" panose="00000400000000000000" pitchFamily="2" charset="-78"/>
              </a:rPr>
              <a:t>پارامترهای </a:t>
            </a:r>
            <a:r>
              <a:rPr lang="fa-IR" sz="2800" dirty="0">
                <a:cs typeface="B Nazanin" panose="00000400000000000000" pitchFamily="2" charset="-78"/>
              </a:rPr>
              <a:t>اندازه گیری </a:t>
            </a:r>
            <a:r>
              <a:rPr lang="fa-IR" sz="2800" dirty="0" smtClean="0">
                <a:cs typeface="B Nazanin" panose="00000400000000000000" pitchFamily="2" charset="-78"/>
              </a:rPr>
              <a:t>شده</a:t>
            </a:r>
            <a:endParaRPr lang="en-US" sz="2800" dirty="0" smtClean="0">
              <a:cs typeface="B Nazanin" panose="00000400000000000000" pitchFamily="2" charset="-78"/>
            </a:endParaRPr>
          </a:p>
          <a:p>
            <a:pPr marL="342900" indent="-342900" algn="r" rtl="1">
              <a:spcAft>
                <a:spcPts val="600"/>
              </a:spcAft>
              <a:buFont typeface="Wingdings" panose="05000000000000000000" pitchFamily="2" charset="2"/>
              <a:buChar char="ü"/>
            </a:pPr>
            <a:r>
              <a:rPr lang="fa-IR" sz="2800" dirty="0" smtClean="0">
                <a:cs typeface="B Nazanin" panose="00000400000000000000" pitchFamily="2" charset="-78"/>
              </a:rPr>
              <a:t>مانورهای تنفسی</a:t>
            </a:r>
            <a:endParaRPr lang="en-US" sz="2800" dirty="0">
              <a:cs typeface="B Nazanin" panose="00000400000000000000" pitchFamily="2" charset="-78"/>
            </a:endParaRPr>
          </a:p>
          <a:p>
            <a:pPr marL="342900" indent="-342900" algn="r" rtl="1">
              <a:spcAft>
                <a:spcPts val="600"/>
              </a:spcAft>
              <a:buFont typeface="Wingdings" panose="05000000000000000000" pitchFamily="2" charset="2"/>
              <a:buChar char="ü"/>
            </a:pPr>
            <a:r>
              <a:rPr lang="fa-IR" sz="2800" dirty="0" smtClean="0">
                <a:cs typeface="B Nazanin" panose="00000400000000000000" pitchFamily="2" charset="-78"/>
              </a:rPr>
              <a:t>آلارم های دستگاه</a:t>
            </a:r>
            <a:endParaRPr lang="fa-IR" sz="2800" dirty="0">
              <a:cs typeface="B Nazanin" panose="00000400000000000000" pitchFamily="2" charset="-78"/>
            </a:endParaRPr>
          </a:p>
          <a:p>
            <a:pPr marL="342900" indent="-342900" algn="r" rtl="1">
              <a:spcAft>
                <a:spcPts val="600"/>
              </a:spcAft>
              <a:buFont typeface="Wingdings" panose="05000000000000000000" pitchFamily="2" charset="2"/>
              <a:buChar char="ü"/>
            </a:pPr>
            <a:r>
              <a:rPr lang="fa-IR" sz="2800" dirty="0" smtClean="0">
                <a:cs typeface="B Nazanin" panose="00000400000000000000" pitchFamily="2" charset="-78"/>
              </a:rPr>
              <a:t>نگهداری </a:t>
            </a:r>
            <a:r>
              <a:rPr lang="fa-IR" sz="2800" dirty="0">
                <a:cs typeface="B Nazanin" panose="00000400000000000000" pitchFamily="2" charset="-78"/>
              </a:rPr>
              <a:t>دستگاه</a:t>
            </a:r>
            <a:endParaRPr lang="en-US" sz="2800" dirty="0">
              <a:cs typeface="B Nazanin" panose="00000400000000000000" pitchFamily="2" charset="-78"/>
            </a:endParaRPr>
          </a:p>
          <a:p>
            <a:pPr marL="342900" indent="-342900" algn="r" rtl="1">
              <a:spcAft>
                <a:spcPts val="600"/>
              </a:spcAft>
              <a:buFont typeface="Wingdings" panose="05000000000000000000" pitchFamily="2" charset="2"/>
              <a:buChar char="ü"/>
            </a:pPr>
            <a:r>
              <a:rPr lang="fa-IR" sz="2800" dirty="0" smtClean="0">
                <a:cs typeface="B Nazanin" panose="00000400000000000000" pitchFamily="2" charset="-78"/>
              </a:rPr>
              <a:t>عیب یابی</a:t>
            </a:r>
            <a:endParaRPr lang="fa-IR" sz="2800" b="1" dirty="0" smtClean="0">
              <a:cs typeface="B Nazanin" pitchFamily="2" charset="-78"/>
            </a:endParaRPr>
          </a:p>
        </p:txBody>
      </p:sp>
      <p:cxnSp>
        <p:nvCxnSpPr>
          <p:cNvPr id="3" name="Straight Connector 2"/>
          <p:cNvCxnSpPr/>
          <p:nvPr/>
        </p:nvCxnSpPr>
        <p:spPr>
          <a:xfrm>
            <a:off x="2286000" y="914400"/>
            <a:ext cx="6400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6200222" y="206514"/>
            <a:ext cx="2486578" cy="707886"/>
          </a:xfrm>
          <a:prstGeom prst="rect">
            <a:avLst/>
          </a:prstGeom>
        </p:spPr>
        <p:txBody>
          <a:bodyPr wrap="none">
            <a:spAutoFit/>
          </a:bodyPr>
          <a:lstStyle/>
          <a:p>
            <a:r>
              <a:rPr lang="fa-IR" sz="4000" dirty="0" smtClean="0">
                <a:cs typeface="B Nazanin" pitchFamily="2" charset="-78"/>
              </a:rPr>
              <a:t>فهرست مطالب</a:t>
            </a:r>
            <a:endParaRPr lang="en-US" sz="4000" dirty="0"/>
          </a:p>
        </p:txBody>
      </p:sp>
    </p:spTree>
    <p:extLst>
      <p:ext uri="{BB962C8B-B14F-4D97-AF65-F5344CB8AC3E}">
        <p14:creationId xmlns:p14="http://schemas.microsoft.com/office/powerpoint/2010/main" val="167089704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130664870"/>
              </p:ext>
            </p:extLst>
          </p:nvPr>
        </p:nvGraphicFramePr>
        <p:xfrm>
          <a:off x="539552" y="1124745"/>
          <a:ext cx="8222310" cy="5414218"/>
        </p:xfrm>
        <a:graphic>
          <a:graphicData uri="http://schemas.openxmlformats.org/drawingml/2006/table">
            <a:tbl>
              <a:tblPr rtl="1">
                <a:tableStyleId>{5940675A-B579-460E-94D1-54222C63F5DA}</a:tableStyleId>
              </a:tblPr>
              <a:tblGrid>
                <a:gridCol w="1421462">
                  <a:extLst>
                    <a:ext uri="{9D8B030D-6E8A-4147-A177-3AD203B41FA5}">
                      <a16:colId xmlns:a16="http://schemas.microsoft.com/office/drawing/2014/main" val="20000"/>
                    </a:ext>
                  </a:extLst>
                </a:gridCol>
                <a:gridCol w="4140843">
                  <a:extLst>
                    <a:ext uri="{9D8B030D-6E8A-4147-A177-3AD203B41FA5}">
                      <a16:colId xmlns:a16="http://schemas.microsoft.com/office/drawing/2014/main" val="20001"/>
                    </a:ext>
                  </a:extLst>
                </a:gridCol>
                <a:gridCol w="2660005">
                  <a:extLst>
                    <a:ext uri="{9D8B030D-6E8A-4147-A177-3AD203B41FA5}">
                      <a16:colId xmlns:a16="http://schemas.microsoft.com/office/drawing/2014/main" val="20002"/>
                    </a:ext>
                  </a:extLst>
                </a:gridCol>
              </a:tblGrid>
              <a:tr h="404083">
                <a:tc>
                  <a:txBody>
                    <a:bodyPr/>
                    <a:lstStyle/>
                    <a:p>
                      <a:pPr marL="0" marR="0" algn="ctr" rtl="1">
                        <a:lnSpc>
                          <a:spcPct val="115000"/>
                        </a:lnSpc>
                        <a:spcBef>
                          <a:spcPts val="0"/>
                        </a:spcBef>
                        <a:spcAft>
                          <a:spcPts val="0"/>
                        </a:spcAft>
                      </a:pPr>
                      <a:r>
                        <a:rPr lang="fa-IR" sz="2400" b="1" dirty="0" smtClean="0">
                          <a:cs typeface="B Nazanin" pitchFamily="2" charset="-78"/>
                        </a:rPr>
                        <a:t>آلارم</a:t>
                      </a:r>
                      <a:endParaRPr lang="en-US" sz="2400" b="1" dirty="0">
                        <a:latin typeface="Times New Roman"/>
                        <a:ea typeface="Times New Roman"/>
                        <a:cs typeface="B Nazanin"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algn="ctr" rtl="1">
                        <a:lnSpc>
                          <a:spcPct val="115000"/>
                        </a:lnSpc>
                        <a:spcBef>
                          <a:spcPts val="0"/>
                        </a:spcBef>
                        <a:spcAft>
                          <a:spcPts val="0"/>
                        </a:spcAft>
                      </a:pPr>
                      <a:r>
                        <a:rPr lang="fa-IR" sz="2400" b="1" dirty="0" smtClean="0">
                          <a:cs typeface="B Nazanin" pitchFamily="2" charset="-78"/>
                        </a:rPr>
                        <a:t>تعریف آلارم</a:t>
                      </a:r>
                      <a:endParaRPr lang="en-US" sz="2400" b="1" dirty="0">
                        <a:latin typeface="Times New Roman"/>
                        <a:ea typeface="Times New Roman"/>
                        <a:cs typeface="B Nazanin"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algn="ctr" rtl="1">
                        <a:lnSpc>
                          <a:spcPct val="115000"/>
                        </a:lnSpc>
                        <a:spcBef>
                          <a:spcPts val="0"/>
                        </a:spcBef>
                        <a:spcAft>
                          <a:spcPts val="0"/>
                        </a:spcAft>
                      </a:pPr>
                      <a:r>
                        <a:rPr lang="fa-IR" sz="2400" b="1" dirty="0" smtClean="0">
                          <a:cs typeface="B Nazanin" pitchFamily="2" charset="-78"/>
                        </a:rPr>
                        <a:t>عملکرد ونتیلاتور</a:t>
                      </a:r>
                      <a:endParaRPr lang="en-US" sz="2400" b="1" dirty="0">
                        <a:latin typeface="Times New Roman"/>
                        <a:ea typeface="Times New Roman"/>
                        <a:cs typeface="B Nazanin"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0"/>
                  </a:ext>
                </a:extLst>
              </a:tr>
              <a:tr h="1163551">
                <a:tc>
                  <a:txBody>
                    <a:bodyPr/>
                    <a:lstStyle/>
                    <a:p>
                      <a:pPr marL="0" marR="0" algn="ctr" rtl="0">
                        <a:lnSpc>
                          <a:spcPct val="115000"/>
                        </a:lnSpc>
                        <a:spcBef>
                          <a:spcPts val="0"/>
                        </a:spcBef>
                        <a:spcAft>
                          <a:spcPts val="1000"/>
                        </a:spcAft>
                        <a:tabLst>
                          <a:tab pos="4210050" algn="l"/>
                        </a:tabLst>
                      </a:pPr>
                      <a:r>
                        <a:rPr lang="en-US" sz="1800" b="1" dirty="0">
                          <a:latin typeface="Times New Roman" pitchFamily="18" charset="0"/>
                          <a:cs typeface="Times New Roman" pitchFamily="18" charset="0"/>
                        </a:rPr>
                        <a:t>High </a:t>
                      </a:r>
                      <a:r>
                        <a:rPr lang="en-US" sz="1800" b="1" dirty="0" err="1">
                          <a:latin typeface="Times New Roman" pitchFamily="18" charset="0"/>
                          <a:cs typeface="Times New Roman" pitchFamily="18" charset="0"/>
                        </a:rPr>
                        <a:t>Inh</a:t>
                      </a:r>
                      <a:r>
                        <a:rPr lang="en-US" sz="1800" b="1" dirty="0">
                          <a:latin typeface="Times New Roman" pitchFamily="18" charset="0"/>
                          <a:cs typeface="Times New Roman" pitchFamily="18" charset="0"/>
                        </a:rPr>
                        <a:t> Pressure </a:t>
                      </a:r>
                      <a:endParaRPr lang="en-US" sz="1800" b="1" dirty="0">
                        <a:solidFill>
                          <a:srgbClr val="FF0000"/>
                        </a:solidFill>
                        <a:latin typeface="Times New Roman" pitchFamily="18" charset="0"/>
                        <a:ea typeface="Times New Roman"/>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3300"/>
                    </a:solidFill>
                  </a:tcPr>
                </a:tc>
                <a:tc>
                  <a:txBody>
                    <a:bodyPr/>
                    <a:lstStyle/>
                    <a:p>
                      <a:pPr algn="r" rtl="1"/>
                      <a:r>
                        <a:rPr kumimoji="0" lang="ar-SA" sz="2000" b="0" kern="1200" baseline="0" dirty="0" smtClean="0">
                          <a:solidFill>
                            <a:schemeClr val="tx1"/>
                          </a:solidFill>
                          <a:latin typeface="+mn-lt"/>
                          <a:ea typeface="+mn-ea"/>
                          <a:cs typeface="B Nazanin" pitchFamily="2" charset="-78"/>
                        </a:rPr>
                        <a:t>بيشينه فشار در طي زمان دم از حد بالاي تعريف شده براي آن فراتر رفته است.</a:t>
                      </a:r>
                      <a:endParaRPr kumimoji="0" lang="en-US" sz="2000" b="0" kern="1200" baseline="0" dirty="0" smtClean="0">
                        <a:solidFill>
                          <a:schemeClr val="tx1"/>
                        </a:solidFill>
                        <a:latin typeface="+mn-lt"/>
                        <a:ea typeface="+mn-ea"/>
                        <a:cs typeface="B Nazanin" pitchFamily="2" charset="-78"/>
                      </a:endParaRPr>
                    </a:p>
                    <a:p>
                      <a:pPr algn="r" rtl="1"/>
                      <a:r>
                        <a:rPr kumimoji="0" lang="ar-SA" sz="2000" b="0" kern="1200" baseline="0" dirty="0" smtClean="0">
                          <a:solidFill>
                            <a:schemeClr val="tx1"/>
                          </a:solidFill>
                          <a:latin typeface="+mn-lt"/>
                          <a:ea typeface="+mn-ea"/>
                          <a:cs typeface="B Nazanin" pitchFamily="2" charset="-78"/>
                        </a:rPr>
                        <a:t>انسداد نسبي مسير هوايي رخ داده است.</a:t>
                      </a:r>
                      <a:endParaRPr kumimoji="0" lang="fa-IR" sz="2000" b="0" kern="1200" baseline="0" dirty="0" smtClean="0">
                        <a:solidFill>
                          <a:schemeClr val="tx1"/>
                        </a:solidFill>
                        <a:latin typeface="+mn-lt"/>
                        <a:ea typeface="+mn-ea"/>
                        <a:cs typeface="B Nazanin"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rtl="1">
                        <a:lnSpc>
                          <a:spcPct val="150000"/>
                        </a:lnSpc>
                        <a:spcBef>
                          <a:spcPts val="0"/>
                        </a:spcBef>
                        <a:spcAft>
                          <a:spcPts val="0"/>
                        </a:spcAft>
                      </a:pPr>
                      <a:r>
                        <a:rPr lang="fa-IR" sz="2000" b="0" dirty="0" smtClean="0">
                          <a:cs typeface="B Nazanin" pitchFamily="2" charset="-78"/>
                        </a:rPr>
                        <a:t>خاتمه دم و آغاز بازدم</a:t>
                      </a:r>
                      <a:endParaRPr lang="en-US" sz="2000" b="0" dirty="0">
                        <a:latin typeface="Times New Roman"/>
                        <a:ea typeface="Times New Roman"/>
                        <a:cs typeface="B Nazanin"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383819">
                <a:tc>
                  <a:txBody>
                    <a:bodyPr/>
                    <a:lstStyle/>
                    <a:p>
                      <a:pPr marL="0" marR="0" algn="ctr" rtl="0">
                        <a:lnSpc>
                          <a:spcPct val="115000"/>
                        </a:lnSpc>
                        <a:spcBef>
                          <a:spcPts val="0"/>
                        </a:spcBef>
                        <a:spcAft>
                          <a:spcPts val="0"/>
                        </a:spcAft>
                        <a:tabLst>
                          <a:tab pos="4210050" algn="l"/>
                        </a:tabLst>
                      </a:pPr>
                      <a:r>
                        <a:rPr lang="en-US" sz="1800" b="1" dirty="0" smtClean="0">
                          <a:latin typeface="Times New Roman"/>
                          <a:ea typeface="Calibri"/>
                          <a:cs typeface="B Nazanin"/>
                        </a:rPr>
                        <a:t>Apnea</a:t>
                      </a:r>
                      <a:endParaRPr lang="en-US" sz="2000" b="1" dirty="0">
                        <a:latin typeface="Times New Roman"/>
                        <a:ea typeface="Times New Roman"/>
                        <a:cs typeface="B Nazani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3300"/>
                    </a:solidFill>
                  </a:tcPr>
                </a:tc>
                <a:tc>
                  <a:txBody>
                    <a:bodyPr/>
                    <a:lstStyle/>
                    <a:p>
                      <a:pPr marL="0" marR="0" algn="just" rtl="1">
                        <a:lnSpc>
                          <a:spcPct val="150000"/>
                        </a:lnSpc>
                        <a:spcBef>
                          <a:spcPts val="0"/>
                        </a:spcBef>
                        <a:spcAft>
                          <a:spcPts val="0"/>
                        </a:spcAft>
                      </a:pPr>
                      <a:r>
                        <a:rPr kumimoji="0" lang="ar-SA" sz="2000" b="0" kern="1200" baseline="0" dirty="0" smtClean="0">
                          <a:solidFill>
                            <a:schemeClr val="tx1"/>
                          </a:solidFill>
                          <a:latin typeface="+mn-lt"/>
                          <a:ea typeface="+mn-ea"/>
                          <a:cs typeface="B Nazanin" pitchFamily="2" charset="-78"/>
                        </a:rPr>
                        <a:t>در مد </a:t>
                      </a:r>
                      <a:r>
                        <a:rPr kumimoji="0" lang="en-US" sz="2000" b="0" kern="1200" baseline="0" dirty="0" smtClean="0">
                          <a:solidFill>
                            <a:schemeClr val="tx1"/>
                          </a:solidFill>
                          <a:latin typeface="+mn-lt"/>
                          <a:ea typeface="+mn-ea"/>
                          <a:cs typeface="B Nazanin" pitchFamily="2" charset="-78"/>
                        </a:rPr>
                        <a:t>PSV </a:t>
                      </a:r>
                      <a:r>
                        <a:rPr kumimoji="0" lang="ar-SA" sz="2000" b="0" kern="1200" baseline="0" dirty="0" smtClean="0">
                          <a:solidFill>
                            <a:schemeClr val="tx1"/>
                          </a:solidFill>
                          <a:latin typeface="+mn-lt"/>
                          <a:ea typeface="+mn-ea"/>
                          <a:cs typeface="B Nazanin" pitchFamily="2" charset="-78"/>
                        </a:rPr>
                        <a:t>، </a:t>
                      </a:r>
                      <a:r>
                        <a:rPr kumimoji="0" lang="en-US" sz="2000" b="0" kern="1200" baseline="0" dirty="0" smtClean="0">
                          <a:solidFill>
                            <a:schemeClr val="tx1"/>
                          </a:solidFill>
                          <a:latin typeface="+mn-lt"/>
                          <a:ea typeface="+mn-ea"/>
                          <a:cs typeface="B Nazanin" pitchFamily="2" charset="-78"/>
                        </a:rPr>
                        <a:t>VSV</a:t>
                      </a:r>
                      <a:r>
                        <a:rPr kumimoji="0" lang="ar-SA" sz="2000" b="0" kern="1200" baseline="0" dirty="0" smtClean="0">
                          <a:solidFill>
                            <a:schemeClr val="tx1"/>
                          </a:solidFill>
                          <a:latin typeface="+mn-lt"/>
                          <a:ea typeface="+mn-ea"/>
                          <a:cs typeface="B Nazanin" pitchFamily="2" charset="-78"/>
                        </a:rPr>
                        <a:t> یا </a:t>
                      </a:r>
                      <a:r>
                        <a:rPr kumimoji="0" lang="en-US" sz="2000" b="0" kern="1200" baseline="0" dirty="0" smtClean="0">
                          <a:solidFill>
                            <a:schemeClr val="tx1"/>
                          </a:solidFill>
                          <a:latin typeface="+mn-lt"/>
                          <a:ea typeface="+mn-ea"/>
                          <a:cs typeface="B Nazanin" pitchFamily="2" charset="-78"/>
                        </a:rPr>
                        <a:t>APRV</a:t>
                      </a:r>
                      <a:r>
                        <a:rPr kumimoji="0" lang="ar-SA" sz="2000" b="0" kern="1200" baseline="0" dirty="0" smtClean="0">
                          <a:solidFill>
                            <a:schemeClr val="tx1"/>
                          </a:solidFill>
                          <a:latin typeface="+mn-lt"/>
                          <a:ea typeface="+mn-ea"/>
                          <a:cs typeface="B Nazanin" pitchFamily="2" charset="-78"/>
                        </a:rPr>
                        <a:t>، در مدت زمان تعيين شده، تنفسي انجام نپذيرفته</a:t>
                      </a:r>
                      <a:r>
                        <a:rPr kumimoji="0" lang="fa-IR" sz="2000" b="0" kern="1200" baseline="0" dirty="0" smtClean="0">
                          <a:solidFill>
                            <a:schemeClr val="tx1"/>
                          </a:solidFill>
                          <a:latin typeface="+mn-lt"/>
                          <a:ea typeface="+mn-ea"/>
                          <a:cs typeface="B Nazanin" pitchFamily="2" charset="-78"/>
                        </a:rPr>
                        <a:t>.</a:t>
                      </a:r>
                      <a:endParaRPr kumimoji="0" lang="en-US" sz="2000" b="0" kern="1200" baseline="0" dirty="0" smtClean="0">
                        <a:solidFill>
                          <a:schemeClr val="tx1"/>
                        </a:solidFill>
                        <a:latin typeface="+mn-lt"/>
                        <a:ea typeface="+mn-ea"/>
                        <a:cs typeface="B Nazanin"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1">
                        <a:lnSpc>
                          <a:spcPct val="100000"/>
                        </a:lnSpc>
                      </a:pPr>
                      <a:r>
                        <a:rPr kumimoji="0" lang="fa-IR" sz="2000" kern="1200" dirty="0" smtClean="0">
                          <a:solidFill>
                            <a:schemeClr val="tx1"/>
                          </a:solidFill>
                          <a:latin typeface="+mn-lt"/>
                          <a:ea typeface="+mn-ea"/>
                          <a:cs typeface="B Nazanin" pitchFamily="2" charset="-78"/>
                        </a:rPr>
                        <a:t>- در صورت فعال بودن </a:t>
                      </a:r>
                      <a:r>
                        <a:rPr kumimoji="0" lang="en-US" sz="1800" kern="1200" dirty="0" smtClean="0">
                          <a:solidFill>
                            <a:schemeClr val="tx1"/>
                          </a:solidFill>
                          <a:latin typeface="Times New Roman" pitchFamily="18" charset="0"/>
                          <a:ea typeface="+mn-ea"/>
                          <a:cs typeface="Times New Roman" pitchFamily="18" charset="0"/>
                        </a:rPr>
                        <a:t>apnea backup</a:t>
                      </a:r>
                      <a:r>
                        <a:rPr kumimoji="0" lang="fa-IR" sz="1800" kern="1200" dirty="0" smtClean="0">
                          <a:solidFill>
                            <a:schemeClr val="tx1"/>
                          </a:solidFill>
                          <a:latin typeface="Times New Roman" pitchFamily="18" charset="0"/>
                          <a:ea typeface="+mn-ea"/>
                          <a:cs typeface="Times New Roman" pitchFamily="18" charset="0"/>
                        </a:rPr>
                        <a:t>:</a:t>
                      </a:r>
                      <a:endParaRPr kumimoji="0" lang="en-US" sz="2000" kern="1200" dirty="0" smtClean="0">
                        <a:solidFill>
                          <a:schemeClr val="tx1"/>
                        </a:solidFill>
                        <a:latin typeface="Times New Roman" pitchFamily="18" charset="0"/>
                        <a:ea typeface="+mn-ea"/>
                        <a:cs typeface="Times New Roman" pitchFamily="18" charset="0"/>
                      </a:endParaRPr>
                    </a:p>
                    <a:p>
                      <a:pPr lvl="1" algn="r" rtl="1">
                        <a:lnSpc>
                          <a:spcPct val="100000"/>
                        </a:lnSpc>
                      </a:pPr>
                      <a:r>
                        <a:rPr kumimoji="0" lang="fa-IR" sz="2000" kern="1200" dirty="0" smtClean="0">
                          <a:solidFill>
                            <a:schemeClr val="tx1"/>
                          </a:solidFill>
                          <a:latin typeface="+mn-lt"/>
                          <a:ea typeface="+mn-ea"/>
                          <a:cs typeface="B Nazanin" pitchFamily="2" charset="-78"/>
                        </a:rPr>
                        <a:t>اعمال</a:t>
                      </a:r>
                      <a:r>
                        <a:rPr kumimoji="0" lang="fa-IR" sz="2000" kern="1200" baseline="0" dirty="0" smtClean="0">
                          <a:solidFill>
                            <a:schemeClr val="tx1"/>
                          </a:solidFill>
                          <a:latin typeface="+mn-lt"/>
                          <a:ea typeface="+mn-ea"/>
                          <a:cs typeface="B Nazanin" pitchFamily="2" charset="-78"/>
                        </a:rPr>
                        <a:t> مد تنفسی </a:t>
                      </a:r>
                      <a:r>
                        <a:rPr kumimoji="0" lang="en-US" sz="1800" kern="1200" dirty="0" smtClean="0">
                          <a:solidFill>
                            <a:schemeClr val="tx1"/>
                          </a:solidFill>
                          <a:latin typeface="Times New Roman" pitchFamily="18" charset="0"/>
                          <a:ea typeface="+mn-ea"/>
                          <a:cs typeface="Times New Roman" pitchFamily="18" charset="0"/>
                        </a:rPr>
                        <a:t>backup</a:t>
                      </a:r>
                      <a:endParaRPr kumimoji="0" lang="fa-IR" sz="2000" kern="1200" baseline="0" dirty="0" smtClean="0">
                        <a:solidFill>
                          <a:schemeClr val="tx1"/>
                        </a:solidFill>
                        <a:latin typeface="+mn-lt"/>
                        <a:ea typeface="+mn-ea"/>
                        <a:cs typeface="B Nazanin" pitchFamily="2" charset="-78"/>
                      </a:endParaRPr>
                    </a:p>
                    <a:p>
                      <a:pPr lvl="1" algn="r" rtl="1">
                        <a:lnSpc>
                          <a:spcPct val="100000"/>
                        </a:lnSpc>
                      </a:pPr>
                      <a:r>
                        <a:rPr kumimoji="0" lang="fa-IR" sz="2000" kern="1200" baseline="0" dirty="0" smtClean="0">
                          <a:solidFill>
                            <a:schemeClr val="tx1"/>
                          </a:solidFill>
                          <a:latin typeface="+mn-lt"/>
                          <a:ea typeface="+mn-ea"/>
                          <a:cs typeface="B Nazanin" pitchFamily="2" charset="-78"/>
                        </a:rPr>
                        <a:t> فعال شدن آلارم آپنه</a:t>
                      </a:r>
                    </a:p>
                    <a:p>
                      <a:pPr algn="r" rtl="1">
                        <a:lnSpc>
                          <a:spcPct val="100000"/>
                        </a:lnSpc>
                      </a:pPr>
                      <a:r>
                        <a:rPr kumimoji="0" lang="fa-IR" sz="2000" kern="1200" baseline="0" dirty="0" smtClean="0">
                          <a:solidFill>
                            <a:schemeClr val="tx1"/>
                          </a:solidFill>
                          <a:latin typeface="+mn-lt"/>
                          <a:ea typeface="+mn-ea"/>
                          <a:cs typeface="B Nazanin" pitchFamily="2" charset="-78"/>
                        </a:rPr>
                        <a:t>- در صورت غیرفعال بودن </a:t>
                      </a:r>
                      <a:r>
                        <a:rPr kumimoji="0" lang="en-US" sz="1800" kern="1200" dirty="0" smtClean="0">
                          <a:solidFill>
                            <a:schemeClr val="tx1"/>
                          </a:solidFill>
                          <a:latin typeface="Times New Roman" pitchFamily="18" charset="0"/>
                          <a:ea typeface="+mn-ea"/>
                          <a:cs typeface="Times New Roman" pitchFamily="18" charset="0"/>
                        </a:rPr>
                        <a:t>apnea backup</a:t>
                      </a:r>
                      <a:r>
                        <a:rPr kumimoji="0" lang="fa-IR" sz="1800" kern="1200" dirty="0" smtClean="0">
                          <a:solidFill>
                            <a:schemeClr val="tx1"/>
                          </a:solidFill>
                          <a:latin typeface="Times New Roman" pitchFamily="18" charset="0"/>
                          <a:ea typeface="+mn-ea"/>
                          <a:cs typeface="Times New Roman" pitchFamily="18" charset="0"/>
                        </a:rPr>
                        <a:t>:</a:t>
                      </a:r>
                      <a:endParaRPr kumimoji="0" lang="en-US" sz="2000" kern="1200" dirty="0" smtClean="0">
                        <a:solidFill>
                          <a:schemeClr val="tx1"/>
                        </a:solidFill>
                        <a:latin typeface="+mn-lt"/>
                        <a:ea typeface="+mn-ea"/>
                        <a:cs typeface="B Nazanin" pitchFamily="2" charset="-78"/>
                      </a:endParaRPr>
                    </a:p>
                    <a:p>
                      <a:pPr lvl="1" algn="r" rtl="1">
                        <a:lnSpc>
                          <a:spcPct val="100000"/>
                        </a:lnSpc>
                      </a:pPr>
                      <a:r>
                        <a:rPr kumimoji="0" lang="fa-IR" sz="2000" kern="1200" baseline="0" dirty="0" smtClean="0">
                          <a:solidFill>
                            <a:schemeClr val="tx1"/>
                          </a:solidFill>
                          <a:latin typeface="+mn-lt"/>
                          <a:ea typeface="+mn-ea"/>
                          <a:cs typeface="B Nazanin" pitchFamily="2" charset="-78"/>
                        </a:rPr>
                        <a:t>فعال شدن آلارم آپنه</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446224">
                <a:tc>
                  <a:txBody>
                    <a:bodyPr/>
                    <a:lstStyle/>
                    <a:p>
                      <a:pPr marL="0" marR="0" algn="ctr" rtl="0">
                        <a:lnSpc>
                          <a:spcPct val="115000"/>
                        </a:lnSpc>
                        <a:spcBef>
                          <a:spcPts val="0"/>
                        </a:spcBef>
                        <a:spcAft>
                          <a:spcPts val="0"/>
                        </a:spcAft>
                        <a:tabLst>
                          <a:tab pos="4210050" algn="l"/>
                        </a:tabLst>
                      </a:pPr>
                      <a:r>
                        <a:rPr kumimoji="0" lang="en-US" sz="1800" b="1" kern="1200" dirty="0" smtClean="0">
                          <a:solidFill>
                            <a:schemeClr val="tx1"/>
                          </a:solidFill>
                          <a:latin typeface="Times New Roman"/>
                          <a:ea typeface="Calibri"/>
                          <a:cs typeface="B Nazanin"/>
                        </a:rPr>
                        <a:t>High Gas Temperature</a:t>
                      </a:r>
                      <a:endParaRPr kumimoji="0" lang="en-US" sz="1800" b="1" kern="1200" dirty="0">
                        <a:solidFill>
                          <a:schemeClr val="tx1"/>
                        </a:solidFill>
                        <a:latin typeface="Times New Roman"/>
                        <a:ea typeface="Calibri"/>
                        <a:cs typeface="B Nazani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3300"/>
                    </a:solidFill>
                  </a:tcPr>
                </a:tc>
                <a:tc>
                  <a:txBody>
                    <a:bodyPr/>
                    <a:lstStyle/>
                    <a:p>
                      <a:pPr marL="0" marR="0" algn="just" rtl="1">
                        <a:lnSpc>
                          <a:spcPct val="150000"/>
                        </a:lnSpc>
                        <a:spcBef>
                          <a:spcPts val="0"/>
                        </a:spcBef>
                        <a:spcAft>
                          <a:spcPts val="0"/>
                        </a:spcAft>
                      </a:pPr>
                      <a:r>
                        <a:rPr kumimoji="0" lang="ar-SA" sz="2000" b="0" kern="1200" baseline="0" dirty="0" smtClean="0">
                          <a:solidFill>
                            <a:schemeClr val="tx1"/>
                          </a:solidFill>
                          <a:latin typeface="+mn-lt"/>
                          <a:ea typeface="+mn-ea"/>
                          <a:cs typeface="B Nazanin" pitchFamily="2" charset="-78"/>
                        </a:rPr>
                        <a:t>دمای گاز اندازه گیری شده (</a:t>
                      </a:r>
                      <a:r>
                        <a:rPr kumimoji="0" lang="en-US" sz="2000" b="0" kern="1200" baseline="0" dirty="0" smtClean="0">
                          <a:solidFill>
                            <a:schemeClr val="tx1"/>
                          </a:solidFill>
                          <a:latin typeface="+mn-lt"/>
                          <a:ea typeface="+mn-ea"/>
                          <a:cs typeface="B Nazanin" pitchFamily="2" charset="-78"/>
                        </a:rPr>
                        <a:t>gas temp</a:t>
                      </a:r>
                      <a:r>
                        <a:rPr kumimoji="0" lang="ar-SA" sz="2000" b="0" kern="1200" baseline="0" dirty="0" smtClean="0">
                          <a:solidFill>
                            <a:schemeClr val="tx1"/>
                          </a:solidFill>
                          <a:latin typeface="+mn-lt"/>
                          <a:ea typeface="+mn-ea"/>
                          <a:cs typeface="B Nazanin" pitchFamily="2" charset="-78"/>
                        </a:rPr>
                        <a:t>) از حد مجاز </a:t>
                      </a:r>
                      <a:r>
                        <a:rPr kumimoji="0" lang="en-US" sz="2000" b="0" kern="1200" baseline="0" dirty="0" smtClean="0">
                          <a:solidFill>
                            <a:schemeClr val="tx1"/>
                          </a:solidFill>
                          <a:latin typeface="+mn-lt"/>
                          <a:ea typeface="+mn-ea"/>
                          <a:cs typeface="B Nazanin" pitchFamily="2" charset="-78"/>
                        </a:rPr>
                        <a:t>(45°C) </a:t>
                      </a:r>
                      <a:r>
                        <a:rPr kumimoji="0" lang="ar-SA" sz="2000" b="0" kern="1200" baseline="0" dirty="0" smtClean="0">
                          <a:solidFill>
                            <a:schemeClr val="tx1"/>
                          </a:solidFill>
                          <a:latin typeface="+mn-lt"/>
                          <a:ea typeface="+mn-ea"/>
                          <a:cs typeface="B Nazanin" pitchFamily="2" charset="-78"/>
                        </a:rPr>
                        <a:t>فراتر </a:t>
                      </a:r>
                      <a:r>
                        <a:rPr kumimoji="0" lang="fa-IR" sz="2000" b="0" kern="1200" baseline="0" dirty="0" smtClean="0">
                          <a:solidFill>
                            <a:schemeClr val="tx1"/>
                          </a:solidFill>
                          <a:latin typeface="+mn-lt"/>
                          <a:ea typeface="+mn-ea"/>
                          <a:cs typeface="B Nazanin" pitchFamily="2" charset="-78"/>
                        </a:rPr>
                        <a:t>رفته است</a:t>
                      </a:r>
                      <a:r>
                        <a:rPr kumimoji="0" lang="ar-SA" sz="2000" b="0" kern="1200" baseline="0" dirty="0" smtClean="0">
                          <a:solidFill>
                            <a:schemeClr val="tx1"/>
                          </a:solidFill>
                          <a:latin typeface="+mn-lt"/>
                          <a:ea typeface="+mn-ea"/>
                          <a:cs typeface="B Nazanin" pitchFamily="2" charset="-78"/>
                        </a:rPr>
                        <a:t>.</a:t>
                      </a:r>
                      <a:endParaRPr kumimoji="0" lang="en-US" sz="2000" b="0" kern="1200" baseline="0" dirty="0" smtClean="0">
                        <a:solidFill>
                          <a:schemeClr val="tx1"/>
                        </a:solidFill>
                        <a:latin typeface="+mn-lt"/>
                        <a:ea typeface="+mn-ea"/>
                        <a:cs typeface="B Nazanin"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1" algn="r" rtl="1" eaLnBrk="1" latinLnBrk="0" hangingPunct="1">
                        <a:lnSpc>
                          <a:spcPct val="150000"/>
                        </a:lnSpc>
                        <a:spcBef>
                          <a:spcPts val="0"/>
                        </a:spcBef>
                        <a:spcAft>
                          <a:spcPts val="0"/>
                        </a:spcAft>
                      </a:pPr>
                      <a:r>
                        <a:rPr kumimoji="0" lang="fa-IR" sz="2000" b="0" kern="1200" dirty="0" smtClean="0">
                          <a:solidFill>
                            <a:schemeClr val="tx1"/>
                          </a:solidFill>
                          <a:latin typeface="+mn-lt"/>
                          <a:ea typeface="+mn-ea"/>
                          <a:cs typeface="B Nazanin" pitchFamily="2" charset="-78"/>
                        </a:rPr>
                        <a:t>تنفس دهي ادامه مي يابد.</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70612379"/>
                  </a:ext>
                </a:extLst>
              </a:tr>
            </a:tbl>
          </a:graphicData>
        </a:graphic>
      </p:graphicFrame>
      <p:cxnSp>
        <p:nvCxnSpPr>
          <p:cNvPr id="7" name="Straight Connector 6"/>
          <p:cNvCxnSpPr/>
          <p:nvPr/>
        </p:nvCxnSpPr>
        <p:spPr>
          <a:xfrm>
            <a:off x="2361063" y="902732"/>
            <a:ext cx="6400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718550" y="206514"/>
            <a:ext cx="2940228" cy="707886"/>
          </a:xfrm>
          <a:prstGeom prst="rect">
            <a:avLst/>
          </a:prstGeom>
        </p:spPr>
        <p:txBody>
          <a:bodyPr wrap="none">
            <a:spAutoFit/>
          </a:bodyPr>
          <a:lstStyle/>
          <a:p>
            <a:pPr algn="r" rtl="1"/>
            <a:r>
              <a:rPr lang="fa-IR" sz="4000" dirty="0" smtClean="0">
                <a:cs typeface="B Nazanin" panose="00000400000000000000" pitchFamily="2" charset="-78"/>
              </a:rPr>
              <a:t>آلارم های دستگاه</a:t>
            </a:r>
            <a:endParaRPr lang="en-US" sz="4000" dirty="0">
              <a:cs typeface="B Nazanin" panose="00000400000000000000" pitchFamily="2" charset="-78"/>
            </a:endParaRPr>
          </a:p>
        </p:txBody>
      </p:sp>
    </p:spTree>
    <p:extLst>
      <p:ext uri="{BB962C8B-B14F-4D97-AF65-F5344CB8AC3E}">
        <p14:creationId xmlns:p14="http://schemas.microsoft.com/office/powerpoint/2010/main" val="170729595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77522863"/>
              </p:ext>
            </p:extLst>
          </p:nvPr>
        </p:nvGraphicFramePr>
        <p:xfrm>
          <a:off x="532263" y="1143001"/>
          <a:ext cx="8229600" cy="5091040"/>
        </p:xfrm>
        <a:graphic>
          <a:graphicData uri="http://schemas.openxmlformats.org/drawingml/2006/table">
            <a:tbl>
              <a:tblPr rtl="1">
                <a:tableStyleId>{5940675A-B579-460E-94D1-54222C63F5DA}</a:tableStyleId>
              </a:tblPr>
              <a:tblGrid>
                <a:gridCol w="1686060">
                  <a:extLst>
                    <a:ext uri="{9D8B030D-6E8A-4147-A177-3AD203B41FA5}">
                      <a16:colId xmlns:a16="http://schemas.microsoft.com/office/drawing/2014/main" val="20000"/>
                    </a:ext>
                  </a:extLst>
                </a:gridCol>
                <a:gridCol w="3714295">
                  <a:extLst>
                    <a:ext uri="{9D8B030D-6E8A-4147-A177-3AD203B41FA5}">
                      <a16:colId xmlns:a16="http://schemas.microsoft.com/office/drawing/2014/main" val="20001"/>
                    </a:ext>
                  </a:extLst>
                </a:gridCol>
                <a:gridCol w="2829245">
                  <a:extLst>
                    <a:ext uri="{9D8B030D-6E8A-4147-A177-3AD203B41FA5}">
                      <a16:colId xmlns:a16="http://schemas.microsoft.com/office/drawing/2014/main" val="20002"/>
                    </a:ext>
                  </a:extLst>
                </a:gridCol>
              </a:tblGrid>
              <a:tr h="407186">
                <a:tc>
                  <a:txBody>
                    <a:bodyPr/>
                    <a:lstStyle/>
                    <a:p>
                      <a:pPr marL="0" marR="0" algn="ctr" rtl="1">
                        <a:lnSpc>
                          <a:spcPct val="115000"/>
                        </a:lnSpc>
                        <a:spcBef>
                          <a:spcPts val="0"/>
                        </a:spcBef>
                        <a:spcAft>
                          <a:spcPts val="0"/>
                        </a:spcAft>
                      </a:pPr>
                      <a:r>
                        <a:rPr lang="fa-IR" sz="2400" b="1" dirty="0" smtClean="0">
                          <a:cs typeface="B Nazanin" pitchFamily="2" charset="-78"/>
                        </a:rPr>
                        <a:t>آلارم</a:t>
                      </a:r>
                      <a:endParaRPr lang="en-US" sz="2400" b="1" dirty="0">
                        <a:latin typeface="Times New Roman"/>
                        <a:ea typeface="Times New Roman"/>
                        <a:cs typeface="B Nazanin"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algn="ctr" rtl="1">
                        <a:lnSpc>
                          <a:spcPct val="115000"/>
                        </a:lnSpc>
                        <a:spcBef>
                          <a:spcPts val="0"/>
                        </a:spcBef>
                        <a:spcAft>
                          <a:spcPts val="0"/>
                        </a:spcAft>
                      </a:pPr>
                      <a:r>
                        <a:rPr lang="fa-IR" sz="2400" b="1" dirty="0">
                          <a:cs typeface="B Nazanin" pitchFamily="2" charset="-78"/>
                        </a:rPr>
                        <a:t>تعریف آلارم</a:t>
                      </a:r>
                      <a:endParaRPr lang="en-US" sz="2400" b="1" dirty="0">
                        <a:latin typeface="Times New Roman"/>
                        <a:ea typeface="Times New Roman"/>
                        <a:cs typeface="B Nazanin"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algn="ctr" rtl="1">
                        <a:lnSpc>
                          <a:spcPct val="115000"/>
                        </a:lnSpc>
                        <a:spcBef>
                          <a:spcPts val="0"/>
                        </a:spcBef>
                        <a:spcAft>
                          <a:spcPts val="0"/>
                        </a:spcAft>
                      </a:pPr>
                      <a:r>
                        <a:rPr lang="fa-IR" sz="2400" b="1" dirty="0">
                          <a:cs typeface="B Nazanin" pitchFamily="2" charset="-78"/>
                        </a:rPr>
                        <a:t>عملکرد </a:t>
                      </a:r>
                      <a:r>
                        <a:rPr lang="fa-IR" sz="2400" b="1" dirty="0" smtClean="0">
                          <a:cs typeface="B Nazanin" pitchFamily="2" charset="-78"/>
                        </a:rPr>
                        <a:t>ونتیلاتور</a:t>
                      </a:r>
                      <a:endParaRPr lang="en-US" sz="2400" b="1" dirty="0">
                        <a:latin typeface="Times New Roman"/>
                        <a:ea typeface="Times New Roman"/>
                        <a:cs typeface="B Nazanin"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0"/>
                  </a:ext>
                </a:extLst>
              </a:tr>
              <a:tr h="2362200">
                <a:tc>
                  <a:txBody>
                    <a:bodyPr/>
                    <a:lstStyle/>
                    <a:p>
                      <a:pPr marL="0" marR="0" algn="ctr" rtl="0">
                        <a:lnSpc>
                          <a:spcPct val="115000"/>
                        </a:lnSpc>
                        <a:spcBef>
                          <a:spcPts val="0"/>
                        </a:spcBef>
                        <a:spcAft>
                          <a:spcPts val="0"/>
                        </a:spcAft>
                        <a:tabLst>
                          <a:tab pos="4210050" algn="l"/>
                        </a:tabLst>
                      </a:pPr>
                      <a:r>
                        <a:rPr kumimoji="0" lang="en-US" sz="1800" b="1" kern="1200" dirty="0" smtClean="0">
                          <a:solidFill>
                            <a:schemeClr val="tx1"/>
                          </a:solidFill>
                          <a:latin typeface="+mn-lt"/>
                          <a:ea typeface="+mn-ea"/>
                          <a:cs typeface="+mn-cs"/>
                        </a:rPr>
                        <a:t>Occlusion </a:t>
                      </a:r>
                      <a:endParaRPr lang="en-US" sz="1800" b="1" dirty="0">
                        <a:latin typeface="Times New Roman"/>
                        <a:ea typeface="Times New Roman"/>
                        <a:cs typeface="B Nazani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3300"/>
                    </a:solidFill>
                  </a:tcPr>
                </a:tc>
                <a:tc>
                  <a:txBody>
                    <a:bodyPr/>
                    <a:lstStyle/>
                    <a:p>
                      <a:pPr algn="r" rtl="1"/>
                      <a:r>
                        <a:rPr kumimoji="0" lang="ar-SA" sz="2000" kern="1200" baseline="0" dirty="0" smtClean="0">
                          <a:solidFill>
                            <a:schemeClr val="tx1"/>
                          </a:solidFill>
                          <a:latin typeface="+mn-lt"/>
                          <a:ea typeface="+mn-ea"/>
                          <a:cs typeface="B Nazanin" pitchFamily="2" charset="-78"/>
                        </a:rPr>
                        <a:t>در مسير هوايي ونتيلاتور تا بيمار يا بالعکس، و يا </a:t>
                      </a:r>
                      <a:r>
                        <a:rPr kumimoji="0" lang="fa-IR" sz="2000" kern="1200" baseline="0" dirty="0" smtClean="0">
                          <a:solidFill>
                            <a:schemeClr val="tx1"/>
                          </a:solidFill>
                          <a:latin typeface="+mn-lt"/>
                          <a:ea typeface="+mn-ea"/>
                          <a:cs typeface="B Nazanin" pitchFamily="2" charset="-78"/>
                        </a:rPr>
                        <a:t>شیر</a:t>
                      </a:r>
                      <a:r>
                        <a:rPr kumimoji="0" lang="ar-SA" sz="2000" kern="1200" baseline="0" dirty="0" smtClean="0">
                          <a:solidFill>
                            <a:schemeClr val="tx1"/>
                          </a:solidFill>
                          <a:latin typeface="+mn-lt"/>
                          <a:ea typeface="+mn-ea"/>
                          <a:cs typeface="B Nazanin" pitchFamily="2" charset="-78"/>
                        </a:rPr>
                        <a:t> بازدمي انسداد کامل رخ داده است.</a:t>
                      </a:r>
                      <a:endParaRPr kumimoji="0" lang="en-US" sz="2000" kern="1200" baseline="0" dirty="0" smtClean="0">
                        <a:solidFill>
                          <a:schemeClr val="tx1"/>
                        </a:solidFill>
                        <a:latin typeface="+mn-lt"/>
                        <a:ea typeface="+mn-ea"/>
                        <a:cs typeface="B Nazanin" pitchFamily="2" charset="-78"/>
                      </a:endParaRPr>
                    </a:p>
                    <a:p>
                      <a:pPr algn="r" rtl="1"/>
                      <a:r>
                        <a:rPr kumimoji="0" lang="ar-SA" sz="2000" kern="1200" baseline="0" dirty="0" smtClean="0">
                          <a:solidFill>
                            <a:schemeClr val="tx1"/>
                          </a:solidFill>
                          <a:latin typeface="+mn-lt"/>
                          <a:ea typeface="+mn-ea"/>
                          <a:cs typeface="B Nazanin" pitchFamily="2" charset="-78"/>
                        </a:rPr>
                        <a:t>این آلارم در زمان بازدم فعال میگردد.</a:t>
                      </a:r>
                      <a:endParaRPr kumimoji="0" lang="en-US" sz="2000" kern="1200" baseline="0" dirty="0">
                        <a:solidFill>
                          <a:schemeClr val="tx1"/>
                        </a:solidFill>
                        <a:latin typeface="+mn-lt"/>
                        <a:ea typeface="+mn-ea"/>
                        <a:cs typeface="B Nazanin"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r" rtl="1">
                        <a:lnSpc>
                          <a:spcPct val="150000"/>
                        </a:lnSpc>
                      </a:pPr>
                      <a:r>
                        <a:rPr kumimoji="0" lang="fa-IR" sz="2000" kern="1200" dirty="0" smtClean="0">
                          <a:solidFill>
                            <a:schemeClr val="tx1"/>
                          </a:solidFill>
                          <a:latin typeface="+mn-lt"/>
                          <a:ea typeface="+mn-ea"/>
                          <a:cs typeface="B Nazanin" pitchFamily="2" charset="-78"/>
                        </a:rPr>
                        <a:t>فعال شدن آلارم انسداد</a:t>
                      </a:r>
                    </a:p>
                    <a:p>
                      <a:pPr lvl="0" algn="r" rtl="1">
                        <a:lnSpc>
                          <a:spcPct val="150000"/>
                        </a:lnSpc>
                      </a:pPr>
                      <a:r>
                        <a:rPr kumimoji="0" lang="fa-IR" sz="2000" kern="1200" dirty="0" smtClean="0">
                          <a:solidFill>
                            <a:schemeClr val="tx1"/>
                          </a:solidFill>
                          <a:latin typeface="+mn-lt"/>
                          <a:ea typeface="+mn-ea"/>
                          <a:cs typeface="B Nazanin" pitchFamily="2" charset="-78"/>
                        </a:rPr>
                        <a:t>بسته شدن شیر دم و باز شدن شیر بازدم</a:t>
                      </a:r>
                      <a:endParaRPr kumimoji="0" lang="en-US" sz="2000" kern="1200" dirty="0" smtClean="0">
                        <a:solidFill>
                          <a:schemeClr val="tx1"/>
                        </a:solidFill>
                        <a:latin typeface="+mn-lt"/>
                        <a:ea typeface="+mn-ea"/>
                        <a:cs typeface="B Nazanin" pitchFamily="2" charset="-78"/>
                      </a:endParaRPr>
                    </a:p>
                    <a:p>
                      <a:pPr lvl="0" algn="r" rtl="1">
                        <a:lnSpc>
                          <a:spcPct val="150000"/>
                        </a:lnSpc>
                      </a:pPr>
                      <a:r>
                        <a:rPr kumimoji="0" lang="fa-IR" sz="2000" kern="1200" dirty="0" smtClean="0">
                          <a:solidFill>
                            <a:schemeClr val="tx1"/>
                          </a:solidFill>
                          <a:latin typeface="+mn-lt"/>
                          <a:ea typeface="+mn-ea"/>
                          <a:cs typeface="B Nazanin" pitchFamily="2" charset="-78"/>
                        </a:rPr>
                        <a:t>غیر فعال شدن تریگر</a:t>
                      </a:r>
                      <a:endParaRPr kumimoji="0" lang="en-US" sz="2000" kern="1200" dirty="0" smtClean="0">
                        <a:solidFill>
                          <a:schemeClr val="tx1"/>
                        </a:solidFill>
                        <a:latin typeface="+mn-lt"/>
                        <a:ea typeface="+mn-ea"/>
                        <a:cs typeface="B Nazanin" pitchFamily="2" charset="-78"/>
                      </a:endParaRPr>
                    </a:p>
                    <a:p>
                      <a:pPr lvl="0" algn="r" rtl="1">
                        <a:lnSpc>
                          <a:spcPct val="150000"/>
                        </a:lnSpc>
                      </a:pPr>
                      <a:r>
                        <a:rPr kumimoji="0" lang="fa-IR" sz="2000" kern="1200" dirty="0" smtClean="0">
                          <a:solidFill>
                            <a:schemeClr val="tx1"/>
                          </a:solidFill>
                          <a:latin typeface="+mn-lt"/>
                          <a:ea typeface="+mn-ea"/>
                          <a:cs typeface="B Nazanin" pitchFamily="2" charset="-78"/>
                        </a:rPr>
                        <a:t>باز شدن </a:t>
                      </a:r>
                      <a:r>
                        <a:rPr kumimoji="0" lang="en-US" sz="1800" kern="1200" dirty="0" smtClean="0">
                          <a:solidFill>
                            <a:schemeClr val="tx1"/>
                          </a:solidFill>
                          <a:latin typeface="Times New Roman" pitchFamily="18" charset="0"/>
                          <a:ea typeface="+mn-ea"/>
                          <a:cs typeface="Times New Roman" pitchFamily="18" charset="0"/>
                        </a:rPr>
                        <a:t>Safety Valve</a:t>
                      </a:r>
                      <a:endParaRPr kumimoji="0" lang="en-US" sz="1800" kern="1200" dirty="0" smtClean="0">
                        <a:solidFill>
                          <a:schemeClr val="tx1"/>
                        </a:solidFill>
                        <a:latin typeface="+mn-lt"/>
                        <a:ea typeface="+mn-ea"/>
                        <a:cs typeface="B Nazanin"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950975">
                <a:tc>
                  <a:txBody>
                    <a:bodyPr/>
                    <a:lstStyle/>
                    <a:p>
                      <a:pPr marL="0" marR="0" algn="ctr" rtl="0">
                        <a:lnSpc>
                          <a:spcPct val="115000"/>
                        </a:lnSpc>
                        <a:spcBef>
                          <a:spcPts val="0"/>
                        </a:spcBef>
                        <a:spcAft>
                          <a:spcPts val="0"/>
                        </a:spcAft>
                        <a:tabLst>
                          <a:tab pos="4210050" algn="l"/>
                        </a:tabLst>
                      </a:pPr>
                      <a:r>
                        <a:rPr lang="en-US" sz="1800" b="1" dirty="0">
                          <a:latin typeface="Times New Roman"/>
                          <a:ea typeface="Calibri"/>
                          <a:cs typeface="B Nazanin"/>
                        </a:rPr>
                        <a:t>Disconnection</a:t>
                      </a:r>
                      <a:endParaRPr lang="en-US" sz="1800" b="1" dirty="0">
                        <a:latin typeface="Times New Roman"/>
                        <a:ea typeface="Times New Roman"/>
                        <a:cs typeface="B Nazani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3300"/>
                    </a:solidFill>
                  </a:tcPr>
                </a:tc>
                <a:tc>
                  <a:txBody>
                    <a:bodyPr/>
                    <a:lstStyle/>
                    <a:p>
                      <a:pPr marL="0" marR="0" algn="r" rtl="1">
                        <a:lnSpc>
                          <a:spcPct val="115000"/>
                        </a:lnSpc>
                        <a:spcBef>
                          <a:spcPts val="0"/>
                        </a:spcBef>
                        <a:spcAft>
                          <a:spcPts val="0"/>
                        </a:spcAft>
                      </a:pPr>
                      <a:r>
                        <a:rPr kumimoji="0" lang="fa-IR" sz="2000" kern="1200" dirty="0" smtClean="0">
                          <a:solidFill>
                            <a:schemeClr val="tx1"/>
                          </a:solidFill>
                          <a:latin typeface="+mn-lt"/>
                          <a:ea typeface="+mn-ea"/>
                          <a:cs typeface="B Nazanin" pitchFamily="2" charset="-78"/>
                        </a:rPr>
                        <a:t>قطع</a:t>
                      </a:r>
                      <a:r>
                        <a:rPr kumimoji="0" lang="fa-IR" sz="2000" kern="1200" baseline="0" dirty="0" smtClean="0">
                          <a:solidFill>
                            <a:schemeClr val="tx1"/>
                          </a:solidFill>
                          <a:latin typeface="+mn-lt"/>
                          <a:ea typeface="+mn-ea"/>
                          <a:cs typeface="B Nazanin" pitchFamily="2" charset="-78"/>
                        </a:rPr>
                        <a:t> شدن ارتباط بیمار با دستگاه</a:t>
                      </a:r>
                      <a:endParaRPr kumimoji="0" lang="en-US" sz="2000" kern="1200" dirty="0" smtClean="0">
                        <a:solidFill>
                          <a:schemeClr val="tx1"/>
                        </a:solidFill>
                        <a:latin typeface="+mn-lt"/>
                        <a:ea typeface="+mn-ea"/>
                        <a:cs typeface="B Nazanin"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rtl="1">
                        <a:lnSpc>
                          <a:spcPct val="150000"/>
                        </a:lnSpc>
                        <a:spcBef>
                          <a:spcPts val="0"/>
                        </a:spcBef>
                        <a:spcAft>
                          <a:spcPts val="0"/>
                        </a:spcAft>
                      </a:pPr>
                      <a:r>
                        <a:rPr lang="fa-IR" sz="2000" b="0" dirty="0" smtClean="0">
                          <a:cs typeface="B Nazanin" pitchFamily="2" charset="-78"/>
                        </a:rPr>
                        <a:t>ادامه تنفس</a:t>
                      </a:r>
                      <a:endParaRPr lang="en-US" sz="2000" b="0" dirty="0">
                        <a:latin typeface="Times New Roman"/>
                        <a:ea typeface="Times New Roman"/>
                        <a:cs typeface="B Nazanin"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92893231"/>
                  </a:ext>
                </a:extLst>
              </a:tr>
              <a:tr h="1357241">
                <a:tc>
                  <a:txBody>
                    <a:bodyPr/>
                    <a:lstStyle/>
                    <a:p>
                      <a:pPr marL="0" marR="0" algn="ctr" rtl="0" eaLnBrk="1" latinLnBrk="0" hangingPunct="1">
                        <a:lnSpc>
                          <a:spcPct val="115000"/>
                        </a:lnSpc>
                        <a:spcBef>
                          <a:spcPts val="0"/>
                        </a:spcBef>
                        <a:spcAft>
                          <a:spcPts val="0"/>
                        </a:spcAft>
                        <a:tabLst>
                          <a:tab pos="4210050" algn="l"/>
                        </a:tabLst>
                      </a:pPr>
                      <a:r>
                        <a:rPr kumimoji="0" lang="en-US" sz="1800" b="1" kern="1200" dirty="0" smtClean="0">
                          <a:solidFill>
                            <a:schemeClr val="tx1"/>
                          </a:solidFill>
                          <a:effectLst/>
                          <a:latin typeface="Times New Roman" pitchFamily="18" charset="0"/>
                          <a:ea typeface="Times New Roman"/>
                          <a:cs typeface="Times New Roman" pitchFamily="18" charset="0"/>
                        </a:rPr>
                        <a:t>Low PEEP</a:t>
                      </a:r>
                      <a:endParaRPr kumimoji="0" lang="en-US" sz="1800" b="1" kern="1200" dirty="0">
                        <a:solidFill>
                          <a:schemeClr val="tx1"/>
                        </a:solidFill>
                        <a:effectLst/>
                        <a:latin typeface="Times New Roman" pitchFamily="18" charset="0"/>
                        <a:ea typeface="Times New Roman"/>
                        <a:cs typeface="Times New Roman" pitchFamily="18" charset="0"/>
                      </a:endParaRPr>
                    </a:p>
                  </a:txBody>
                  <a:tcPr marL="15390" marR="153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3300"/>
                    </a:solidFill>
                  </a:tcPr>
                </a:tc>
                <a:tc>
                  <a:txBody>
                    <a:bodyPr/>
                    <a:lstStyle/>
                    <a:p>
                      <a:pPr marL="0" marR="0" algn="r" rtl="1">
                        <a:lnSpc>
                          <a:spcPct val="150000"/>
                        </a:lnSpc>
                        <a:spcBef>
                          <a:spcPts val="0"/>
                        </a:spcBef>
                        <a:spcAft>
                          <a:spcPts val="0"/>
                        </a:spcAft>
                      </a:pPr>
                      <a:r>
                        <a:rPr lang="fa-IR" sz="2000" b="0" dirty="0" smtClean="0">
                          <a:cs typeface="B Nazanin" pitchFamily="2" charset="-78"/>
                        </a:rPr>
                        <a:t>پایین آمدن </a:t>
                      </a:r>
                      <a:r>
                        <a:rPr lang="en-US" sz="1800" b="0" baseline="0" dirty="0" smtClean="0">
                          <a:cs typeface="B Nazanin" pitchFamily="2" charset="-78"/>
                        </a:rPr>
                        <a:t>PEEP</a:t>
                      </a:r>
                      <a:r>
                        <a:rPr lang="fa-IR" sz="1800" b="0" baseline="0" dirty="0" smtClean="0">
                          <a:cs typeface="B Nazanin" pitchFamily="2" charset="-78"/>
                        </a:rPr>
                        <a:t> </a:t>
                      </a:r>
                      <a:r>
                        <a:rPr lang="fa-IR" sz="2000" b="0" baseline="0" dirty="0" smtClean="0">
                          <a:cs typeface="B Nazanin" pitchFamily="2" charset="-78"/>
                        </a:rPr>
                        <a:t>اندازه گیری شده از حد پایین تعریف شده برای آن در دو سیکل پیاپی</a:t>
                      </a:r>
                      <a:endParaRPr lang="fa-IR" sz="2000" b="0" dirty="0" smtClean="0">
                        <a:cs typeface="B Nazanin"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rtl="1">
                        <a:lnSpc>
                          <a:spcPct val="150000"/>
                        </a:lnSpc>
                        <a:spcBef>
                          <a:spcPts val="0"/>
                        </a:spcBef>
                        <a:spcAft>
                          <a:spcPts val="0"/>
                        </a:spcAft>
                      </a:pPr>
                      <a:r>
                        <a:rPr lang="fa-IR" sz="2000" b="0" dirty="0" smtClean="0">
                          <a:cs typeface="B Nazanin" pitchFamily="2" charset="-78"/>
                        </a:rPr>
                        <a:t>ادامه تنفس</a:t>
                      </a:r>
                      <a:endParaRPr lang="en-US" sz="2000" b="0" dirty="0">
                        <a:latin typeface="Times New Roman"/>
                        <a:ea typeface="Times New Roman"/>
                        <a:cs typeface="B Nazanin"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37875447"/>
                  </a:ext>
                </a:extLst>
              </a:tr>
            </a:tbl>
          </a:graphicData>
        </a:graphic>
      </p:graphicFrame>
      <p:cxnSp>
        <p:nvCxnSpPr>
          <p:cNvPr id="7" name="Straight Connector 6"/>
          <p:cNvCxnSpPr/>
          <p:nvPr/>
        </p:nvCxnSpPr>
        <p:spPr>
          <a:xfrm>
            <a:off x="2361063" y="902732"/>
            <a:ext cx="6400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718550" y="228600"/>
            <a:ext cx="2940228" cy="707886"/>
          </a:xfrm>
          <a:prstGeom prst="rect">
            <a:avLst/>
          </a:prstGeom>
        </p:spPr>
        <p:txBody>
          <a:bodyPr wrap="none">
            <a:spAutoFit/>
          </a:bodyPr>
          <a:lstStyle/>
          <a:p>
            <a:pPr algn="r" rtl="1"/>
            <a:r>
              <a:rPr lang="fa-IR" sz="4000" dirty="0" smtClean="0">
                <a:cs typeface="B Nazanin" panose="00000400000000000000" pitchFamily="2" charset="-78"/>
              </a:rPr>
              <a:t>آلارم های دستگاه</a:t>
            </a:r>
            <a:endParaRPr lang="en-US" sz="4000" dirty="0">
              <a:cs typeface="B Nazanin" panose="00000400000000000000" pitchFamily="2" charset="-78"/>
            </a:endParaRPr>
          </a:p>
        </p:txBody>
      </p:sp>
    </p:spTree>
    <p:extLst>
      <p:ext uri="{BB962C8B-B14F-4D97-AF65-F5344CB8AC3E}">
        <p14:creationId xmlns:p14="http://schemas.microsoft.com/office/powerpoint/2010/main" val="169988392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387509393"/>
              </p:ext>
            </p:extLst>
          </p:nvPr>
        </p:nvGraphicFramePr>
        <p:xfrm>
          <a:off x="457200" y="1143000"/>
          <a:ext cx="8229600" cy="5401734"/>
        </p:xfrm>
        <a:graphic>
          <a:graphicData uri="http://schemas.openxmlformats.org/drawingml/2006/table">
            <a:tbl>
              <a:tblPr rtl="1">
                <a:tableStyleId>{5940675A-B579-460E-94D1-54222C63F5DA}</a:tableStyleId>
              </a:tblPr>
              <a:tblGrid>
                <a:gridCol w="1215242">
                  <a:extLst>
                    <a:ext uri="{9D8B030D-6E8A-4147-A177-3AD203B41FA5}">
                      <a16:colId xmlns:a16="http://schemas.microsoft.com/office/drawing/2014/main" val="20000"/>
                    </a:ext>
                  </a:extLst>
                </a:gridCol>
                <a:gridCol w="4657106">
                  <a:extLst>
                    <a:ext uri="{9D8B030D-6E8A-4147-A177-3AD203B41FA5}">
                      <a16:colId xmlns:a16="http://schemas.microsoft.com/office/drawing/2014/main" val="20001"/>
                    </a:ext>
                  </a:extLst>
                </a:gridCol>
                <a:gridCol w="2357252">
                  <a:extLst>
                    <a:ext uri="{9D8B030D-6E8A-4147-A177-3AD203B41FA5}">
                      <a16:colId xmlns:a16="http://schemas.microsoft.com/office/drawing/2014/main" val="20002"/>
                    </a:ext>
                  </a:extLst>
                </a:gridCol>
              </a:tblGrid>
              <a:tr h="575734">
                <a:tc>
                  <a:txBody>
                    <a:bodyPr/>
                    <a:lstStyle/>
                    <a:p>
                      <a:pPr marL="0" marR="0" algn="ctr" rtl="1">
                        <a:lnSpc>
                          <a:spcPct val="115000"/>
                        </a:lnSpc>
                        <a:spcBef>
                          <a:spcPts val="0"/>
                        </a:spcBef>
                        <a:spcAft>
                          <a:spcPts val="0"/>
                        </a:spcAft>
                      </a:pPr>
                      <a:r>
                        <a:rPr lang="fa-IR" sz="2400" b="1" dirty="0" smtClean="0">
                          <a:cs typeface="B Nazanin" pitchFamily="2" charset="-78"/>
                        </a:rPr>
                        <a:t>آلارم</a:t>
                      </a:r>
                      <a:endParaRPr lang="en-US" sz="2400" b="1" dirty="0">
                        <a:latin typeface="Times New Roman"/>
                        <a:ea typeface="Times New Roman"/>
                        <a:cs typeface="B Nazanin"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algn="ctr" rtl="1">
                        <a:lnSpc>
                          <a:spcPct val="115000"/>
                        </a:lnSpc>
                        <a:spcBef>
                          <a:spcPts val="0"/>
                        </a:spcBef>
                        <a:spcAft>
                          <a:spcPts val="0"/>
                        </a:spcAft>
                      </a:pPr>
                      <a:r>
                        <a:rPr lang="fa-IR" sz="2400" b="1" dirty="0">
                          <a:cs typeface="B Nazanin" pitchFamily="2" charset="-78"/>
                        </a:rPr>
                        <a:t>تعریف آلارم</a:t>
                      </a:r>
                      <a:endParaRPr lang="en-US" sz="2400" b="1" dirty="0">
                        <a:latin typeface="Times New Roman"/>
                        <a:ea typeface="Times New Roman"/>
                        <a:cs typeface="B Nazanin"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algn="ctr" rtl="1">
                        <a:lnSpc>
                          <a:spcPct val="115000"/>
                        </a:lnSpc>
                        <a:spcBef>
                          <a:spcPts val="0"/>
                        </a:spcBef>
                        <a:spcAft>
                          <a:spcPts val="0"/>
                        </a:spcAft>
                      </a:pPr>
                      <a:r>
                        <a:rPr lang="fa-IR" sz="2400" b="1" dirty="0" smtClean="0">
                          <a:cs typeface="B Nazanin" pitchFamily="2" charset="-78"/>
                        </a:rPr>
                        <a:t>عملکرد ونتیلاتور</a:t>
                      </a:r>
                      <a:endParaRPr lang="en-US" sz="2400" b="1" dirty="0">
                        <a:latin typeface="Times New Roman"/>
                        <a:ea typeface="Times New Roman"/>
                        <a:cs typeface="B Nazanin"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0"/>
                  </a:ext>
                </a:extLst>
              </a:tr>
              <a:tr h="1151466">
                <a:tc>
                  <a:txBody>
                    <a:bodyPr/>
                    <a:lstStyle/>
                    <a:p>
                      <a:pPr marL="0" marR="0" algn="ctr" rtl="0">
                        <a:lnSpc>
                          <a:spcPct val="115000"/>
                        </a:lnSpc>
                        <a:spcBef>
                          <a:spcPts val="0"/>
                        </a:spcBef>
                        <a:spcAft>
                          <a:spcPts val="0"/>
                        </a:spcAft>
                        <a:tabLst>
                          <a:tab pos="4210050" algn="l"/>
                        </a:tabLst>
                      </a:pPr>
                      <a:r>
                        <a:rPr kumimoji="0" lang="en-US" sz="1800" b="1" kern="1200" dirty="0">
                          <a:solidFill>
                            <a:schemeClr val="tx1"/>
                          </a:solidFill>
                          <a:effectLst/>
                          <a:latin typeface="Times New Roman" pitchFamily="18" charset="0"/>
                          <a:ea typeface="Times New Roman"/>
                          <a:cs typeface="Times New Roman" pitchFamily="18" charset="0"/>
                        </a:rPr>
                        <a:t>High MV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3300"/>
                    </a:solidFill>
                  </a:tcPr>
                </a:tc>
                <a:tc>
                  <a:txBody>
                    <a:bodyPr/>
                    <a:lstStyle/>
                    <a:p>
                      <a:pPr marL="0" marR="0" algn="r" rtl="1">
                        <a:lnSpc>
                          <a:spcPct val="150000"/>
                        </a:lnSpc>
                        <a:spcBef>
                          <a:spcPts val="0"/>
                        </a:spcBef>
                        <a:spcAft>
                          <a:spcPts val="0"/>
                        </a:spcAft>
                      </a:pPr>
                      <a:r>
                        <a:rPr lang="fa-IR" sz="2000" dirty="0" smtClean="0">
                          <a:latin typeface="Times New Roman"/>
                          <a:ea typeface="Times New Roman"/>
                          <a:cs typeface="B Nazanin"/>
                        </a:rPr>
                        <a:t>فراتر رفتن </a:t>
                      </a:r>
                      <a:r>
                        <a:rPr lang="en-US" sz="1800" dirty="0" smtClean="0">
                          <a:latin typeface="Times New Roman"/>
                          <a:ea typeface="Times New Roman"/>
                          <a:cs typeface="B Nazanin"/>
                        </a:rPr>
                        <a:t>MV</a:t>
                      </a:r>
                      <a:r>
                        <a:rPr lang="fa-IR" sz="1800" dirty="0" smtClean="0">
                          <a:latin typeface="Times New Roman"/>
                          <a:ea typeface="Times New Roman"/>
                          <a:cs typeface="B Nazanin"/>
                        </a:rPr>
                        <a:t> </a:t>
                      </a:r>
                      <a:r>
                        <a:rPr lang="fa-IR" sz="2000" dirty="0" smtClean="0">
                          <a:latin typeface="Times New Roman"/>
                          <a:ea typeface="Times New Roman"/>
                          <a:cs typeface="B Nazanin"/>
                        </a:rPr>
                        <a:t>اندازه گیری شده از حد بالای تعریف شده برای آن</a:t>
                      </a:r>
                      <a:r>
                        <a:rPr lang="fa-IR" sz="2000" baseline="0" dirty="0" smtClean="0">
                          <a:latin typeface="Times New Roman"/>
                          <a:ea typeface="Times New Roman"/>
                          <a:cs typeface="B Nazanin"/>
                        </a:rPr>
                        <a:t> در سه سه سیکل تنفسی</a:t>
                      </a:r>
                      <a:endParaRPr lang="en-US" sz="2000" dirty="0">
                        <a:latin typeface="Times New Roman"/>
                        <a:ea typeface="Times New Roman"/>
                        <a:cs typeface="B Nazani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rtl="1">
                        <a:lnSpc>
                          <a:spcPct val="150000"/>
                        </a:lnSpc>
                        <a:spcBef>
                          <a:spcPts val="0"/>
                        </a:spcBef>
                        <a:spcAft>
                          <a:spcPts val="0"/>
                        </a:spcAft>
                      </a:pPr>
                      <a:r>
                        <a:rPr lang="fa-IR" sz="2000" b="0" dirty="0" smtClean="0">
                          <a:cs typeface="B Nazanin" pitchFamily="2" charset="-78"/>
                        </a:rPr>
                        <a:t>ادامه تنفس</a:t>
                      </a:r>
                      <a:endParaRPr lang="en-US" sz="2000" b="0" dirty="0">
                        <a:latin typeface="Times New Roman"/>
                        <a:ea typeface="Times New Roman"/>
                        <a:cs typeface="B Nazanin"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151467">
                <a:tc>
                  <a:txBody>
                    <a:bodyPr/>
                    <a:lstStyle/>
                    <a:p>
                      <a:pPr marL="0" marR="0" algn="ctr" rtl="0">
                        <a:lnSpc>
                          <a:spcPct val="115000"/>
                        </a:lnSpc>
                        <a:spcBef>
                          <a:spcPts val="0"/>
                        </a:spcBef>
                        <a:spcAft>
                          <a:spcPts val="0"/>
                        </a:spcAft>
                        <a:tabLst>
                          <a:tab pos="4210050" algn="l"/>
                        </a:tabLst>
                      </a:pPr>
                      <a:r>
                        <a:rPr kumimoji="0" lang="en-US" sz="1800" b="1" kern="1200" dirty="0">
                          <a:solidFill>
                            <a:schemeClr val="tx1"/>
                          </a:solidFill>
                          <a:effectLst/>
                          <a:latin typeface="Times New Roman" pitchFamily="18" charset="0"/>
                          <a:ea typeface="Times New Roman"/>
                          <a:cs typeface="Times New Roman" pitchFamily="18" charset="0"/>
                        </a:rPr>
                        <a:t>Low MV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3300"/>
                    </a:solidFill>
                  </a:tcPr>
                </a:tc>
                <a:tc>
                  <a:txBody>
                    <a:bodyPr/>
                    <a:lstStyle/>
                    <a:p>
                      <a:pPr marL="0" marR="0" algn="r" rtl="1">
                        <a:lnSpc>
                          <a:spcPct val="150000"/>
                        </a:lnSpc>
                        <a:spcBef>
                          <a:spcPts val="0"/>
                        </a:spcBef>
                        <a:spcAft>
                          <a:spcPts val="0"/>
                        </a:spcAft>
                      </a:pPr>
                      <a:r>
                        <a:rPr lang="fa-IR" sz="2000" dirty="0" smtClean="0">
                          <a:latin typeface="Times New Roman"/>
                          <a:ea typeface="Times New Roman"/>
                          <a:cs typeface="B Nazanin"/>
                        </a:rPr>
                        <a:t>پایین آمدن </a:t>
                      </a:r>
                      <a:r>
                        <a:rPr lang="en-US" sz="1800" dirty="0" smtClean="0">
                          <a:latin typeface="Times New Roman"/>
                          <a:ea typeface="Times New Roman"/>
                          <a:cs typeface="B Nazanin"/>
                        </a:rPr>
                        <a:t>MV</a:t>
                      </a:r>
                      <a:r>
                        <a:rPr lang="fa-IR" sz="1800" dirty="0" smtClean="0">
                          <a:latin typeface="Times New Roman"/>
                          <a:ea typeface="Times New Roman"/>
                          <a:cs typeface="B Nazanin"/>
                        </a:rPr>
                        <a:t> </a:t>
                      </a:r>
                      <a:r>
                        <a:rPr lang="fa-IR" sz="2000" dirty="0" smtClean="0">
                          <a:latin typeface="Times New Roman"/>
                          <a:ea typeface="Times New Roman"/>
                          <a:cs typeface="B Nazanin"/>
                        </a:rPr>
                        <a:t>اندازه گیری شده از حد پایین تعریف شده برای آن در سه سیکل تنفسی</a:t>
                      </a:r>
                      <a:endParaRPr lang="en-US" sz="2000" dirty="0">
                        <a:latin typeface="Times New Roman"/>
                        <a:ea typeface="Times New Roman"/>
                        <a:cs typeface="B Nazani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rtl="1">
                        <a:lnSpc>
                          <a:spcPct val="150000"/>
                        </a:lnSpc>
                        <a:spcBef>
                          <a:spcPts val="0"/>
                        </a:spcBef>
                        <a:spcAft>
                          <a:spcPts val="0"/>
                        </a:spcAft>
                      </a:pPr>
                      <a:r>
                        <a:rPr lang="fa-IR" sz="2000" b="0" dirty="0" smtClean="0">
                          <a:cs typeface="B Nazanin" pitchFamily="2" charset="-78"/>
                        </a:rPr>
                        <a:t>ادامه تنفس</a:t>
                      </a:r>
                      <a:endParaRPr lang="en-US" sz="2000" b="0" dirty="0">
                        <a:latin typeface="Times New Roman"/>
                        <a:ea typeface="Times New Roman"/>
                        <a:cs typeface="B Nazanin"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151467">
                <a:tc>
                  <a:txBody>
                    <a:bodyPr/>
                    <a:lstStyle/>
                    <a:p>
                      <a:pPr marL="0" marR="0" algn="ctr" rtl="0">
                        <a:lnSpc>
                          <a:spcPct val="115000"/>
                        </a:lnSpc>
                        <a:spcBef>
                          <a:spcPts val="0"/>
                        </a:spcBef>
                        <a:spcAft>
                          <a:spcPts val="0"/>
                        </a:spcAft>
                        <a:tabLst>
                          <a:tab pos="4210050" algn="l"/>
                        </a:tabLst>
                      </a:pPr>
                      <a:r>
                        <a:rPr lang="en-US" sz="1600" b="1" dirty="0">
                          <a:latin typeface="Times New Roman"/>
                          <a:ea typeface="Calibri"/>
                          <a:cs typeface="B Nazanin"/>
                        </a:rPr>
                        <a:t>High Oxygen</a:t>
                      </a:r>
                      <a:r>
                        <a:rPr lang="en-US" sz="1600" b="1" dirty="0">
                          <a:latin typeface="B Nazanin"/>
                          <a:ea typeface="Calibri"/>
                          <a:cs typeface="B Nazanin"/>
                        </a:rPr>
                        <a:t> </a:t>
                      </a:r>
                      <a:endParaRPr lang="en-US" sz="1600" b="1" dirty="0">
                        <a:latin typeface="Times New Roman"/>
                        <a:ea typeface="Times New Roman"/>
                        <a:cs typeface="B Nazani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3300"/>
                    </a:solidFill>
                  </a:tcPr>
                </a:tc>
                <a:tc>
                  <a:txBody>
                    <a:bodyPr/>
                    <a:lstStyle/>
                    <a:p>
                      <a:pPr marL="0" marR="0" algn="just" rtl="1">
                        <a:lnSpc>
                          <a:spcPct val="150000"/>
                        </a:lnSpc>
                        <a:spcBef>
                          <a:spcPts val="0"/>
                        </a:spcBef>
                        <a:spcAft>
                          <a:spcPts val="0"/>
                        </a:spcAft>
                      </a:pPr>
                      <a:r>
                        <a:rPr lang="fa-IR" sz="2000" dirty="0" smtClean="0">
                          <a:latin typeface="Times New Roman"/>
                          <a:ea typeface="Times New Roman"/>
                          <a:cs typeface="B Nazanin"/>
                        </a:rPr>
                        <a:t>فراتر</a:t>
                      </a:r>
                      <a:r>
                        <a:rPr lang="fa-IR" sz="2000" baseline="0" dirty="0" smtClean="0">
                          <a:latin typeface="Times New Roman"/>
                          <a:ea typeface="Times New Roman"/>
                          <a:cs typeface="B Nazanin"/>
                        </a:rPr>
                        <a:t> رفتن درصد اکسیژن از مقدار تنظیمی (بیش از 6 واحد) به مدت تقریبی 30 ثانیه</a:t>
                      </a:r>
                      <a:endParaRPr lang="en-US" sz="2000" dirty="0">
                        <a:latin typeface="Times New Roman"/>
                        <a:ea typeface="Times New Roman"/>
                        <a:cs typeface="B Nazani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rtl="1">
                        <a:lnSpc>
                          <a:spcPct val="150000"/>
                        </a:lnSpc>
                        <a:spcBef>
                          <a:spcPts val="0"/>
                        </a:spcBef>
                        <a:spcAft>
                          <a:spcPts val="0"/>
                        </a:spcAft>
                      </a:pPr>
                      <a:r>
                        <a:rPr kumimoji="0" lang="fa-IR" sz="2000" kern="1200" dirty="0" smtClean="0">
                          <a:solidFill>
                            <a:schemeClr val="tx1"/>
                          </a:solidFill>
                          <a:latin typeface="Times New Roman"/>
                          <a:ea typeface="Times New Roman"/>
                          <a:cs typeface="B Nazanin"/>
                        </a:rPr>
                        <a:t>ادامه تنفس</a:t>
                      </a:r>
                      <a:endParaRPr kumimoji="0" lang="en-US" sz="2000" kern="1200" dirty="0">
                        <a:solidFill>
                          <a:schemeClr val="tx1"/>
                        </a:solidFill>
                        <a:latin typeface="Times New Roman"/>
                        <a:ea typeface="Times New Roman"/>
                        <a:cs typeface="B Nazani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60051105"/>
                  </a:ext>
                </a:extLst>
              </a:tr>
              <a:tr h="1151467">
                <a:tc>
                  <a:txBody>
                    <a:bodyPr/>
                    <a:lstStyle/>
                    <a:p>
                      <a:pPr marL="0" marR="0" algn="ctr" rtl="0">
                        <a:lnSpc>
                          <a:spcPct val="115000"/>
                        </a:lnSpc>
                        <a:spcBef>
                          <a:spcPts val="0"/>
                        </a:spcBef>
                        <a:spcAft>
                          <a:spcPts val="0"/>
                        </a:spcAft>
                        <a:tabLst>
                          <a:tab pos="4210050" algn="l"/>
                        </a:tabLst>
                      </a:pPr>
                      <a:r>
                        <a:rPr lang="en-US" sz="1600" b="1" dirty="0" smtClean="0">
                          <a:latin typeface="Times New Roman"/>
                          <a:ea typeface="Calibri"/>
                          <a:cs typeface="B Nazanin"/>
                        </a:rPr>
                        <a:t>Low Oxygen</a:t>
                      </a:r>
                      <a:r>
                        <a:rPr lang="en-US" sz="1600" b="1" dirty="0" smtClean="0">
                          <a:latin typeface="B Nazanin"/>
                          <a:ea typeface="Calibri"/>
                          <a:cs typeface="B Nazanin"/>
                        </a:rPr>
                        <a:t> </a:t>
                      </a:r>
                      <a:endParaRPr lang="en-US" sz="1600" b="1" dirty="0">
                        <a:latin typeface="Times New Roman"/>
                        <a:ea typeface="Times New Roman"/>
                        <a:cs typeface="B Nazani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3300"/>
                    </a:solidFill>
                  </a:tcPr>
                </a:tc>
                <a:tc>
                  <a:txBody>
                    <a:bodyPr/>
                    <a:lstStyle/>
                    <a:p>
                      <a:pPr marL="0" marR="0" indent="0" algn="just" defTabSz="914400" rtl="1" eaLnBrk="1" fontAlgn="auto" latinLnBrk="0" hangingPunct="1">
                        <a:lnSpc>
                          <a:spcPct val="150000"/>
                        </a:lnSpc>
                        <a:spcBef>
                          <a:spcPts val="0"/>
                        </a:spcBef>
                        <a:spcAft>
                          <a:spcPts val="0"/>
                        </a:spcAft>
                        <a:buClrTx/>
                        <a:buSzTx/>
                        <a:buFontTx/>
                        <a:buNone/>
                        <a:tabLst/>
                        <a:defRPr/>
                      </a:pPr>
                      <a:r>
                        <a:rPr lang="fa-IR" sz="2000" dirty="0" smtClean="0">
                          <a:latin typeface="Times New Roman"/>
                          <a:ea typeface="Times New Roman"/>
                          <a:cs typeface="B Nazanin"/>
                        </a:rPr>
                        <a:t>پایین آمدن </a:t>
                      </a:r>
                      <a:r>
                        <a:rPr lang="fa-IR" sz="2000" baseline="0" dirty="0" smtClean="0">
                          <a:latin typeface="Times New Roman"/>
                          <a:ea typeface="Times New Roman"/>
                          <a:cs typeface="B Nazanin"/>
                        </a:rPr>
                        <a:t>درصد اکسیژن از مقدار تنظیمی (بیش از 6 واحد) یا کمتر شدن مقدار آن از 18%، به مدت تقریبی 30 ثانیه</a:t>
                      </a:r>
                      <a:endParaRPr lang="en-US" sz="2000" dirty="0" smtClean="0">
                        <a:latin typeface="Times New Roman"/>
                        <a:ea typeface="Times New Roman"/>
                        <a:cs typeface="B Nazani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rtl="1">
                        <a:lnSpc>
                          <a:spcPct val="150000"/>
                        </a:lnSpc>
                        <a:spcBef>
                          <a:spcPts val="0"/>
                        </a:spcBef>
                        <a:spcAft>
                          <a:spcPts val="0"/>
                        </a:spcAft>
                      </a:pPr>
                      <a:r>
                        <a:rPr kumimoji="0" lang="fa-IR" sz="2000" kern="1200" dirty="0" smtClean="0">
                          <a:solidFill>
                            <a:schemeClr val="tx1"/>
                          </a:solidFill>
                          <a:latin typeface="Times New Roman"/>
                          <a:ea typeface="Times New Roman"/>
                          <a:cs typeface="B Nazanin"/>
                        </a:rPr>
                        <a:t>ادامه تنفس</a:t>
                      </a:r>
                      <a:endParaRPr kumimoji="0" lang="en-US" sz="2000" kern="1200" dirty="0">
                        <a:solidFill>
                          <a:schemeClr val="tx1"/>
                        </a:solidFill>
                        <a:latin typeface="Times New Roman"/>
                        <a:ea typeface="Times New Roman"/>
                        <a:cs typeface="B Nazani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98335566"/>
                  </a:ext>
                </a:extLst>
              </a:tr>
            </a:tbl>
          </a:graphicData>
        </a:graphic>
      </p:graphicFrame>
      <p:cxnSp>
        <p:nvCxnSpPr>
          <p:cNvPr id="7" name="Straight Connector 6"/>
          <p:cNvCxnSpPr/>
          <p:nvPr/>
        </p:nvCxnSpPr>
        <p:spPr>
          <a:xfrm>
            <a:off x="2361063" y="902732"/>
            <a:ext cx="6400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718550" y="228600"/>
            <a:ext cx="2940228" cy="707886"/>
          </a:xfrm>
          <a:prstGeom prst="rect">
            <a:avLst/>
          </a:prstGeom>
        </p:spPr>
        <p:txBody>
          <a:bodyPr wrap="none">
            <a:spAutoFit/>
          </a:bodyPr>
          <a:lstStyle/>
          <a:p>
            <a:pPr algn="r" rtl="1"/>
            <a:r>
              <a:rPr lang="fa-IR" sz="4000" dirty="0" smtClean="0">
                <a:cs typeface="B Nazanin" panose="00000400000000000000" pitchFamily="2" charset="-78"/>
              </a:rPr>
              <a:t>آلارم های دستگاه</a:t>
            </a:r>
            <a:endParaRPr lang="en-US" sz="4000" dirty="0">
              <a:cs typeface="B Nazanin" panose="00000400000000000000" pitchFamily="2" charset="-78"/>
            </a:endParaRPr>
          </a:p>
        </p:txBody>
      </p:sp>
    </p:spTree>
    <p:extLst>
      <p:ext uri="{BB962C8B-B14F-4D97-AF65-F5344CB8AC3E}">
        <p14:creationId xmlns:p14="http://schemas.microsoft.com/office/powerpoint/2010/main" val="141860646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457200" y="1066800"/>
          <a:ext cx="8229600" cy="5233837"/>
        </p:xfrm>
        <a:graphic>
          <a:graphicData uri="http://schemas.openxmlformats.org/drawingml/2006/table">
            <a:tbl>
              <a:tblPr rtl="1">
                <a:tableStyleId>{5940675A-B579-460E-94D1-54222C63F5DA}</a:tableStyleId>
              </a:tblPr>
              <a:tblGrid>
                <a:gridCol w="1504406">
                  <a:extLst>
                    <a:ext uri="{9D8B030D-6E8A-4147-A177-3AD203B41FA5}">
                      <a16:colId xmlns:a16="http://schemas.microsoft.com/office/drawing/2014/main" val="20000"/>
                    </a:ext>
                  </a:extLst>
                </a:gridCol>
                <a:gridCol w="4751082">
                  <a:extLst>
                    <a:ext uri="{9D8B030D-6E8A-4147-A177-3AD203B41FA5}">
                      <a16:colId xmlns:a16="http://schemas.microsoft.com/office/drawing/2014/main" val="20001"/>
                    </a:ext>
                  </a:extLst>
                </a:gridCol>
                <a:gridCol w="1974112">
                  <a:extLst>
                    <a:ext uri="{9D8B030D-6E8A-4147-A177-3AD203B41FA5}">
                      <a16:colId xmlns:a16="http://schemas.microsoft.com/office/drawing/2014/main" val="20002"/>
                    </a:ext>
                  </a:extLst>
                </a:gridCol>
              </a:tblGrid>
              <a:tr h="467710">
                <a:tc>
                  <a:txBody>
                    <a:bodyPr/>
                    <a:lstStyle/>
                    <a:p>
                      <a:pPr marL="0" marR="0" algn="ctr" rtl="1">
                        <a:lnSpc>
                          <a:spcPct val="115000"/>
                        </a:lnSpc>
                        <a:spcBef>
                          <a:spcPts val="0"/>
                        </a:spcBef>
                        <a:spcAft>
                          <a:spcPts val="0"/>
                        </a:spcAft>
                      </a:pPr>
                      <a:r>
                        <a:rPr lang="fa-IR" sz="2400" b="1" dirty="0" smtClean="0">
                          <a:cs typeface="B Nazanin" pitchFamily="2" charset="-78"/>
                        </a:rPr>
                        <a:t>آلارم</a:t>
                      </a:r>
                      <a:endParaRPr lang="en-US" sz="2400" b="1" dirty="0">
                        <a:latin typeface="Times New Roman"/>
                        <a:ea typeface="Times New Roman"/>
                        <a:cs typeface="B Nazanin"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algn="ctr" rtl="1">
                        <a:lnSpc>
                          <a:spcPct val="115000"/>
                        </a:lnSpc>
                        <a:spcBef>
                          <a:spcPts val="0"/>
                        </a:spcBef>
                        <a:spcAft>
                          <a:spcPts val="0"/>
                        </a:spcAft>
                      </a:pPr>
                      <a:r>
                        <a:rPr lang="fa-IR" sz="2400" b="1" dirty="0">
                          <a:cs typeface="B Nazanin" pitchFamily="2" charset="-78"/>
                        </a:rPr>
                        <a:t>تعریف آلارم</a:t>
                      </a:r>
                      <a:endParaRPr lang="en-US" sz="2400" b="1" dirty="0">
                        <a:latin typeface="Times New Roman"/>
                        <a:ea typeface="Times New Roman"/>
                        <a:cs typeface="B Nazanin"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algn="ctr" rtl="1">
                        <a:lnSpc>
                          <a:spcPct val="115000"/>
                        </a:lnSpc>
                        <a:spcBef>
                          <a:spcPts val="0"/>
                        </a:spcBef>
                        <a:spcAft>
                          <a:spcPts val="0"/>
                        </a:spcAft>
                      </a:pPr>
                      <a:r>
                        <a:rPr lang="fa-IR" sz="2400" b="1" dirty="0">
                          <a:cs typeface="B Nazanin" pitchFamily="2" charset="-78"/>
                        </a:rPr>
                        <a:t>عملکرد </a:t>
                      </a:r>
                      <a:r>
                        <a:rPr lang="fa-IR" sz="2400" b="1" dirty="0" smtClean="0">
                          <a:cs typeface="B Nazanin" pitchFamily="2" charset="-78"/>
                        </a:rPr>
                        <a:t>ونتیلاتور</a:t>
                      </a:r>
                      <a:endParaRPr lang="en-US" sz="2400" b="1" dirty="0">
                        <a:latin typeface="Times New Roman"/>
                        <a:ea typeface="Times New Roman"/>
                        <a:cs typeface="B Nazanin"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0"/>
                  </a:ext>
                </a:extLst>
              </a:tr>
              <a:tr h="533400">
                <a:tc>
                  <a:txBody>
                    <a:bodyPr/>
                    <a:lstStyle/>
                    <a:p>
                      <a:pPr marL="0" marR="0" algn="ctr" rtl="0">
                        <a:lnSpc>
                          <a:spcPct val="115000"/>
                        </a:lnSpc>
                        <a:spcBef>
                          <a:spcPts val="0"/>
                        </a:spcBef>
                        <a:spcAft>
                          <a:spcPts val="0"/>
                        </a:spcAft>
                        <a:tabLst>
                          <a:tab pos="4210050" algn="l"/>
                        </a:tabLst>
                      </a:pPr>
                      <a:r>
                        <a:rPr lang="en-US" sz="1600" b="1" dirty="0">
                          <a:latin typeface="Times New Roman"/>
                          <a:ea typeface="Calibri"/>
                          <a:cs typeface="B Nazanin"/>
                        </a:rPr>
                        <a:t>High O2 Pressure</a:t>
                      </a:r>
                      <a:r>
                        <a:rPr lang="en-US" sz="1600" b="1" dirty="0">
                          <a:latin typeface="B Nazanin"/>
                          <a:ea typeface="Calibri"/>
                          <a:cs typeface="B Nazanin"/>
                        </a:rPr>
                        <a:t> </a:t>
                      </a:r>
                      <a:endParaRPr lang="en-US" sz="1600" b="1" dirty="0">
                        <a:latin typeface="Times New Roman"/>
                        <a:ea typeface="Times New Roman"/>
                        <a:cs typeface="B Nazani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3300"/>
                    </a:solidFill>
                  </a:tcPr>
                </a:tc>
                <a:tc>
                  <a:txBody>
                    <a:bodyPr/>
                    <a:lstStyle/>
                    <a:p>
                      <a:pPr marL="0" marR="0" algn="just" rtl="1">
                        <a:lnSpc>
                          <a:spcPct val="150000"/>
                        </a:lnSpc>
                        <a:spcBef>
                          <a:spcPts val="0"/>
                        </a:spcBef>
                        <a:spcAft>
                          <a:spcPts val="0"/>
                        </a:spcAft>
                      </a:pPr>
                      <a:r>
                        <a:rPr lang="fa-IR" sz="2000" dirty="0" smtClean="0">
                          <a:latin typeface="Times New Roman"/>
                          <a:ea typeface="Times New Roman"/>
                          <a:cs typeface="B Nazanin"/>
                        </a:rPr>
                        <a:t>افزایش بیش از حد فشار ورودی اکسیژن دستگاه</a:t>
                      </a:r>
                      <a:endParaRPr lang="en-US" sz="2000" dirty="0">
                        <a:latin typeface="Times New Roman"/>
                        <a:ea typeface="Times New Roman"/>
                        <a:cs typeface="B Nazani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rtl="1">
                        <a:lnSpc>
                          <a:spcPct val="150000"/>
                        </a:lnSpc>
                        <a:spcBef>
                          <a:spcPts val="0"/>
                        </a:spcBef>
                        <a:spcAft>
                          <a:spcPts val="0"/>
                        </a:spcAft>
                      </a:pPr>
                      <a:r>
                        <a:rPr kumimoji="0" lang="fa-IR" sz="2000" kern="1200" dirty="0" smtClean="0">
                          <a:solidFill>
                            <a:schemeClr val="tx1"/>
                          </a:solidFill>
                          <a:latin typeface="Times New Roman"/>
                          <a:ea typeface="Times New Roman"/>
                          <a:cs typeface="B Nazanin"/>
                        </a:rPr>
                        <a:t>ادامه تنفس</a:t>
                      </a:r>
                      <a:endParaRPr kumimoji="0" lang="en-US" sz="2000" kern="1200" dirty="0">
                        <a:solidFill>
                          <a:schemeClr val="tx1"/>
                        </a:solidFill>
                        <a:latin typeface="Times New Roman"/>
                        <a:ea typeface="Times New Roman"/>
                        <a:cs typeface="B Nazani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191768">
                <a:tc>
                  <a:txBody>
                    <a:bodyPr/>
                    <a:lstStyle/>
                    <a:p>
                      <a:pPr marL="0" marR="0" algn="ctr" rtl="0">
                        <a:lnSpc>
                          <a:spcPct val="115000"/>
                        </a:lnSpc>
                        <a:spcBef>
                          <a:spcPts val="0"/>
                        </a:spcBef>
                        <a:spcAft>
                          <a:spcPts val="0"/>
                        </a:spcAft>
                        <a:tabLst>
                          <a:tab pos="4210050" algn="l"/>
                        </a:tabLst>
                      </a:pPr>
                      <a:r>
                        <a:rPr lang="en-US" sz="1600" b="1" dirty="0">
                          <a:latin typeface="Times New Roman"/>
                          <a:ea typeface="Calibri"/>
                          <a:cs typeface="B Nazanin"/>
                        </a:rPr>
                        <a:t>Low O2 Pressure</a:t>
                      </a:r>
                      <a:r>
                        <a:rPr lang="en-US" sz="1600" b="1" dirty="0">
                          <a:latin typeface="B Nazanin"/>
                          <a:ea typeface="Calibri"/>
                          <a:cs typeface="B Nazanin"/>
                        </a:rPr>
                        <a:t> </a:t>
                      </a:r>
                      <a:endParaRPr lang="en-US" sz="1600" b="1" dirty="0">
                        <a:latin typeface="Times New Roman"/>
                        <a:ea typeface="Times New Roman"/>
                        <a:cs typeface="B Nazani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3300"/>
                    </a:solidFill>
                  </a:tcPr>
                </a:tc>
                <a:tc>
                  <a:txBody>
                    <a:bodyPr/>
                    <a:lstStyle/>
                    <a:p>
                      <a:pPr marL="0" marR="0" algn="just" rtl="1">
                        <a:lnSpc>
                          <a:spcPct val="150000"/>
                        </a:lnSpc>
                        <a:spcBef>
                          <a:spcPts val="0"/>
                        </a:spcBef>
                        <a:spcAft>
                          <a:spcPts val="0"/>
                        </a:spcAft>
                      </a:pPr>
                      <a:r>
                        <a:rPr lang="fa-IR" sz="2000" dirty="0" smtClean="0">
                          <a:latin typeface="Times New Roman"/>
                          <a:ea typeface="Times New Roman"/>
                          <a:cs typeface="B Nazanin"/>
                        </a:rPr>
                        <a:t>کاهش بیش از حد فشار ورودی اکسیژن دستگاه</a:t>
                      </a:r>
                      <a:endParaRPr lang="en-US" sz="2000" dirty="0" smtClean="0">
                        <a:latin typeface="Times New Roman"/>
                        <a:ea typeface="Times New Roman"/>
                        <a:cs typeface="B Nazanin"/>
                      </a:endParaRPr>
                    </a:p>
                    <a:p>
                      <a:pPr marL="0" marR="0" algn="just" rtl="1">
                        <a:lnSpc>
                          <a:spcPct val="150000"/>
                        </a:lnSpc>
                        <a:spcBef>
                          <a:spcPts val="0"/>
                        </a:spcBef>
                        <a:spcAft>
                          <a:spcPts val="0"/>
                        </a:spcAft>
                      </a:pPr>
                      <a:r>
                        <a:rPr kumimoji="0" lang="ar-SA" sz="2000" kern="1200" dirty="0" smtClean="0">
                          <a:solidFill>
                            <a:schemeClr val="tx1"/>
                          </a:solidFill>
                          <a:latin typeface="Times New Roman"/>
                          <a:ea typeface="Times New Roman"/>
                          <a:cs typeface="B Nazanin"/>
                        </a:rPr>
                        <a:t>در صورتیکه اکسیژن 21% تنظیم شده باشد، در شرایط ذکر شده این آلارم فعال نمیشود.</a:t>
                      </a:r>
                      <a:endParaRPr kumimoji="0" lang="en-US" sz="2000" kern="1200" dirty="0">
                        <a:solidFill>
                          <a:schemeClr val="tx1"/>
                        </a:solidFill>
                        <a:latin typeface="Times New Roman"/>
                        <a:ea typeface="Times New Roman"/>
                        <a:cs typeface="B Nazani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rtl="1">
                        <a:lnSpc>
                          <a:spcPct val="150000"/>
                        </a:lnSpc>
                        <a:spcBef>
                          <a:spcPts val="0"/>
                        </a:spcBef>
                        <a:spcAft>
                          <a:spcPts val="0"/>
                        </a:spcAft>
                      </a:pPr>
                      <a:r>
                        <a:rPr kumimoji="0" lang="fa-IR" sz="2000" kern="1200" dirty="0" smtClean="0">
                          <a:solidFill>
                            <a:schemeClr val="tx1"/>
                          </a:solidFill>
                          <a:latin typeface="Times New Roman"/>
                          <a:ea typeface="Times New Roman"/>
                          <a:cs typeface="B Nazanin"/>
                        </a:rPr>
                        <a:t>ادامه تنفس</a:t>
                      </a:r>
                      <a:endParaRPr kumimoji="0" lang="en-US" sz="2000" kern="1200" dirty="0">
                        <a:solidFill>
                          <a:schemeClr val="tx1"/>
                        </a:solidFill>
                        <a:latin typeface="Times New Roman"/>
                        <a:ea typeface="Times New Roman"/>
                        <a:cs typeface="B Nazani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44068">
                <a:tc>
                  <a:txBody>
                    <a:bodyPr/>
                    <a:lstStyle/>
                    <a:p>
                      <a:pPr marL="0" marR="0" algn="ctr" rtl="0">
                        <a:lnSpc>
                          <a:spcPct val="115000"/>
                        </a:lnSpc>
                        <a:spcBef>
                          <a:spcPts val="0"/>
                        </a:spcBef>
                        <a:spcAft>
                          <a:spcPts val="0"/>
                        </a:spcAft>
                        <a:tabLst>
                          <a:tab pos="4210050" algn="l"/>
                        </a:tabLst>
                      </a:pPr>
                      <a:r>
                        <a:rPr lang="en-US" sz="1600" b="1" dirty="0">
                          <a:latin typeface="Times New Roman"/>
                          <a:ea typeface="Calibri"/>
                          <a:cs typeface="B Nazanin"/>
                        </a:rPr>
                        <a:t>High Air Pressure</a:t>
                      </a:r>
                      <a:r>
                        <a:rPr lang="en-US" sz="1600" b="1" dirty="0">
                          <a:latin typeface="B Nazanin"/>
                          <a:ea typeface="Calibri"/>
                          <a:cs typeface="B Nazanin"/>
                        </a:rPr>
                        <a:t> </a:t>
                      </a:r>
                      <a:endParaRPr lang="en-US" sz="1600" b="1" dirty="0">
                        <a:latin typeface="Times New Roman"/>
                        <a:ea typeface="Times New Roman"/>
                        <a:cs typeface="B Nazani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3300"/>
                    </a:solidFill>
                  </a:tcPr>
                </a:tc>
                <a:tc>
                  <a:txBody>
                    <a:bodyPr/>
                    <a:lstStyle/>
                    <a:p>
                      <a:pPr marL="0" marR="0" algn="just" rtl="1">
                        <a:lnSpc>
                          <a:spcPct val="150000"/>
                        </a:lnSpc>
                        <a:spcBef>
                          <a:spcPts val="0"/>
                        </a:spcBef>
                        <a:spcAft>
                          <a:spcPts val="0"/>
                        </a:spcAft>
                      </a:pPr>
                      <a:r>
                        <a:rPr lang="fa-IR" sz="2000" dirty="0" smtClean="0">
                          <a:latin typeface="Times New Roman"/>
                          <a:ea typeface="Times New Roman"/>
                          <a:cs typeface="B Nazanin"/>
                        </a:rPr>
                        <a:t>افزایش بیش از حد فشار ورودی هوای دستگاه</a:t>
                      </a:r>
                      <a:endParaRPr lang="en-US" sz="2000" dirty="0">
                        <a:latin typeface="Times New Roman"/>
                        <a:ea typeface="Times New Roman"/>
                        <a:cs typeface="B Nazani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rtl="1">
                        <a:lnSpc>
                          <a:spcPct val="150000"/>
                        </a:lnSpc>
                        <a:spcBef>
                          <a:spcPts val="0"/>
                        </a:spcBef>
                        <a:spcAft>
                          <a:spcPts val="0"/>
                        </a:spcAft>
                      </a:pPr>
                      <a:r>
                        <a:rPr kumimoji="0" lang="fa-IR" sz="2000" kern="1200" dirty="0" smtClean="0">
                          <a:solidFill>
                            <a:schemeClr val="tx1"/>
                          </a:solidFill>
                          <a:latin typeface="Times New Roman"/>
                          <a:ea typeface="Times New Roman"/>
                          <a:cs typeface="B Nazanin"/>
                        </a:rPr>
                        <a:t>ادامه تنفس</a:t>
                      </a:r>
                      <a:endParaRPr kumimoji="0" lang="en-US" sz="2000" kern="1200" dirty="0">
                        <a:solidFill>
                          <a:schemeClr val="tx1"/>
                        </a:solidFill>
                        <a:latin typeface="Times New Roman"/>
                        <a:ea typeface="Times New Roman"/>
                        <a:cs typeface="B Nazani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901263">
                <a:tc>
                  <a:txBody>
                    <a:bodyPr/>
                    <a:lstStyle/>
                    <a:p>
                      <a:pPr marL="0" marR="0" algn="ctr" rtl="0">
                        <a:lnSpc>
                          <a:spcPct val="115000"/>
                        </a:lnSpc>
                        <a:spcBef>
                          <a:spcPts val="0"/>
                        </a:spcBef>
                        <a:spcAft>
                          <a:spcPts val="0"/>
                        </a:spcAft>
                        <a:tabLst>
                          <a:tab pos="4210050" algn="l"/>
                        </a:tabLst>
                      </a:pPr>
                      <a:r>
                        <a:rPr lang="en-US" sz="1600" b="1" dirty="0" smtClean="0">
                          <a:latin typeface="Times New Roman"/>
                          <a:ea typeface="Calibri"/>
                          <a:cs typeface="B Nazanin"/>
                        </a:rPr>
                        <a:t>Low Air Pressure</a:t>
                      </a:r>
                      <a:r>
                        <a:rPr lang="en-US" sz="1600" b="1" dirty="0" smtClean="0">
                          <a:latin typeface="B Nazanin"/>
                          <a:ea typeface="Calibri"/>
                          <a:cs typeface="B Nazanin"/>
                        </a:rPr>
                        <a:t> </a:t>
                      </a:r>
                      <a:endParaRPr lang="en-US" sz="1600" b="1" dirty="0">
                        <a:latin typeface="Times New Roman"/>
                        <a:ea typeface="Times New Roman"/>
                        <a:cs typeface="B Nazani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3300"/>
                    </a:solidFill>
                  </a:tcPr>
                </a:tc>
                <a:tc>
                  <a:txBody>
                    <a:bodyPr/>
                    <a:lstStyle/>
                    <a:p>
                      <a:pPr marL="0" marR="0" algn="just" rtl="1">
                        <a:lnSpc>
                          <a:spcPct val="150000"/>
                        </a:lnSpc>
                        <a:spcBef>
                          <a:spcPts val="0"/>
                        </a:spcBef>
                        <a:spcAft>
                          <a:spcPts val="0"/>
                        </a:spcAft>
                      </a:pPr>
                      <a:r>
                        <a:rPr lang="fa-IR" sz="2000" dirty="0" smtClean="0">
                          <a:latin typeface="Times New Roman"/>
                          <a:ea typeface="Times New Roman"/>
                          <a:cs typeface="B Nazanin"/>
                        </a:rPr>
                        <a:t>کاهش بیش از حد فشار ورودی هوای دستگاه</a:t>
                      </a:r>
                      <a:endParaRPr lang="en-US" sz="2000" dirty="0" smtClean="0">
                        <a:latin typeface="Times New Roman"/>
                        <a:ea typeface="Times New Roman"/>
                        <a:cs typeface="B Nazanin"/>
                      </a:endParaRPr>
                    </a:p>
                    <a:p>
                      <a:pPr marL="0" marR="0" algn="just" rtl="1">
                        <a:lnSpc>
                          <a:spcPct val="150000"/>
                        </a:lnSpc>
                        <a:spcBef>
                          <a:spcPts val="0"/>
                        </a:spcBef>
                        <a:spcAft>
                          <a:spcPts val="0"/>
                        </a:spcAft>
                      </a:pPr>
                      <a:r>
                        <a:rPr kumimoji="0" lang="ar-SA" sz="2000" kern="1200" dirty="0" smtClean="0">
                          <a:solidFill>
                            <a:schemeClr val="tx1"/>
                          </a:solidFill>
                          <a:latin typeface="Times New Roman"/>
                          <a:ea typeface="Times New Roman"/>
                          <a:cs typeface="B Nazanin"/>
                        </a:rPr>
                        <a:t>در صورتیکه اکسیژن 100% تنظیم شده باشد، در شرایط ذکر شده این آلارم فعال نمیشود.</a:t>
                      </a:r>
                      <a:endParaRPr kumimoji="0" lang="en-US" sz="2000" kern="1200" dirty="0">
                        <a:solidFill>
                          <a:schemeClr val="tx1"/>
                        </a:solidFill>
                        <a:latin typeface="Times New Roman"/>
                        <a:ea typeface="Times New Roman"/>
                        <a:cs typeface="B Nazani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914400" rtl="1" eaLnBrk="1" fontAlgn="auto" latinLnBrk="0" hangingPunct="1">
                        <a:lnSpc>
                          <a:spcPct val="115000"/>
                        </a:lnSpc>
                        <a:spcBef>
                          <a:spcPts val="0"/>
                        </a:spcBef>
                        <a:spcAft>
                          <a:spcPts val="0"/>
                        </a:spcAft>
                        <a:buClrTx/>
                        <a:buSzTx/>
                        <a:buFontTx/>
                        <a:buNone/>
                        <a:tabLst/>
                        <a:defRPr/>
                      </a:pPr>
                      <a:r>
                        <a:rPr kumimoji="0" lang="fa-IR" sz="2000" kern="1200" dirty="0" smtClean="0">
                          <a:solidFill>
                            <a:schemeClr val="tx1"/>
                          </a:solidFill>
                          <a:latin typeface="Times New Roman"/>
                          <a:ea typeface="Times New Roman"/>
                          <a:cs typeface="B Nazanin"/>
                        </a:rPr>
                        <a:t>ادامه تنفس</a:t>
                      </a:r>
                      <a:endParaRPr kumimoji="0" lang="en-US" sz="2000" kern="1200" dirty="0" smtClean="0">
                        <a:solidFill>
                          <a:schemeClr val="tx1"/>
                        </a:solidFill>
                        <a:latin typeface="Times New Roman"/>
                        <a:ea typeface="Times New Roman"/>
                        <a:cs typeface="B Nazani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901263">
                <a:tc>
                  <a:txBody>
                    <a:bodyPr/>
                    <a:lstStyle/>
                    <a:p>
                      <a:pPr marL="0" marR="0" algn="ctr" rtl="1">
                        <a:lnSpc>
                          <a:spcPct val="115000"/>
                        </a:lnSpc>
                        <a:spcBef>
                          <a:spcPts val="0"/>
                        </a:spcBef>
                        <a:spcAft>
                          <a:spcPts val="0"/>
                        </a:spcAft>
                        <a:tabLst>
                          <a:tab pos="4210050" algn="l"/>
                        </a:tabLst>
                      </a:pPr>
                      <a:r>
                        <a:rPr kumimoji="0" lang="en-US" sz="1800" b="1" kern="1200" dirty="0">
                          <a:solidFill>
                            <a:schemeClr val="tx1"/>
                          </a:solidFill>
                          <a:latin typeface="Times New Roman"/>
                          <a:ea typeface="Calibri"/>
                          <a:cs typeface="B Nazanin"/>
                        </a:rPr>
                        <a:t>Error code 17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3300"/>
                    </a:solidFill>
                  </a:tcPr>
                </a:tc>
                <a:tc>
                  <a:txBody>
                    <a:bodyPr/>
                    <a:lstStyle/>
                    <a:p>
                      <a:pPr marL="0" marR="0" algn="just" rtl="1">
                        <a:lnSpc>
                          <a:spcPct val="150000"/>
                        </a:lnSpc>
                        <a:spcBef>
                          <a:spcPts val="0"/>
                        </a:spcBef>
                        <a:spcAft>
                          <a:spcPts val="0"/>
                        </a:spcAft>
                      </a:pPr>
                      <a:r>
                        <a:rPr lang="fa-IR" sz="2000" dirty="0" smtClean="0">
                          <a:latin typeface="Times New Roman"/>
                          <a:ea typeface="Times New Roman"/>
                          <a:cs typeface="B Nazanin"/>
                        </a:rPr>
                        <a:t>قطع ارتباط مادربرد و برد کنترلر</a:t>
                      </a:r>
                      <a:endParaRPr lang="en-US" sz="2000" dirty="0">
                        <a:latin typeface="Times New Roman"/>
                        <a:ea typeface="Times New Roman"/>
                        <a:cs typeface="B Nazani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rtl="1">
                        <a:lnSpc>
                          <a:spcPct val="150000"/>
                        </a:lnSpc>
                        <a:spcBef>
                          <a:spcPts val="0"/>
                        </a:spcBef>
                        <a:spcAft>
                          <a:spcPts val="0"/>
                        </a:spcAft>
                      </a:pPr>
                      <a:r>
                        <a:rPr kumimoji="0" lang="fa-IR" sz="2000" kern="1200" dirty="0" smtClean="0">
                          <a:solidFill>
                            <a:schemeClr val="tx1"/>
                          </a:solidFill>
                          <a:latin typeface="Times New Roman"/>
                          <a:ea typeface="Times New Roman"/>
                          <a:cs typeface="B Nazanin"/>
                        </a:rPr>
                        <a:t>ادامه تنفس</a:t>
                      </a:r>
                      <a:endParaRPr kumimoji="0" lang="en-US" sz="2000" kern="1200" dirty="0">
                        <a:solidFill>
                          <a:schemeClr val="tx1"/>
                        </a:solidFill>
                        <a:latin typeface="Times New Roman"/>
                        <a:ea typeface="Times New Roman"/>
                        <a:cs typeface="B Nazani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38374019"/>
                  </a:ext>
                </a:extLst>
              </a:tr>
            </a:tbl>
          </a:graphicData>
        </a:graphic>
      </p:graphicFrame>
      <p:cxnSp>
        <p:nvCxnSpPr>
          <p:cNvPr id="7" name="Straight Connector 6"/>
          <p:cNvCxnSpPr/>
          <p:nvPr/>
        </p:nvCxnSpPr>
        <p:spPr>
          <a:xfrm>
            <a:off x="2361063" y="902732"/>
            <a:ext cx="6400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718550" y="228600"/>
            <a:ext cx="2940228" cy="707886"/>
          </a:xfrm>
          <a:prstGeom prst="rect">
            <a:avLst/>
          </a:prstGeom>
        </p:spPr>
        <p:txBody>
          <a:bodyPr wrap="none">
            <a:spAutoFit/>
          </a:bodyPr>
          <a:lstStyle/>
          <a:p>
            <a:pPr algn="r" rtl="1"/>
            <a:r>
              <a:rPr lang="fa-IR" sz="4000" dirty="0" smtClean="0">
                <a:cs typeface="B Nazanin" panose="00000400000000000000" pitchFamily="2" charset="-78"/>
              </a:rPr>
              <a:t>آلارم های دستگاه</a:t>
            </a:r>
            <a:endParaRPr lang="en-US" sz="4000" dirty="0">
              <a:cs typeface="B Nazanin" panose="00000400000000000000" pitchFamily="2" charset="-78"/>
            </a:endParaRPr>
          </a:p>
        </p:txBody>
      </p:sp>
    </p:spTree>
    <p:extLst>
      <p:ext uri="{BB962C8B-B14F-4D97-AF65-F5344CB8AC3E}">
        <p14:creationId xmlns:p14="http://schemas.microsoft.com/office/powerpoint/2010/main" val="226011782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532263" y="974889"/>
          <a:ext cx="8229600" cy="5283318"/>
        </p:xfrm>
        <a:graphic>
          <a:graphicData uri="http://schemas.openxmlformats.org/drawingml/2006/table">
            <a:tbl>
              <a:tblPr rtl="1">
                <a:tableStyleId>{5940675A-B579-460E-94D1-54222C63F5DA}</a:tableStyleId>
              </a:tblPr>
              <a:tblGrid>
                <a:gridCol w="1613262">
                  <a:extLst>
                    <a:ext uri="{9D8B030D-6E8A-4147-A177-3AD203B41FA5}">
                      <a16:colId xmlns:a16="http://schemas.microsoft.com/office/drawing/2014/main" val="20000"/>
                    </a:ext>
                  </a:extLst>
                </a:gridCol>
                <a:gridCol w="3277641">
                  <a:extLst>
                    <a:ext uri="{9D8B030D-6E8A-4147-A177-3AD203B41FA5}">
                      <a16:colId xmlns:a16="http://schemas.microsoft.com/office/drawing/2014/main" val="20001"/>
                    </a:ext>
                  </a:extLst>
                </a:gridCol>
                <a:gridCol w="3338697">
                  <a:extLst>
                    <a:ext uri="{9D8B030D-6E8A-4147-A177-3AD203B41FA5}">
                      <a16:colId xmlns:a16="http://schemas.microsoft.com/office/drawing/2014/main" val="20002"/>
                    </a:ext>
                  </a:extLst>
                </a:gridCol>
              </a:tblGrid>
              <a:tr h="396711">
                <a:tc>
                  <a:txBody>
                    <a:bodyPr/>
                    <a:lstStyle/>
                    <a:p>
                      <a:pPr marL="0" marR="0" algn="ctr" rtl="1">
                        <a:lnSpc>
                          <a:spcPct val="115000"/>
                        </a:lnSpc>
                        <a:spcBef>
                          <a:spcPts val="0"/>
                        </a:spcBef>
                        <a:spcAft>
                          <a:spcPts val="0"/>
                        </a:spcAft>
                      </a:pPr>
                      <a:r>
                        <a:rPr lang="fa-IR" sz="2400" b="1" dirty="0" smtClean="0">
                          <a:cs typeface="B Nazanin" pitchFamily="2" charset="-78"/>
                        </a:rPr>
                        <a:t>آلارم</a:t>
                      </a:r>
                      <a:endParaRPr lang="en-US" sz="2400" b="1" dirty="0">
                        <a:latin typeface="Times New Roman"/>
                        <a:ea typeface="Times New Roman"/>
                        <a:cs typeface="B Nazanin"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algn="ctr" rtl="1">
                        <a:lnSpc>
                          <a:spcPct val="115000"/>
                        </a:lnSpc>
                        <a:spcBef>
                          <a:spcPts val="0"/>
                        </a:spcBef>
                        <a:spcAft>
                          <a:spcPts val="0"/>
                        </a:spcAft>
                      </a:pPr>
                      <a:r>
                        <a:rPr lang="fa-IR" sz="2400" b="1" dirty="0">
                          <a:cs typeface="B Nazanin" pitchFamily="2" charset="-78"/>
                        </a:rPr>
                        <a:t>تعریف آلارم</a:t>
                      </a:r>
                      <a:endParaRPr lang="en-US" sz="2400" b="1" dirty="0">
                        <a:latin typeface="Times New Roman"/>
                        <a:ea typeface="Times New Roman"/>
                        <a:cs typeface="B Nazanin"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algn="ctr" rtl="1">
                        <a:lnSpc>
                          <a:spcPct val="115000"/>
                        </a:lnSpc>
                        <a:spcBef>
                          <a:spcPts val="0"/>
                        </a:spcBef>
                        <a:spcAft>
                          <a:spcPts val="0"/>
                        </a:spcAft>
                      </a:pPr>
                      <a:r>
                        <a:rPr lang="fa-IR" sz="2400" b="1" dirty="0">
                          <a:cs typeface="B Nazanin" pitchFamily="2" charset="-78"/>
                        </a:rPr>
                        <a:t>عملکرد </a:t>
                      </a:r>
                      <a:r>
                        <a:rPr lang="fa-IR" sz="2400" b="1" dirty="0" smtClean="0">
                          <a:cs typeface="B Nazanin" pitchFamily="2" charset="-78"/>
                        </a:rPr>
                        <a:t>ونتیلاتور</a:t>
                      </a:r>
                      <a:endParaRPr lang="en-US" sz="2400" b="1" dirty="0">
                        <a:latin typeface="Times New Roman"/>
                        <a:ea typeface="Times New Roman"/>
                        <a:cs typeface="B Nazanin"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0"/>
                  </a:ext>
                </a:extLst>
              </a:tr>
              <a:tr h="722786">
                <a:tc>
                  <a:txBody>
                    <a:bodyPr/>
                    <a:lstStyle/>
                    <a:p>
                      <a:pPr marL="0" marR="0" algn="ctr" rtl="1">
                        <a:lnSpc>
                          <a:spcPct val="115000"/>
                        </a:lnSpc>
                        <a:spcBef>
                          <a:spcPts val="0"/>
                        </a:spcBef>
                        <a:spcAft>
                          <a:spcPts val="0"/>
                        </a:spcAft>
                        <a:tabLst>
                          <a:tab pos="4210050" algn="l"/>
                        </a:tabLst>
                      </a:pPr>
                      <a:r>
                        <a:rPr kumimoji="0" lang="en-US" sz="1800" b="1" kern="1200" dirty="0">
                          <a:solidFill>
                            <a:schemeClr val="tx1"/>
                          </a:solidFill>
                          <a:latin typeface="Times New Roman"/>
                          <a:ea typeface="Calibri"/>
                          <a:cs typeface="B Nazanin"/>
                        </a:rPr>
                        <a:t>Error code 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3300"/>
                    </a:solidFill>
                  </a:tcPr>
                </a:tc>
                <a:tc>
                  <a:txBody>
                    <a:bodyPr/>
                    <a:lstStyle/>
                    <a:p>
                      <a:pPr marL="0" marR="0" lvl="0" indent="0" algn="just" defTabSz="914400" rtl="1" eaLnBrk="1" fontAlgn="auto" latinLnBrk="0" hangingPunct="1">
                        <a:lnSpc>
                          <a:spcPct val="150000"/>
                        </a:lnSpc>
                        <a:spcBef>
                          <a:spcPts val="0"/>
                        </a:spcBef>
                        <a:spcAft>
                          <a:spcPts val="0"/>
                        </a:spcAft>
                        <a:buClrTx/>
                        <a:buSzTx/>
                        <a:buFontTx/>
                        <a:buNone/>
                        <a:tabLst/>
                        <a:defRPr/>
                      </a:pPr>
                      <a:r>
                        <a:rPr kumimoji="0" lang="fa-IR" sz="2000" b="0" i="0" u="none" strike="noStrike" kern="1200" cap="none" spc="0" normalizeH="0" baseline="0" noProof="0" dirty="0" smtClean="0">
                          <a:ln>
                            <a:noFill/>
                          </a:ln>
                          <a:solidFill>
                            <a:prstClr val="black"/>
                          </a:solidFill>
                          <a:effectLst/>
                          <a:uLnTx/>
                          <a:uFillTx/>
                          <a:latin typeface="Times New Roman"/>
                          <a:ea typeface="Times New Roman"/>
                          <a:cs typeface="B Nazanin"/>
                        </a:rPr>
                        <a:t>ریست شدن مادربرد و خراب شدن </a:t>
                      </a:r>
                      <a:r>
                        <a:rPr kumimoji="0" lang="en-US" sz="2000" b="0" i="0" u="none" strike="noStrike" kern="1200" cap="none" spc="0" normalizeH="0" baseline="0" noProof="0" dirty="0" err="1" smtClean="0">
                          <a:ln>
                            <a:noFill/>
                          </a:ln>
                          <a:solidFill>
                            <a:prstClr val="black"/>
                          </a:solidFill>
                          <a:effectLst/>
                          <a:uLnTx/>
                          <a:uFillTx/>
                          <a:latin typeface="Times New Roman"/>
                          <a:ea typeface="Times New Roman"/>
                          <a:cs typeface="B Nazanin"/>
                        </a:rPr>
                        <a:t>Nand</a:t>
                      </a:r>
                      <a:r>
                        <a:rPr kumimoji="0" lang="en-US" sz="2000" b="0" i="0" u="none" strike="noStrike" kern="1200" cap="none" spc="0" normalizeH="0" baseline="0" noProof="0" dirty="0" smtClean="0">
                          <a:ln>
                            <a:noFill/>
                          </a:ln>
                          <a:solidFill>
                            <a:prstClr val="black"/>
                          </a:solidFill>
                          <a:effectLst/>
                          <a:uLnTx/>
                          <a:uFillTx/>
                          <a:latin typeface="Times New Roman"/>
                          <a:ea typeface="Times New Roman"/>
                          <a:cs typeface="B Nazanin"/>
                        </a:rPr>
                        <a:t> flash</a:t>
                      </a:r>
                      <a:endParaRPr kumimoji="0" lang="en-US" sz="2000" b="0" i="0" u="none" strike="noStrike" kern="1200" cap="none" spc="0" normalizeH="0" baseline="0" noProof="0" dirty="0">
                        <a:ln>
                          <a:noFill/>
                        </a:ln>
                        <a:solidFill>
                          <a:prstClr val="black"/>
                        </a:solidFill>
                        <a:effectLst/>
                        <a:uLnTx/>
                        <a:uFillTx/>
                        <a:latin typeface="Times New Roman"/>
                        <a:ea typeface="Times New Roman"/>
                        <a:cs typeface="B Nazani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rtl="1">
                        <a:lnSpc>
                          <a:spcPct val="150000"/>
                        </a:lnSpc>
                        <a:spcBef>
                          <a:spcPts val="0"/>
                        </a:spcBef>
                        <a:spcAft>
                          <a:spcPts val="0"/>
                        </a:spcAft>
                      </a:pPr>
                      <a:r>
                        <a:rPr kumimoji="0" lang="fa-IR" sz="2000" kern="1200" dirty="0" smtClean="0">
                          <a:solidFill>
                            <a:schemeClr val="tx1"/>
                          </a:solidFill>
                          <a:latin typeface="Times New Roman"/>
                          <a:ea typeface="Times New Roman"/>
                          <a:cs typeface="B Nazanin"/>
                        </a:rPr>
                        <a:t>ادامه تنفس</a:t>
                      </a:r>
                      <a:endParaRPr kumimoji="0" lang="en-US" sz="2000" kern="1200" dirty="0">
                        <a:solidFill>
                          <a:schemeClr val="tx1"/>
                        </a:solidFill>
                        <a:latin typeface="Times New Roman"/>
                        <a:ea typeface="Times New Roman"/>
                        <a:cs typeface="B Nazani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974147">
                <a:tc>
                  <a:txBody>
                    <a:bodyPr/>
                    <a:lstStyle/>
                    <a:p>
                      <a:pPr marL="0" marR="0" algn="ctr" rtl="1">
                        <a:lnSpc>
                          <a:spcPct val="115000"/>
                        </a:lnSpc>
                        <a:spcBef>
                          <a:spcPts val="0"/>
                        </a:spcBef>
                        <a:spcAft>
                          <a:spcPts val="0"/>
                        </a:spcAft>
                        <a:tabLst>
                          <a:tab pos="4210050" algn="l"/>
                        </a:tabLst>
                      </a:pPr>
                      <a:r>
                        <a:rPr kumimoji="0" lang="en-US" sz="1800" b="1" kern="1200" dirty="0">
                          <a:solidFill>
                            <a:schemeClr val="tx1"/>
                          </a:solidFill>
                          <a:latin typeface="Times New Roman"/>
                          <a:ea typeface="Calibri"/>
                          <a:cs typeface="B Nazanin"/>
                        </a:rPr>
                        <a:t>Fatal Error 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3300"/>
                    </a:solidFill>
                  </a:tcPr>
                </a:tc>
                <a:tc>
                  <a:txBody>
                    <a:bodyPr/>
                    <a:lstStyle/>
                    <a:p>
                      <a:pPr marL="0" marR="0" lvl="0" indent="0" algn="just" defTabSz="914400" rtl="1" eaLnBrk="1" fontAlgn="auto" latinLnBrk="0" hangingPunct="1">
                        <a:lnSpc>
                          <a:spcPct val="150000"/>
                        </a:lnSpc>
                        <a:spcBef>
                          <a:spcPts val="0"/>
                        </a:spcBef>
                        <a:spcAft>
                          <a:spcPts val="0"/>
                        </a:spcAft>
                        <a:buClrTx/>
                        <a:buSzTx/>
                        <a:buFontTx/>
                        <a:buNone/>
                        <a:tabLst/>
                        <a:defRPr/>
                      </a:pPr>
                      <a:r>
                        <a:rPr kumimoji="0" lang="fa-IR" sz="2000" b="0" i="0" u="none" strike="noStrike" kern="1200" cap="none" spc="0" normalizeH="0" baseline="0" noProof="0" dirty="0" smtClean="0">
                          <a:ln>
                            <a:noFill/>
                          </a:ln>
                          <a:solidFill>
                            <a:prstClr val="black"/>
                          </a:solidFill>
                          <a:effectLst/>
                          <a:uLnTx/>
                          <a:uFillTx/>
                          <a:latin typeface="Times New Roman"/>
                          <a:ea typeface="Times New Roman"/>
                          <a:cs typeface="B Nazanin"/>
                        </a:rPr>
                        <a:t>عملکرد شیر بازدمی مختل شده است</a:t>
                      </a:r>
                      <a:endParaRPr kumimoji="0" lang="en-US" sz="2000" b="0" i="0" u="none" strike="noStrike" kern="1200" cap="none" spc="0" normalizeH="0" baseline="0" noProof="0" dirty="0">
                        <a:ln>
                          <a:noFill/>
                        </a:ln>
                        <a:solidFill>
                          <a:prstClr val="black"/>
                        </a:solidFill>
                        <a:effectLst/>
                        <a:uLnTx/>
                        <a:uFillTx/>
                        <a:latin typeface="Times New Roman"/>
                        <a:ea typeface="Times New Roman"/>
                        <a:cs typeface="B Nazani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rtl="1">
                        <a:lnSpc>
                          <a:spcPct val="115000"/>
                        </a:lnSpc>
                        <a:spcBef>
                          <a:spcPts val="0"/>
                        </a:spcBef>
                        <a:spcAft>
                          <a:spcPts val="0"/>
                        </a:spcAft>
                      </a:pPr>
                      <a:r>
                        <a:rPr kumimoji="0" lang="fa-IR" sz="2000" kern="1200" dirty="0">
                          <a:solidFill>
                            <a:schemeClr val="tx1"/>
                          </a:solidFill>
                          <a:latin typeface="Times New Roman"/>
                          <a:ea typeface="Times New Roman"/>
                          <a:cs typeface="B Nazanin"/>
                        </a:rPr>
                        <a:t>تنفس دهي با تنظیمات زیر ادامه مي‌یابد:</a:t>
                      </a:r>
                      <a:endParaRPr kumimoji="0" lang="en-US" sz="2000" kern="1200" dirty="0">
                        <a:solidFill>
                          <a:schemeClr val="tx1"/>
                        </a:solidFill>
                        <a:latin typeface="Times New Roman"/>
                        <a:ea typeface="Times New Roman"/>
                        <a:cs typeface="B Nazanin"/>
                      </a:endParaRPr>
                    </a:p>
                    <a:p>
                      <a:pPr marL="0" marR="0" algn="just" rtl="0">
                        <a:lnSpc>
                          <a:spcPct val="115000"/>
                        </a:lnSpc>
                        <a:spcBef>
                          <a:spcPts val="0"/>
                        </a:spcBef>
                        <a:spcAft>
                          <a:spcPts val="0"/>
                        </a:spcAft>
                      </a:pPr>
                      <a:r>
                        <a:rPr kumimoji="0" lang="en-US" sz="2000" kern="1200" dirty="0">
                          <a:solidFill>
                            <a:schemeClr val="tx1"/>
                          </a:solidFill>
                          <a:latin typeface="Times New Roman"/>
                          <a:ea typeface="Times New Roman"/>
                          <a:cs typeface="B Nazanin"/>
                        </a:rPr>
                        <a:t>Mode: PCV, Rate: 15, </a:t>
                      </a:r>
                      <a:r>
                        <a:rPr kumimoji="0" lang="en-US" sz="2000" kern="1200" dirty="0" err="1">
                          <a:solidFill>
                            <a:schemeClr val="tx1"/>
                          </a:solidFill>
                          <a:latin typeface="Times New Roman"/>
                          <a:ea typeface="Times New Roman"/>
                          <a:cs typeface="B Nazanin"/>
                        </a:rPr>
                        <a:t>Ti</a:t>
                      </a:r>
                      <a:r>
                        <a:rPr kumimoji="0" lang="en-US" sz="2000" kern="1200" dirty="0">
                          <a:solidFill>
                            <a:schemeClr val="tx1"/>
                          </a:solidFill>
                          <a:latin typeface="Times New Roman"/>
                          <a:ea typeface="Times New Roman"/>
                          <a:cs typeface="B Nazanin"/>
                        </a:rPr>
                        <a:t>: 1, PEEP: 2, </a:t>
                      </a:r>
                      <a:r>
                        <a:rPr kumimoji="0" lang="en-US" sz="2000" kern="1200" dirty="0" err="1">
                          <a:solidFill>
                            <a:schemeClr val="tx1"/>
                          </a:solidFill>
                          <a:latin typeface="Times New Roman"/>
                          <a:ea typeface="Times New Roman"/>
                          <a:cs typeface="B Nazanin"/>
                        </a:rPr>
                        <a:t>Pcontrol</a:t>
                      </a:r>
                      <a:r>
                        <a:rPr kumimoji="0" lang="en-US" sz="2000" kern="1200" dirty="0">
                          <a:solidFill>
                            <a:schemeClr val="tx1"/>
                          </a:solidFill>
                          <a:latin typeface="Times New Roman"/>
                          <a:ea typeface="Times New Roman"/>
                          <a:cs typeface="B Nazanin"/>
                        </a:rPr>
                        <a:t>: 20, Trigger: Pressure, </a:t>
                      </a:r>
                      <a:r>
                        <a:rPr kumimoji="0" lang="en-US" sz="2000" kern="1200" dirty="0" err="1">
                          <a:solidFill>
                            <a:schemeClr val="tx1"/>
                          </a:solidFill>
                          <a:latin typeface="Times New Roman"/>
                          <a:ea typeface="Times New Roman"/>
                          <a:cs typeface="B Nazanin"/>
                        </a:rPr>
                        <a:t>Ptrig</a:t>
                      </a:r>
                      <a:r>
                        <a:rPr kumimoji="0" lang="en-US" sz="2000" kern="1200" dirty="0">
                          <a:solidFill>
                            <a:schemeClr val="tx1"/>
                          </a:solidFill>
                          <a:latin typeface="Times New Roman"/>
                          <a:ea typeface="Times New Roman"/>
                          <a:cs typeface="B Nazanin"/>
                        </a:rPr>
                        <a:t>: -3, O2: 100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974147">
                <a:tc>
                  <a:txBody>
                    <a:bodyPr/>
                    <a:lstStyle/>
                    <a:p>
                      <a:pPr marL="0" marR="0" algn="ctr" rtl="1">
                        <a:lnSpc>
                          <a:spcPct val="115000"/>
                        </a:lnSpc>
                        <a:spcBef>
                          <a:spcPts val="0"/>
                        </a:spcBef>
                        <a:spcAft>
                          <a:spcPts val="0"/>
                        </a:spcAft>
                        <a:tabLst>
                          <a:tab pos="4210050" algn="l"/>
                        </a:tabLst>
                      </a:pPr>
                      <a:r>
                        <a:rPr kumimoji="0" lang="en-US" sz="1800" b="1" kern="1200" dirty="0">
                          <a:solidFill>
                            <a:schemeClr val="tx1"/>
                          </a:solidFill>
                          <a:latin typeface="Times New Roman"/>
                          <a:ea typeface="Calibri"/>
                          <a:cs typeface="B Nazanin"/>
                        </a:rPr>
                        <a:t>Fatal Error 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3300"/>
                    </a:solidFill>
                  </a:tcPr>
                </a:tc>
                <a:tc>
                  <a:txBody>
                    <a:bodyPr/>
                    <a:lstStyle/>
                    <a:p>
                      <a:pPr marL="0" marR="0" lvl="0" indent="0" algn="just" defTabSz="914400" rtl="1" eaLnBrk="1" fontAlgn="auto" latinLnBrk="0" hangingPunct="1">
                        <a:lnSpc>
                          <a:spcPct val="150000"/>
                        </a:lnSpc>
                        <a:spcBef>
                          <a:spcPts val="0"/>
                        </a:spcBef>
                        <a:spcAft>
                          <a:spcPts val="0"/>
                        </a:spcAft>
                        <a:buClrTx/>
                        <a:buSzTx/>
                        <a:buFontTx/>
                        <a:buNone/>
                        <a:tabLst/>
                        <a:defRPr/>
                      </a:pPr>
                      <a:r>
                        <a:rPr kumimoji="0" lang="fa-IR" sz="2000" b="0" i="0" u="none" strike="noStrike" kern="1200" cap="none" spc="0" normalizeH="0" baseline="0" noProof="0" dirty="0" smtClean="0">
                          <a:ln>
                            <a:noFill/>
                          </a:ln>
                          <a:solidFill>
                            <a:prstClr val="black"/>
                          </a:solidFill>
                          <a:effectLst/>
                          <a:uLnTx/>
                          <a:uFillTx/>
                          <a:latin typeface="Times New Roman"/>
                          <a:ea typeface="Times New Roman"/>
                          <a:cs typeface="B Nazanin"/>
                        </a:rPr>
                        <a:t>عملکرد شیر دمی مختل شده است</a:t>
                      </a:r>
                      <a:endParaRPr kumimoji="0" lang="en-US" sz="2000" b="0" i="0" u="none" strike="noStrike" kern="1200" cap="none" spc="0" normalizeH="0" baseline="0" noProof="0" dirty="0">
                        <a:ln>
                          <a:noFill/>
                        </a:ln>
                        <a:solidFill>
                          <a:prstClr val="black"/>
                        </a:solidFill>
                        <a:effectLst/>
                        <a:uLnTx/>
                        <a:uFillTx/>
                        <a:latin typeface="Times New Roman"/>
                        <a:ea typeface="Times New Roman"/>
                        <a:cs typeface="B Nazani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rtl="1">
                        <a:lnSpc>
                          <a:spcPct val="115000"/>
                        </a:lnSpc>
                        <a:spcBef>
                          <a:spcPts val="0"/>
                        </a:spcBef>
                        <a:spcAft>
                          <a:spcPts val="0"/>
                        </a:spcAft>
                      </a:pPr>
                      <a:r>
                        <a:rPr kumimoji="0" lang="fa-IR" sz="2000" kern="1200" dirty="0">
                          <a:solidFill>
                            <a:schemeClr val="tx1"/>
                          </a:solidFill>
                          <a:latin typeface="Times New Roman"/>
                          <a:ea typeface="Times New Roman"/>
                          <a:cs typeface="B Nazanin"/>
                        </a:rPr>
                        <a:t>تنفس دهي با تنظیمات زیر ادامه مي‌یابد:</a:t>
                      </a:r>
                      <a:endParaRPr kumimoji="0" lang="en-US" sz="2000" kern="1200" dirty="0">
                        <a:solidFill>
                          <a:schemeClr val="tx1"/>
                        </a:solidFill>
                        <a:latin typeface="Times New Roman"/>
                        <a:ea typeface="Times New Roman"/>
                        <a:cs typeface="B Nazanin"/>
                      </a:endParaRPr>
                    </a:p>
                    <a:p>
                      <a:pPr marL="0" marR="0" algn="just" rtl="0">
                        <a:lnSpc>
                          <a:spcPct val="115000"/>
                        </a:lnSpc>
                        <a:spcBef>
                          <a:spcPts val="0"/>
                        </a:spcBef>
                        <a:spcAft>
                          <a:spcPts val="0"/>
                        </a:spcAft>
                      </a:pPr>
                      <a:r>
                        <a:rPr kumimoji="0" lang="en-US" sz="2000" kern="1200" dirty="0">
                          <a:solidFill>
                            <a:schemeClr val="tx1"/>
                          </a:solidFill>
                          <a:latin typeface="Times New Roman"/>
                          <a:ea typeface="Times New Roman"/>
                          <a:cs typeface="B Nazanin"/>
                        </a:rPr>
                        <a:t>Mode: PCV, Rate: 15, </a:t>
                      </a:r>
                      <a:r>
                        <a:rPr kumimoji="0" lang="en-US" sz="2000" kern="1200" dirty="0" err="1">
                          <a:solidFill>
                            <a:schemeClr val="tx1"/>
                          </a:solidFill>
                          <a:latin typeface="Times New Roman"/>
                          <a:ea typeface="Times New Roman"/>
                          <a:cs typeface="B Nazanin"/>
                        </a:rPr>
                        <a:t>Ti</a:t>
                      </a:r>
                      <a:r>
                        <a:rPr kumimoji="0" lang="en-US" sz="2000" kern="1200" dirty="0">
                          <a:solidFill>
                            <a:schemeClr val="tx1"/>
                          </a:solidFill>
                          <a:latin typeface="Times New Roman"/>
                          <a:ea typeface="Times New Roman"/>
                          <a:cs typeface="B Nazanin"/>
                        </a:rPr>
                        <a:t>: 1, PEEP: 2, </a:t>
                      </a:r>
                      <a:r>
                        <a:rPr kumimoji="0" lang="en-US" sz="2000" kern="1200" dirty="0" err="1">
                          <a:solidFill>
                            <a:schemeClr val="tx1"/>
                          </a:solidFill>
                          <a:latin typeface="Times New Roman"/>
                          <a:ea typeface="Times New Roman"/>
                          <a:cs typeface="B Nazanin"/>
                        </a:rPr>
                        <a:t>Pcontrol</a:t>
                      </a:r>
                      <a:r>
                        <a:rPr kumimoji="0" lang="en-US" sz="2000" kern="1200" dirty="0">
                          <a:solidFill>
                            <a:schemeClr val="tx1"/>
                          </a:solidFill>
                          <a:latin typeface="Times New Roman"/>
                          <a:ea typeface="Times New Roman"/>
                          <a:cs typeface="B Nazanin"/>
                        </a:rPr>
                        <a:t>: 15, Trigger: Pressure, </a:t>
                      </a:r>
                      <a:r>
                        <a:rPr kumimoji="0" lang="en-US" sz="2000" kern="1200" dirty="0" err="1">
                          <a:solidFill>
                            <a:schemeClr val="tx1"/>
                          </a:solidFill>
                          <a:latin typeface="Times New Roman"/>
                          <a:ea typeface="Times New Roman"/>
                          <a:cs typeface="B Nazanin"/>
                        </a:rPr>
                        <a:t>Ptrig</a:t>
                      </a:r>
                      <a:r>
                        <a:rPr kumimoji="0" lang="en-US" sz="2000" kern="1200" dirty="0">
                          <a:solidFill>
                            <a:schemeClr val="tx1"/>
                          </a:solidFill>
                          <a:latin typeface="Times New Roman"/>
                          <a:ea typeface="Times New Roman"/>
                          <a:cs typeface="B Nazanin"/>
                        </a:rPr>
                        <a:t>: -3, O2: 100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cxnSp>
        <p:nvCxnSpPr>
          <p:cNvPr id="7" name="Straight Connector 6"/>
          <p:cNvCxnSpPr/>
          <p:nvPr/>
        </p:nvCxnSpPr>
        <p:spPr>
          <a:xfrm>
            <a:off x="2361063" y="838200"/>
            <a:ext cx="6400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718550" y="228600"/>
            <a:ext cx="2940228" cy="707886"/>
          </a:xfrm>
          <a:prstGeom prst="rect">
            <a:avLst/>
          </a:prstGeom>
        </p:spPr>
        <p:txBody>
          <a:bodyPr wrap="none">
            <a:spAutoFit/>
          </a:bodyPr>
          <a:lstStyle/>
          <a:p>
            <a:pPr algn="r" rtl="1"/>
            <a:r>
              <a:rPr lang="fa-IR" sz="4000" dirty="0" smtClean="0">
                <a:cs typeface="B Nazanin" panose="00000400000000000000" pitchFamily="2" charset="-78"/>
              </a:rPr>
              <a:t>آلارم های دستگاه</a:t>
            </a:r>
            <a:endParaRPr lang="en-US" sz="4000" dirty="0">
              <a:cs typeface="B Nazanin" panose="00000400000000000000" pitchFamily="2" charset="-78"/>
            </a:endParaRPr>
          </a:p>
        </p:txBody>
      </p:sp>
    </p:spTree>
    <p:extLst>
      <p:ext uri="{BB962C8B-B14F-4D97-AF65-F5344CB8AC3E}">
        <p14:creationId xmlns:p14="http://schemas.microsoft.com/office/powerpoint/2010/main" val="381821614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845688193"/>
              </p:ext>
            </p:extLst>
          </p:nvPr>
        </p:nvGraphicFramePr>
        <p:xfrm>
          <a:off x="549680" y="1066800"/>
          <a:ext cx="8229600" cy="5651312"/>
        </p:xfrm>
        <a:graphic>
          <a:graphicData uri="http://schemas.openxmlformats.org/drawingml/2006/table">
            <a:tbl>
              <a:tblPr rtl="1">
                <a:tableStyleId>{5940675A-B579-460E-94D1-54222C63F5DA}</a:tableStyleId>
              </a:tblPr>
              <a:tblGrid>
                <a:gridCol w="1395350">
                  <a:extLst>
                    <a:ext uri="{9D8B030D-6E8A-4147-A177-3AD203B41FA5}">
                      <a16:colId xmlns:a16="http://schemas.microsoft.com/office/drawing/2014/main" val="20000"/>
                    </a:ext>
                  </a:extLst>
                </a:gridCol>
                <a:gridCol w="4384964">
                  <a:extLst>
                    <a:ext uri="{9D8B030D-6E8A-4147-A177-3AD203B41FA5}">
                      <a16:colId xmlns:a16="http://schemas.microsoft.com/office/drawing/2014/main" val="20001"/>
                    </a:ext>
                  </a:extLst>
                </a:gridCol>
                <a:gridCol w="2449286">
                  <a:extLst>
                    <a:ext uri="{9D8B030D-6E8A-4147-A177-3AD203B41FA5}">
                      <a16:colId xmlns:a16="http://schemas.microsoft.com/office/drawing/2014/main" val="20002"/>
                    </a:ext>
                  </a:extLst>
                </a:gridCol>
              </a:tblGrid>
              <a:tr h="457200">
                <a:tc>
                  <a:txBody>
                    <a:bodyPr/>
                    <a:lstStyle/>
                    <a:p>
                      <a:pPr marL="0" marR="0" algn="ctr" rtl="1">
                        <a:lnSpc>
                          <a:spcPct val="115000"/>
                        </a:lnSpc>
                        <a:spcBef>
                          <a:spcPts val="0"/>
                        </a:spcBef>
                        <a:spcAft>
                          <a:spcPts val="0"/>
                        </a:spcAft>
                      </a:pPr>
                      <a:r>
                        <a:rPr lang="fa-IR" sz="2400" b="1" dirty="0" smtClean="0">
                          <a:cs typeface="B Nazanin" pitchFamily="2" charset="-78"/>
                        </a:rPr>
                        <a:t>آلارم</a:t>
                      </a:r>
                      <a:endParaRPr lang="en-US" sz="2400" b="1" dirty="0">
                        <a:latin typeface="Times New Roman"/>
                        <a:ea typeface="Times New Roman"/>
                        <a:cs typeface="B Nazanin"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algn="ctr" rtl="1">
                        <a:lnSpc>
                          <a:spcPct val="115000"/>
                        </a:lnSpc>
                        <a:spcBef>
                          <a:spcPts val="0"/>
                        </a:spcBef>
                        <a:spcAft>
                          <a:spcPts val="0"/>
                        </a:spcAft>
                      </a:pPr>
                      <a:r>
                        <a:rPr lang="fa-IR" sz="2400" b="1" dirty="0">
                          <a:cs typeface="B Nazanin" pitchFamily="2" charset="-78"/>
                        </a:rPr>
                        <a:t>تعریف آلارم</a:t>
                      </a:r>
                      <a:endParaRPr lang="en-US" sz="2400" b="1" dirty="0">
                        <a:latin typeface="Times New Roman"/>
                        <a:ea typeface="Times New Roman"/>
                        <a:cs typeface="B Nazanin"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algn="ctr" rtl="1">
                        <a:lnSpc>
                          <a:spcPct val="115000"/>
                        </a:lnSpc>
                        <a:spcBef>
                          <a:spcPts val="0"/>
                        </a:spcBef>
                        <a:spcAft>
                          <a:spcPts val="0"/>
                        </a:spcAft>
                      </a:pPr>
                      <a:r>
                        <a:rPr lang="fa-IR" sz="2400" b="1" dirty="0">
                          <a:cs typeface="B Nazanin" pitchFamily="2" charset="-78"/>
                        </a:rPr>
                        <a:t>عملکرد </a:t>
                      </a:r>
                      <a:r>
                        <a:rPr lang="fa-IR" sz="2400" b="1" dirty="0" smtClean="0">
                          <a:cs typeface="B Nazanin" pitchFamily="2" charset="-78"/>
                        </a:rPr>
                        <a:t>ونتیلاتور</a:t>
                      </a:r>
                      <a:endParaRPr lang="en-US" sz="2400" b="1" dirty="0">
                        <a:latin typeface="Times New Roman"/>
                        <a:ea typeface="Times New Roman"/>
                        <a:cs typeface="B Nazanin"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0"/>
                  </a:ext>
                </a:extLst>
              </a:tr>
              <a:tr h="1295400">
                <a:tc>
                  <a:txBody>
                    <a:bodyPr/>
                    <a:lstStyle/>
                    <a:p>
                      <a:pPr marL="0" marR="0" algn="ctr" rtl="0">
                        <a:lnSpc>
                          <a:spcPct val="115000"/>
                        </a:lnSpc>
                        <a:spcBef>
                          <a:spcPts val="0"/>
                        </a:spcBef>
                        <a:spcAft>
                          <a:spcPts val="0"/>
                        </a:spcAft>
                        <a:tabLst>
                          <a:tab pos="4210050" algn="l"/>
                        </a:tabLst>
                      </a:pPr>
                      <a:r>
                        <a:rPr lang="en-US" sz="1800" b="1" dirty="0">
                          <a:latin typeface="Times New Roman"/>
                          <a:ea typeface="Calibri"/>
                          <a:cs typeface="B Nazanin"/>
                        </a:rPr>
                        <a:t>High Rate</a:t>
                      </a:r>
                      <a:r>
                        <a:rPr lang="en-US" sz="1800" b="1" dirty="0">
                          <a:latin typeface="B Nazanin"/>
                          <a:ea typeface="Calibri"/>
                          <a:cs typeface="B Nazanin"/>
                        </a:rPr>
                        <a:t> </a:t>
                      </a:r>
                      <a:endParaRPr lang="en-US" sz="1800" b="1" dirty="0">
                        <a:latin typeface="Times New Roman"/>
                        <a:ea typeface="Times New Roman"/>
                        <a:cs typeface="B Nazani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just" rtl="1">
                        <a:lnSpc>
                          <a:spcPct val="150000"/>
                        </a:lnSpc>
                        <a:spcBef>
                          <a:spcPts val="0"/>
                        </a:spcBef>
                        <a:spcAft>
                          <a:spcPts val="0"/>
                        </a:spcAft>
                      </a:pPr>
                      <a:r>
                        <a:rPr lang="fa-IR" sz="2000" b="0" dirty="0" smtClean="0">
                          <a:latin typeface="Times New Roman"/>
                          <a:ea typeface="Calibri"/>
                          <a:cs typeface="B Nazanin"/>
                        </a:rPr>
                        <a:t>فراتر</a:t>
                      </a:r>
                      <a:r>
                        <a:rPr lang="fa-IR" sz="2000" b="0" baseline="0" dirty="0" smtClean="0">
                          <a:latin typeface="Times New Roman"/>
                          <a:ea typeface="Calibri"/>
                          <a:cs typeface="B Nazanin"/>
                        </a:rPr>
                        <a:t> رفتن نرخ تنفس </a:t>
                      </a:r>
                      <a:r>
                        <a:rPr lang="fa-IR" sz="2000" b="0" dirty="0" smtClean="0">
                          <a:latin typeface="Times New Roman"/>
                          <a:ea typeface="Calibri"/>
                          <a:cs typeface="B Nazanin"/>
                        </a:rPr>
                        <a:t>(شامل مجموع تنفس­های ارادی و اختیاری) </a:t>
                      </a:r>
                      <a:r>
                        <a:rPr lang="fa-IR" sz="2000" b="0" baseline="0" dirty="0" smtClean="0">
                          <a:latin typeface="Times New Roman"/>
                          <a:ea typeface="Calibri"/>
                          <a:cs typeface="B Nazanin"/>
                        </a:rPr>
                        <a:t>از حد بالای تعیین شده برای آن در سه سیکل تنفسی</a:t>
                      </a:r>
                      <a:endParaRPr lang="en-US" sz="2000" b="0" dirty="0" smtClean="0">
                        <a:latin typeface="Times New Roman"/>
                        <a:ea typeface="Calibri"/>
                        <a:cs typeface="B Nazani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rtl="1">
                        <a:lnSpc>
                          <a:spcPct val="150000"/>
                        </a:lnSpc>
                        <a:spcBef>
                          <a:spcPts val="0"/>
                        </a:spcBef>
                        <a:spcAft>
                          <a:spcPts val="0"/>
                        </a:spcAft>
                      </a:pPr>
                      <a:r>
                        <a:rPr lang="fa-IR" sz="2000" b="0" dirty="0" smtClean="0">
                          <a:cs typeface="B Nazanin" pitchFamily="2" charset="-78"/>
                        </a:rPr>
                        <a:t>ادامه تنفس</a:t>
                      </a:r>
                      <a:endParaRPr lang="en-US" sz="2000" b="0" dirty="0">
                        <a:latin typeface="Times New Roman"/>
                        <a:ea typeface="Times New Roman"/>
                        <a:cs typeface="B Nazanin"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225456">
                <a:tc>
                  <a:txBody>
                    <a:bodyPr/>
                    <a:lstStyle/>
                    <a:p>
                      <a:pPr marL="0" marR="0" algn="ctr" rtl="0">
                        <a:lnSpc>
                          <a:spcPct val="115000"/>
                        </a:lnSpc>
                        <a:spcBef>
                          <a:spcPts val="0"/>
                        </a:spcBef>
                        <a:spcAft>
                          <a:spcPts val="0"/>
                        </a:spcAft>
                        <a:tabLst>
                          <a:tab pos="4210050" algn="l"/>
                        </a:tabLst>
                      </a:pPr>
                      <a:r>
                        <a:rPr lang="en-US" sz="1800" b="1" dirty="0">
                          <a:latin typeface="Times New Roman"/>
                          <a:ea typeface="Calibri"/>
                          <a:cs typeface="B Nazanin"/>
                        </a:rPr>
                        <a:t>Low Rate</a:t>
                      </a:r>
                      <a:r>
                        <a:rPr lang="en-US" sz="1800" b="1" dirty="0">
                          <a:latin typeface="B Nazanin"/>
                          <a:ea typeface="Calibri"/>
                          <a:cs typeface="B Nazanin"/>
                        </a:rPr>
                        <a:t> </a:t>
                      </a:r>
                      <a:endParaRPr lang="en-US" sz="1800" b="1" dirty="0">
                        <a:latin typeface="Times New Roman"/>
                        <a:ea typeface="Times New Roman"/>
                        <a:cs typeface="B Nazani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just" rtl="1">
                        <a:lnSpc>
                          <a:spcPct val="150000"/>
                        </a:lnSpc>
                        <a:spcBef>
                          <a:spcPts val="0"/>
                        </a:spcBef>
                        <a:spcAft>
                          <a:spcPts val="0"/>
                        </a:spcAft>
                      </a:pPr>
                      <a:r>
                        <a:rPr lang="fa-IR" sz="2000" b="0" dirty="0" smtClean="0">
                          <a:latin typeface="Times New Roman"/>
                          <a:ea typeface="Calibri"/>
                          <a:cs typeface="B Nazanin"/>
                        </a:rPr>
                        <a:t>پایین تر آمدن </a:t>
                      </a:r>
                      <a:r>
                        <a:rPr lang="fa-IR" sz="2000" b="0" baseline="0" dirty="0" smtClean="0">
                          <a:latin typeface="Times New Roman"/>
                          <a:ea typeface="Calibri"/>
                          <a:cs typeface="B Nazanin"/>
                        </a:rPr>
                        <a:t>نرخ تنفس </a:t>
                      </a:r>
                      <a:r>
                        <a:rPr lang="fa-IR" sz="2000" b="0" dirty="0" smtClean="0">
                          <a:latin typeface="Times New Roman"/>
                          <a:ea typeface="Calibri"/>
                          <a:cs typeface="B Nazanin"/>
                        </a:rPr>
                        <a:t>(شامل مجموع تنفس­های ارادی و اختیاری) </a:t>
                      </a:r>
                      <a:r>
                        <a:rPr lang="fa-IR" sz="2000" b="0" baseline="0" dirty="0" smtClean="0">
                          <a:latin typeface="Times New Roman"/>
                          <a:ea typeface="Calibri"/>
                          <a:cs typeface="B Nazanin"/>
                        </a:rPr>
                        <a:t>از حد پایین تعیین شده برای آن در سه سیکل تنفسی</a:t>
                      </a:r>
                      <a:endParaRPr lang="en-US" sz="2000" b="0" dirty="0" smtClean="0">
                        <a:latin typeface="Times New Roman"/>
                        <a:ea typeface="Calibri"/>
                        <a:cs typeface="B Nazani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rtl="1">
                        <a:lnSpc>
                          <a:spcPct val="150000"/>
                        </a:lnSpc>
                        <a:spcBef>
                          <a:spcPts val="0"/>
                        </a:spcBef>
                        <a:spcAft>
                          <a:spcPts val="0"/>
                        </a:spcAft>
                      </a:pPr>
                      <a:r>
                        <a:rPr lang="fa-IR" sz="2000" b="0" dirty="0" smtClean="0">
                          <a:cs typeface="B Nazanin" pitchFamily="2" charset="-78"/>
                        </a:rPr>
                        <a:t>ادامه تنفس</a:t>
                      </a:r>
                      <a:endParaRPr lang="en-US" sz="2000" b="0" dirty="0">
                        <a:latin typeface="Times New Roman"/>
                        <a:ea typeface="Times New Roman"/>
                        <a:cs typeface="B Nazanin"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225456">
                <a:tc>
                  <a:txBody>
                    <a:bodyPr/>
                    <a:lstStyle/>
                    <a:p>
                      <a:pPr marL="0" marR="0" algn="ctr" rtl="0">
                        <a:lnSpc>
                          <a:spcPct val="115000"/>
                        </a:lnSpc>
                        <a:spcBef>
                          <a:spcPts val="0"/>
                        </a:spcBef>
                        <a:spcAft>
                          <a:spcPts val="0"/>
                        </a:spcAft>
                        <a:tabLst>
                          <a:tab pos="4210050" algn="l"/>
                        </a:tabLst>
                      </a:pPr>
                      <a:r>
                        <a:rPr lang="en-US" sz="1800" b="1" dirty="0">
                          <a:latin typeface="Times New Roman"/>
                          <a:ea typeface="Calibri"/>
                          <a:cs typeface="B Nazanin"/>
                        </a:rPr>
                        <a:t>High </a:t>
                      </a:r>
                      <a:r>
                        <a:rPr lang="en-US" sz="1800" b="1" dirty="0" err="1" smtClean="0">
                          <a:latin typeface="Times New Roman"/>
                          <a:ea typeface="Calibri"/>
                          <a:cs typeface="B Nazanin"/>
                        </a:rPr>
                        <a:t>Vte</a:t>
                      </a:r>
                      <a:r>
                        <a:rPr lang="en-US" sz="1800" b="1" dirty="0" smtClean="0">
                          <a:latin typeface="B Nazanin"/>
                          <a:ea typeface="Calibri"/>
                          <a:cs typeface="B Nazanin"/>
                        </a:rPr>
                        <a:t> </a:t>
                      </a:r>
                      <a:endParaRPr lang="en-US" sz="1800" b="1" dirty="0">
                        <a:latin typeface="Times New Roman"/>
                        <a:ea typeface="Times New Roman"/>
                        <a:cs typeface="B Nazani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indent="0" algn="r" defTabSz="914400" rtl="1" eaLnBrk="1" fontAlgn="auto" latinLnBrk="0" hangingPunct="1">
                        <a:lnSpc>
                          <a:spcPct val="150000"/>
                        </a:lnSpc>
                        <a:spcBef>
                          <a:spcPts val="0"/>
                        </a:spcBef>
                        <a:spcAft>
                          <a:spcPts val="0"/>
                        </a:spcAft>
                        <a:buClrTx/>
                        <a:buSzTx/>
                        <a:buFontTx/>
                        <a:buNone/>
                        <a:tabLst/>
                        <a:defRPr/>
                      </a:pPr>
                      <a:r>
                        <a:rPr lang="fa-IR" sz="2000" dirty="0" smtClean="0">
                          <a:latin typeface="Times New Roman"/>
                          <a:ea typeface="Times New Roman"/>
                          <a:cs typeface="B Nazanin"/>
                        </a:rPr>
                        <a:t>فراتر رفتن </a:t>
                      </a:r>
                      <a:r>
                        <a:rPr lang="en-US" sz="2000" dirty="0" smtClean="0">
                          <a:latin typeface="Times New Roman"/>
                          <a:ea typeface="Times New Roman"/>
                          <a:cs typeface="B Nazanin"/>
                        </a:rPr>
                        <a:t> </a:t>
                      </a:r>
                      <a:r>
                        <a:rPr lang="en-US" sz="1800" dirty="0" err="1" smtClean="0">
                          <a:latin typeface="Times New Roman"/>
                          <a:ea typeface="Times New Roman"/>
                          <a:cs typeface="B Nazanin"/>
                        </a:rPr>
                        <a:t>Vte</a:t>
                      </a:r>
                      <a:r>
                        <a:rPr lang="fa-IR" sz="2000" dirty="0" smtClean="0">
                          <a:latin typeface="Times New Roman"/>
                          <a:ea typeface="Times New Roman"/>
                          <a:cs typeface="B Nazanin"/>
                        </a:rPr>
                        <a:t>اندازه گیری شده از حد بالای تعریف شده برای آن در سه سیکل تنفسی</a:t>
                      </a:r>
                      <a:endParaRPr lang="en-US" sz="2000" dirty="0" smtClean="0">
                        <a:latin typeface="Times New Roman"/>
                        <a:ea typeface="Times New Roman"/>
                        <a:cs typeface="B Nazani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rtl="1">
                        <a:lnSpc>
                          <a:spcPct val="150000"/>
                        </a:lnSpc>
                        <a:spcBef>
                          <a:spcPts val="0"/>
                        </a:spcBef>
                        <a:spcAft>
                          <a:spcPts val="0"/>
                        </a:spcAft>
                      </a:pPr>
                      <a:r>
                        <a:rPr lang="fa-IR" sz="2000" b="0" dirty="0" smtClean="0">
                          <a:cs typeface="B Nazanin" pitchFamily="2" charset="-78"/>
                        </a:rPr>
                        <a:t>ادامه تنفس</a:t>
                      </a:r>
                      <a:endParaRPr lang="en-US" sz="2000" b="0" dirty="0">
                        <a:latin typeface="Times New Roman"/>
                        <a:ea typeface="Times New Roman"/>
                        <a:cs typeface="B Nazanin"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225456">
                <a:tc>
                  <a:txBody>
                    <a:bodyPr/>
                    <a:lstStyle/>
                    <a:p>
                      <a:pPr marL="0" marR="0" algn="ctr" rtl="0">
                        <a:lnSpc>
                          <a:spcPct val="115000"/>
                        </a:lnSpc>
                        <a:spcBef>
                          <a:spcPts val="0"/>
                        </a:spcBef>
                        <a:spcAft>
                          <a:spcPts val="0"/>
                        </a:spcAft>
                        <a:tabLst>
                          <a:tab pos="4210050" algn="l"/>
                        </a:tabLst>
                      </a:pPr>
                      <a:r>
                        <a:rPr lang="en-US" sz="1800" b="1" dirty="0">
                          <a:latin typeface="Times New Roman"/>
                          <a:ea typeface="Calibri"/>
                          <a:cs typeface="B Nazanin"/>
                        </a:rPr>
                        <a:t>Low </a:t>
                      </a:r>
                      <a:r>
                        <a:rPr lang="en-US" sz="1800" b="1" dirty="0" err="1" smtClean="0">
                          <a:latin typeface="Times New Roman"/>
                          <a:ea typeface="Calibri"/>
                          <a:cs typeface="B Nazanin"/>
                        </a:rPr>
                        <a:t>Vte</a:t>
                      </a:r>
                      <a:r>
                        <a:rPr lang="en-US" sz="1800" b="1" dirty="0" smtClean="0">
                          <a:latin typeface="B Nazanin"/>
                          <a:ea typeface="Calibri"/>
                          <a:cs typeface="B Nazanin"/>
                        </a:rPr>
                        <a:t> </a:t>
                      </a:r>
                      <a:endParaRPr lang="en-US" sz="1800" b="1" dirty="0">
                        <a:latin typeface="Times New Roman"/>
                        <a:ea typeface="Times New Roman"/>
                        <a:cs typeface="B Nazani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indent="0" algn="r" defTabSz="914400" rtl="1" eaLnBrk="1" fontAlgn="auto" latinLnBrk="0" hangingPunct="1">
                        <a:lnSpc>
                          <a:spcPct val="150000"/>
                        </a:lnSpc>
                        <a:spcBef>
                          <a:spcPts val="0"/>
                        </a:spcBef>
                        <a:spcAft>
                          <a:spcPts val="0"/>
                        </a:spcAft>
                        <a:buClrTx/>
                        <a:buSzTx/>
                        <a:buFontTx/>
                        <a:buNone/>
                        <a:tabLst/>
                        <a:defRPr/>
                      </a:pPr>
                      <a:r>
                        <a:rPr lang="fa-IR" sz="2000" dirty="0" smtClean="0">
                          <a:latin typeface="Times New Roman"/>
                          <a:ea typeface="Times New Roman"/>
                          <a:cs typeface="B Nazanin"/>
                        </a:rPr>
                        <a:t>پایین آمدن  </a:t>
                      </a:r>
                      <a:r>
                        <a:rPr lang="en-US" sz="2000" dirty="0" smtClean="0">
                          <a:latin typeface="Times New Roman"/>
                          <a:ea typeface="Times New Roman"/>
                          <a:cs typeface="B Nazanin"/>
                        </a:rPr>
                        <a:t> </a:t>
                      </a:r>
                      <a:r>
                        <a:rPr lang="en-US" sz="1800" dirty="0" err="1" smtClean="0">
                          <a:latin typeface="Times New Roman"/>
                          <a:ea typeface="Times New Roman"/>
                          <a:cs typeface="B Nazanin"/>
                        </a:rPr>
                        <a:t>Vte</a:t>
                      </a:r>
                      <a:r>
                        <a:rPr lang="fa-IR" sz="2000" dirty="0" smtClean="0">
                          <a:latin typeface="Times New Roman"/>
                          <a:ea typeface="Times New Roman"/>
                          <a:cs typeface="B Nazanin"/>
                        </a:rPr>
                        <a:t>اندازه گیری شده از حد پایین تعریف شده برای آن در سه سیکل تنفسی</a:t>
                      </a:r>
                      <a:endParaRPr lang="en-US" sz="2000" dirty="0" smtClean="0">
                        <a:latin typeface="Times New Roman"/>
                        <a:ea typeface="Times New Roman"/>
                        <a:cs typeface="B Nazani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rtl="1">
                        <a:lnSpc>
                          <a:spcPct val="150000"/>
                        </a:lnSpc>
                        <a:spcBef>
                          <a:spcPts val="0"/>
                        </a:spcBef>
                        <a:spcAft>
                          <a:spcPts val="0"/>
                        </a:spcAft>
                      </a:pPr>
                      <a:r>
                        <a:rPr lang="fa-IR" sz="2000" b="0" dirty="0" smtClean="0">
                          <a:cs typeface="B Nazanin" pitchFamily="2" charset="-78"/>
                        </a:rPr>
                        <a:t>ادامه تنفس</a:t>
                      </a:r>
                      <a:endParaRPr lang="en-US" sz="2000" b="0" dirty="0">
                        <a:latin typeface="Times New Roman"/>
                        <a:ea typeface="Times New Roman"/>
                        <a:cs typeface="B Nazanin"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66416555"/>
                  </a:ext>
                </a:extLst>
              </a:tr>
            </a:tbl>
          </a:graphicData>
        </a:graphic>
      </p:graphicFrame>
      <p:cxnSp>
        <p:nvCxnSpPr>
          <p:cNvPr id="7" name="Straight Connector 6"/>
          <p:cNvCxnSpPr/>
          <p:nvPr/>
        </p:nvCxnSpPr>
        <p:spPr>
          <a:xfrm>
            <a:off x="2361063" y="902732"/>
            <a:ext cx="6400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718550" y="228600"/>
            <a:ext cx="2940228" cy="707886"/>
          </a:xfrm>
          <a:prstGeom prst="rect">
            <a:avLst/>
          </a:prstGeom>
        </p:spPr>
        <p:txBody>
          <a:bodyPr wrap="none">
            <a:spAutoFit/>
          </a:bodyPr>
          <a:lstStyle/>
          <a:p>
            <a:pPr algn="r" rtl="1"/>
            <a:r>
              <a:rPr lang="fa-IR" sz="4000" dirty="0" smtClean="0">
                <a:cs typeface="B Nazanin" panose="00000400000000000000" pitchFamily="2" charset="-78"/>
              </a:rPr>
              <a:t>آلارم های دستگاه</a:t>
            </a:r>
            <a:endParaRPr lang="en-US" sz="4000" dirty="0">
              <a:cs typeface="B Nazanin" panose="00000400000000000000" pitchFamily="2" charset="-78"/>
            </a:endParaRPr>
          </a:p>
        </p:txBody>
      </p:sp>
    </p:spTree>
    <p:extLst>
      <p:ext uri="{BB962C8B-B14F-4D97-AF65-F5344CB8AC3E}">
        <p14:creationId xmlns:p14="http://schemas.microsoft.com/office/powerpoint/2010/main" val="377793551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987386458"/>
              </p:ext>
            </p:extLst>
          </p:nvPr>
        </p:nvGraphicFramePr>
        <p:xfrm>
          <a:off x="457200" y="1447800"/>
          <a:ext cx="8229600" cy="4303936"/>
        </p:xfrm>
        <a:graphic>
          <a:graphicData uri="http://schemas.openxmlformats.org/drawingml/2006/table">
            <a:tbl>
              <a:tblPr rtl="1">
                <a:tableStyleId>{5940675A-B579-460E-94D1-54222C63F5DA}</a:tableStyleId>
              </a:tblPr>
              <a:tblGrid>
                <a:gridCol w="1395350">
                  <a:extLst>
                    <a:ext uri="{9D8B030D-6E8A-4147-A177-3AD203B41FA5}">
                      <a16:colId xmlns:a16="http://schemas.microsoft.com/office/drawing/2014/main" val="20000"/>
                    </a:ext>
                  </a:extLst>
                </a:gridCol>
                <a:gridCol w="4384964">
                  <a:extLst>
                    <a:ext uri="{9D8B030D-6E8A-4147-A177-3AD203B41FA5}">
                      <a16:colId xmlns:a16="http://schemas.microsoft.com/office/drawing/2014/main" val="20001"/>
                    </a:ext>
                  </a:extLst>
                </a:gridCol>
                <a:gridCol w="2449286">
                  <a:extLst>
                    <a:ext uri="{9D8B030D-6E8A-4147-A177-3AD203B41FA5}">
                      <a16:colId xmlns:a16="http://schemas.microsoft.com/office/drawing/2014/main" val="20002"/>
                    </a:ext>
                  </a:extLst>
                </a:gridCol>
              </a:tblGrid>
              <a:tr h="457200">
                <a:tc>
                  <a:txBody>
                    <a:bodyPr/>
                    <a:lstStyle/>
                    <a:p>
                      <a:pPr marL="0" marR="0" algn="ctr" rtl="1">
                        <a:lnSpc>
                          <a:spcPct val="115000"/>
                        </a:lnSpc>
                        <a:spcBef>
                          <a:spcPts val="0"/>
                        </a:spcBef>
                        <a:spcAft>
                          <a:spcPts val="0"/>
                        </a:spcAft>
                      </a:pPr>
                      <a:r>
                        <a:rPr lang="fa-IR" sz="2400" b="1" dirty="0" smtClean="0">
                          <a:cs typeface="B Nazanin" pitchFamily="2" charset="-78"/>
                        </a:rPr>
                        <a:t>آلارم</a:t>
                      </a:r>
                      <a:endParaRPr lang="en-US" sz="2400" b="1" dirty="0">
                        <a:latin typeface="Times New Roman"/>
                        <a:ea typeface="Times New Roman"/>
                        <a:cs typeface="B Nazanin"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algn="ctr" rtl="1">
                        <a:lnSpc>
                          <a:spcPct val="115000"/>
                        </a:lnSpc>
                        <a:spcBef>
                          <a:spcPts val="0"/>
                        </a:spcBef>
                        <a:spcAft>
                          <a:spcPts val="0"/>
                        </a:spcAft>
                      </a:pPr>
                      <a:r>
                        <a:rPr lang="fa-IR" sz="2400" b="1" dirty="0">
                          <a:cs typeface="B Nazanin" pitchFamily="2" charset="-78"/>
                        </a:rPr>
                        <a:t>تعریف آلارم</a:t>
                      </a:r>
                      <a:endParaRPr lang="en-US" sz="2400" b="1" dirty="0">
                        <a:latin typeface="Times New Roman"/>
                        <a:ea typeface="Times New Roman"/>
                        <a:cs typeface="B Nazanin"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algn="ctr" rtl="1">
                        <a:lnSpc>
                          <a:spcPct val="115000"/>
                        </a:lnSpc>
                        <a:spcBef>
                          <a:spcPts val="0"/>
                        </a:spcBef>
                        <a:spcAft>
                          <a:spcPts val="0"/>
                        </a:spcAft>
                      </a:pPr>
                      <a:r>
                        <a:rPr lang="fa-IR" sz="2400" b="1" dirty="0">
                          <a:cs typeface="B Nazanin" pitchFamily="2" charset="-78"/>
                        </a:rPr>
                        <a:t>عملکرد </a:t>
                      </a:r>
                      <a:r>
                        <a:rPr lang="fa-IR" sz="2400" b="1" dirty="0" smtClean="0">
                          <a:cs typeface="B Nazanin" pitchFamily="2" charset="-78"/>
                        </a:rPr>
                        <a:t>ونتیلاتور</a:t>
                      </a:r>
                      <a:endParaRPr lang="en-US" sz="2400" b="1" dirty="0">
                        <a:latin typeface="Times New Roman"/>
                        <a:ea typeface="Times New Roman"/>
                        <a:cs typeface="B Nazanin"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0"/>
                  </a:ext>
                </a:extLst>
              </a:tr>
              <a:tr h="1295400">
                <a:tc>
                  <a:txBody>
                    <a:bodyPr/>
                    <a:lstStyle/>
                    <a:p>
                      <a:pPr marL="0" marR="0" algn="ctr" rtl="0" eaLnBrk="1" latinLnBrk="0" hangingPunct="1">
                        <a:lnSpc>
                          <a:spcPct val="115000"/>
                        </a:lnSpc>
                        <a:spcBef>
                          <a:spcPts val="0"/>
                        </a:spcBef>
                        <a:spcAft>
                          <a:spcPts val="0"/>
                        </a:spcAft>
                        <a:tabLst>
                          <a:tab pos="4210050" algn="l"/>
                        </a:tabLst>
                      </a:pPr>
                      <a:r>
                        <a:rPr kumimoji="0" lang="en-US" sz="1800" b="1" kern="1200" dirty="0">
                          <a:solidFill>
                            <a:schemeClr val="tx1"/>
                          </a:solidFill>
                          <a:effectLst/>
                          <a:latin typeface="Times New Roman" pitchFamily="18" charset="0"/>
                          <a:ea typeface="Times New Roman"/>
                          <a:cs typeface="Times New Roman" pitchFamily="18" charset="0"/>
                        </a:rPr>
                        <a:t>High PEEP </a:t>
                      </a:r>
                    </a:p>
                  </a:txBody>
                  <a:tcPr marL="15390" marR="153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r" rtl="1">
                        <a:lnSpc>
                          <a:spcPct val="150000"/>
                        </a:lnSpc>
                        <a:spcBef>
                          <a:spcPts val="0"/>
                        </a:spcBef>
                        <a:spcAft>
                          <a:spcPts val="0"/>
                        </a:spcAft>
                      </a:pPr>
                      <a:r>
                        <a:rPr lang="fa-IR" sz="2000" b="0" dirty="0" smtClean="0">
                          <a:cs typeface="B Nazanin" pitchFamily="2" charset="-78"/>
                        </a:rPr>
                        <a:t>فراتر</a:t>
                      </a:r>
                      <a:r>
                        <a:rPr lang="fa-IR" sz="2000" b="0" baseline="0" dirty="0" smtClean="0">
                          <a:cs typeface="B Nazanin" pitchFamily="2" charset="-78"/>
                        </a:rPr>
                        <a:t> رفتن </a:t>
                      </a:r>
                      <a:r>
                        <a:rPr lang="en-US" sz="1800" b="0" baseline="0" dirty="0" smtClean="0">
                          <a:cs typeface="B Nazanin" pitchFamily="2" charset="-78"/>
                        </a:rPr>
                        <a:t>PEEP</a:t>
                      </a:r>
                      <a:r>
                        <a:rPr lang="fa-IR" sz="1800" b="0" baseline="0" dirty="0" smtClean="0">
                          <a:cs typeface="B Nazanin" pitchFamily="2" charset="-78"/>
                        </a:rPr>
                        <a:t> </a:t>
                      </a:r>
                      <a:r>
                        <a:rPr lang="fa-IR" sz="2000" b="0" baseline="0" dirty="0" smtClean="0">
                          <a:cs typeface="B Nazanin" pitchFamily="2" charset="-78"/>
                        </a:rPr>
                        <a:t>اندازه گیری شده از حد بالای تعریف شده برای آن در دو سیکل تنفسی</a:t>
                      </a:r>
                      <a:endParaRPr lang="fa-IR" sz="2000" b="0" dirty="0" smtClean="0">
                        <a:cs typeface="B Nazanin"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rtl="1">
                        <a:lnSpc>
                          <a:spcPct val="150000"/>
                        </a:lnSpc>
                        <a:spcBef>
                          <a:spcPts val="0"/>
                        </a:spcBef>
                        <a:spcAft>
                          <a:spcPts val="0"/>
                        </a:spcAft>
                      </a:pPr>
                      <a:r>
                        <a:rPr lang="fa-IR" sz="2000" b="0" dirty="0" smtClean="0">
                          <a:cs typeface="B Nazanin" pitchFamily="2" charset="-78"/>
                        </a:rPr>
                        <a:t>ادامه تنفس</a:t>
                      </a:r>
                      <a:endParaRPr lang="en-US" sz="2000" b="0" dirty="0">
                        <a:latin typeface="Times New Roman"/>
                        <a:ea typeface="Times New Roman"/>
                        <a:cs typeface="B Nazanin"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225456">
                <a:tc>
                  <a:txBody>
                    <a:bodyPr/>
                    <a:lstStyle/>
                    <a:p>
                      <a:pPr marL="0" marR="0" algn="ctr" rtl="0">
                        <a:lnSpc>
                          <a:spcPct val="115000"/>
                        </a:lnSpc>
                        <a:spcBef>
                          <a:spcPts val="0"/>
                        </a:spcBef>
                        <a:spcAft>
                          <a:spcPts val="0"/>
                        </a:spcAft>
                        <a:tabLst>
                          <a:tab pos="4210050" algn="l"/>
                        </a:tabLst>
                      </a:pPr>
                      <a:r>
                        <a:rPr lang="en-US" sz="1800" b="1" dirty="0" err="1" smtClean="0">
                          <a:latin typeface="Times New Roman"/>
                          <a:ea typeface="Calibri"/>
                          <a:cs typeface="B Nazanin"/>
                        </a:rPr>
                        <a:t>Vti</a:t>
                      </a:r>
                      <a:r>
                        <a:rPr lang="en-US" sz="1800" b="1" dirty="0" smtClean="0">
                          <a:latin typeface="Times New Roman"/>
                          <a:ea typeface="Calibri"/>
                          <a:cs typeface="B Nazanin"/>
                        </a:rPr>
                        <a:t> Limit Reached</a:t>
                      </a:r>
                      <a:r>
                        <a:rPr lang="en-US" sz="1800" b="1" dirty="0" smtClean="0">
                          <a:latin typeface="B Nazanin"/>
                          <a:ea typeface="Calibri"/>
                          <a:cs typeface="B Nazanin"/>
                        </a:rPr>
                        <a:t> </a:t>
                      </a:r>
                      <a:endParaRPr lang="en-US" sz="1800" b="1" dirty="0">
                        <a:latin typeface="Times New Roman"/>
                        <a:ea typeface="Times New Roman"/>
                        <a:cs typeface="B Nazani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just" rtl="1">
                        <a:lnSpc>
                          <a:spcPct val="150000"/>
                        </a:lnSpc>
                        <a:spcBef>
                          <a:spcPts val="0"/>
                        </a:spcBef>
                        <a:spcAft>
                          <a:spcPts val="0"/>
                        </a:spcAft>
                      </a:pPr>
                      <a:r>
                        <a:rPr lang="fa-IR" sz="2000" dirty="0" smtClean="0">
                          <a:latin typeface="Times New Roman"/>
                          <a:ea typeface="Times New Roman"/>
                          <a:cs typeface="B Nazanin"/>
                        </a:rPr>
                        <a:t>فراتر رفتن حجم جاری دمی از مقدار</a:t>
                      </a:r>
                      <a:r>
                        <a:rPr lang="fa-IR" sz="2000" baseline="0" dirty="0" smtClean="0">
                          <a:latin typeface="Times New Roman"/>
                          <a:ea typeface="Times New Roman"/>
                          <a:cs typeface="B Nazanin"/>
                        </a:rPr>
                        <a:t> تعیین شده برای آن</a:t>
                      </a:r>
                      <a:endParaRPr lang="en-US" sz="2000" dirty="0">
                        <a:latin typeface="Times New Roman"/>
                        <a:ea typeface="Times New Roman"/>
                        <a:cs typeface="B Nazani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rtl="1">
                        <a:lnSpc>
                          <a:spcPct val="150000"/>
                        </a:lnSpc>
                        <a:spcBef>
                          <a:spcPts val="0"/>
                        </a:spcBef>
                        <a:spcAft>
                          <a:spcPts val="0"/>
                        </a:spcAft>
                      </a:pPr>
                      <a:r>
                        <a:rPr lang="fa-IR" sz="2000" b="0" dirty="0" smtClean="0">
                          <a:cs typeface="B Nazanin" pitchFamily="2" charset="-78"/>
                        </a:rPr>
                        <a:t>خاتمه دم و آغاز بازدم</a:t>
                      </a:r>
                      <a:endParaRPr lang="en-US" sz="2000" b="0" dirty="0">
                        <a:latin typeface="Times New Roman"/>
                        <a:ea typeface="Times New Roman"/>
                        <a:cs typeface="B Nazanin"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225456">
                <a:tc>
                  <a:txBody>
                    <a:bodyPr/>
                    <a:lstStyle/>
                    <a:p>
                      <a:pPr marL="0" marR="0" algn="ctr" rtl="0">
                        <a:lnSpc>
                          <a:spcPct val="115000"/>
                        </a:lnSpc>
                        <a:spcBef>
                          <a:spcPts val="0"/>
                        </a:spcBef>
                        <a:spcAft>
                          <a:spcPts val="0"/>
                        </a:spcAft>
                        <a:tabLst>
                          <a:tab pos="4210050" algn="l"/>
                        </a:tabLst>
                      </a:pPr>
                      <a:r>
                        <a:rPr lang="en-US" sz="1800" b="1" dirty="0" smtClean="0">
                          <a:latin typeface="Times New Roman"/>
                          <a:ea typeface="Calibri"/>
                          <a:cs typeface="B Nazanin"/>
                        </a:rPr>
                        <a:t>Volume Not Delivered</a:t>
                      </a:r>
                      <a:endParaRPr lang="en-US" sz="1800" b="1" dirty="0">
                        <a:latin typeface="Times New Roman"/>
                        <a:ea typeface="Times New Roman"/>
                        <a:cs typeface="B Nazani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just" rtl="1">
                        <a:lnSpc>
                          <a:spcPct val="150000"/>
                        </a:lnSpc>
                        <a:spcBef>
                          <a:spcPts val="0"/>
                        </a:spcBef>
                        <a:spcAft>
                          <a:spcPts val="0"/>
                        </a:spcAft>
                      </a:pPr>
                      <a:r>
                        <a:rPr kumimoji="0" lang="fa-IR" sz="2000" kern="1200" dirty="0" smtClean="0">
                          <a:solidFill>
                            <a:schemeClr val="tx1"/>
                          </a:solidFill>
                          <a:latin typeface="Times New Roman"/>
                          <a:ea typeface="Times New Roman"/>
                          <a:cs typeface="B Nazanin"/>
                        </a:rPr>
                        <a:t>عدم انتقال حجم تعیین شده توسط کاربر به بیمار در یکی از مدهای </a:t>
                      </a:r>
                    </a:p>
                    <a:p>
                      <a:pPr marL="0" marR="0" algn="just" rtl="0">
                        <a:lnSpc>
                          <a:spcPct val="150000"/>
                        </a:lnSpc>
                        <a:spcBef>
                          <a:spcPts val="0"/>
                        </a:spcBef>
                        <a:spcAft>
                          <a:spcPts val="0"/>
                        </a:spcAft>
                      </a:pPr>
                      <a:r>
                        <a:rPr lang="en-US" sz="1800" dirty="0" smtClean="0">
                          <a:latin typeface="Times New Roman"/>
                          <a:ea typeface="Calibri"/>
                          <a:cs typeface="B Nazanin"/>
                        </a:rPr>
                        <a:t>PRVC-CMV,</a:t>
                      </a:r>
                      <a:r>
                        <a:rPr lang="en-US" sz="1800" baseline="0" dirty="0" smtClean="0">
                          <a:latin typeface="Times New Roman"/>
                          <a:ea typeface="Calibri"/>
                          <a:cs typeface="B Nazanin"/>
                        </a:rPr>
                        <a:t> </a:t>
                      </a:r>
                      <a:r>
                        <a:rPr lang="en-US" sz="1800" dirty="0" smtClean="0">
                          <a:latin typeface="Times New Roman"/>
                          <a:ea typeface="Calibri"/>
                          <a:cs typeface="B Nazanin"/>
                        </a:rPr>
                        <a:t>PRVC-SIMV</a:t>
                      </a:r>
                      <a:r>
                        <a:rPr lang="en-US" sz="1800" baseline="0" dirty="0" smtClean="0">
                          <a:latin typeface="Times New Roman"/>
                          <a:ea typeface="Calibri"/>
                          <a:cs typeface="B Nazanin"/>
                        </a:rPr>
                        <a:t>, VSV</a:t>
                      </a:r>
                      <a:endParaRPr kumimoji="0" lang="en-US" sz="1800" kern="1200" dirty="0">
                        <a:solidFill>
                          <a:schemeClr val="tx1"/>
                        </a:solidFill>
                        <a:latin typeface="Times New Roman"/>
                        <a:ea typeface="Calibri"/>
                        <a:cs typeface="B Nazani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rtl="1">
                        <a:lnSpc>
                          <a:spcPct val="150000"/>
                        </a:lnSpc>
                        <a:spcBef>
                          <a:spcPts val="0"/>
                        </a:spcBef>
                        <a:spcAft>
                          <a:spcPts val="0"/>
                        </a:spcAft>
                      </a:pPr>
                      <a:r>
                        <a:rPr lang="fa-IR" sz="2000" b="0" dirty="0" smtClean="0">
                          <a:cs typeface="B Nazanin" pitchFamily="2" charset="-78"/>
                        </a:rPr>
                        <a:t>ادامه تنفس</a:t>
                      </a:r>
                      <a:endParaRPr lang="en-US" sz="2000" b="0" dirty="0">
                        <a:latin typeface="Times New Roman"/>
                        <a:ea typeface="Times New Roman"/>
                        <a:cs typeface="B Nazanin"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cxnSp>
        <p:nvCxnSpPr>
          <p:cNvPr id="7" name="Straight Connector 6"/>
          <p:cNvCxnSpPr/>
          <p:nvPr/>
        </p:nvCxnSpPr>
        <p:spPr>
          <a:xfrm>
            <a:off x="2361063" y="902732"/>
            <a:ext cx="6400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718550" y="228600"/>
            <a:ext cx="2940228" cy="707886"/>
          </a:xfrm>
          <a:prstGeom prst="rect">
            <a:avLst/>
          </a:prstGeom>
        </p:spPr>
        <p:txBody>
          <a:bodyPr wrap="none">
            <a:spAutoFit/>
          </a:bodyPr>
          <a:lstStyle/>
          <a:p>
            <a:pPr algn="r" rtl="1"/>
            <a:r>
              <a:rPr lang="fa-IR" sz="4000" dirty="0" smtClean="0">
                <a:cs typeface="B Nazanin" panose="00000400000000000000" pitchFamily="2" charset="-78"/>
              </a:rPr>
              <a:t>آلارم های دستگاه</a:t>
            </a:r>
            <a:endParaRPr lang="en-US" sz="4000" dirty="0">
              <a:cs typeface="B Nazanin" panose="00000400000000000000" pitchFamily="2" charset="-78"/>
            </a:endParaRPr>
          </a:p>
        </p:txBody>
      </p:sp>
    </p:spTree>
    <p:extLst>
      <p:ext uri="{BB962C8B-B14F-4D97-AF65-F5344CB8AC3E}">
        <p14:creationId xmlns:p14="http://schemas.microsoft.com/office/powerpoint/2010/main" val="171549557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700217174"/>
              </p:ext>
            </p:extLst>
          </p:nvPr>
        </p:nvGraphicFramePr>
        <p:xfrm>
          <a:off x="517023" y="1219200"/>
          <a:ext cx="8229600" cy="5065934"/>
        </p:xfrm>
        <a:graphic>
          <a:graphicData uri="http://schemas.openxmlformats.org/drawingml/2006/table">
            <a:tbl>
              <a:tblPr rtl="1">
                <a:tableStyleId>{5940675A-B579-460E-94D1-54222C63F5DA}</a:tableStyleId>
              </a:tblPr>
              <a:tblGrid>
                <a:gridCol w="1694598">
                  <a:extLst>
                    <a:ext uri="{9D8B030D-6E8A-4147-A177-3AD203B41FA5}">
                      <a16:colId xmlns:a16="http://schemas.microsoft.com/office/drawing/2014/main" val="20000"/>
                    </a:ext>
                  </a:extLst>
                </a:gridCol>
                <a:gridCol w="4046560">
                  <a:extLst>
                    <a:ext uri="{9D8B030D-6E8A-4147-A177-3AD203B41FA5}">
                      <a16:colId xmlns:a16="http://schemas.microsoft.com/office/drawing/2014/main" val="20001"/>
                    </a:ext>
                  </a:extLst>
                </a:gridCol>
                <a:gridCol w="2488442">
                  <a:extLst>
                    <a:ext uri="{9D8B030D-6E8A-4147-A177-3AD203B41FA5}">
                      <a16:colId xmlns:a16="http://schemas.microsoft.com/office/drawing/2014/main" val="20002"/>
                    </a:ext>
                  </a:extLst>
                </a:gridCol>
              </a:tblGrid>
              <a:tr h="457200">
                <a:tc>
                  <a:txBody>
                    <a:bodyPr/>
                    <a:lstStyle/>
                    <a:p>
                      <a:pPr marL="0" marR="0" algn="ctr" rtl="1">
                        <a:lnSpc>
                          <a:spcPct val="115000"/>
                        </a:lnSpc>
                        <a:spcBef>
                          <a:spcPts val="0"/>
                        </a:spcBef>
                        <a:spcAft>
                          <a:spcPts val="0"/>
                        </a:spcAft>
                      </a:pPr>
                      <a:r>
                        <a:rPr lang="fa-IR" sz="2400" b="1" dirty="0" smtClean="0">
                          <a:cs typeface="B Nazanin" pitchFamily="2" charset="-78"/>
                        </a:rPr>
                        <a:t>آلارم</a:t>
                      </a:r>
                      <a:endParaRPr lang="en-US" sz="2400" b="1" dirty="0">
                        <a:latin typeface="Times New Roman"/>
                        <a:ea typeface="Times New Roman"/>
                        <a:cs typeface="B Nazanin"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algn="ctr" rtl="1">
                        <a:lnSpc>
                          <a:spcPct val="115000"/>
                        </a:lnSpc>
                        <a:spcBef>
                          <a:spcPts val="0"/>
                        </a:spcBef>
                        <a:spcAft>
                          <a:spcPts val="0"/>
                        </a:spcAft>
                      </a:pPr>
                      <a:r>
                        <a:rPr lang="fa-IR" sz="2400" b="1" dirty="0">
                          <a:cs typeface="B Nazanin" pitchFamily="2" charset="-78"/>
                        </a:rPr>
                        <a:t>تعریف آلارم</a:t>
                      </a:r>
                      <a:endParaRPr lang="en-US" sz="2400" b="1" dirty="0">
                        <a:latin typeface="Times New Roman"/>
                        <a:ea typeface="Times New Roman"/>
                        <a:cs typeface="B Nazanin"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algn="ctr" rtl="1">
                        <a:lnSpc>
                          <a:spcPct val="115000"/>
                        </a:lnSpc>
                        <a:spcBef>
                          <a:spcPts val="0"/>
                        </a:spcBef>
                        <a:spcAft>
                          <a:spcPts val="0"/>
                        </a:spcAft>
                      </a:pPr>
                      <a:r>
                        <a:rPr lang="fa-IR" sz="2400" b="1" dirty="0">
                          <a:cs typeface="B Nazanin" pitchFamily="2" charset="-78"/>
                        </a:rPr>
                        <a:t>عملکرد </a:t>
                      </a:r>
                      <a:r>
                        <a:rPr lang="fa-IR" sz="2400" b="1" dirty="0" smtClean="0">
                          <a:cs typeface="B Nazanin" pitchFamily="2" charset="-78"/>
                        </a:rPr>
                        <a:t>ونتیلاتور</a:t>
                      </a:r>
                      <a:endParaRPr lang="en-US" sz="2400" b="1" dirty="0">
                        <a:latin typeface="Times New Roman"/>
                        <a:ea typeface="Times New Roman"/>
                        <a:cs typeface="B Nazanin"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0"/>
                  </a:ext>
                </a:extLst>
              </a:tr>
              <a:tr h="990599">
                <a:tc>
                  <a:txBody>
                    <a:bodyPr/>
                    <a:lstStyle/>
                    <a:p>
                      <a:pPr marL="0" marR="0" algn="ctr" rtl="0">
                        <a:lnSpc>
                          <a:spcPct val="115000"/>
                        </a:lnSpc>
                        <a:spcBef>
                          <a:spcPts val="0"/>
                        </a:spcBef>
                        <a:spcAft>
                          <a:spcPts val="0"/>
                        </a:spcAft>
                        <a:tabLst>
                          <a:tab pos="4210050" algn="l"/>
                        </a:tabLst>
                      </a:pPr>
                      <a:r>
                        <a:rPr kumimoji="0" lang="fa-IR" sz="1800" b="1" kern="1200" dirty="0">
                          <a:solidFill>
                            <a:schemeClr val="tx1"/>
                          </a:solidFill>
                          <a:latin typeface="Times New Roman"/>
                          <a:ea typeface="Calibri"/>
                          <a:cs typeface="B Nazanin"/>
                        </a:rPr>
                        <a:t>High Leak  </a:t>
                      </a:r>
                      <a:endParaRPr kumimoji="0" lang="en-US" sz="1800" b="1" kern="1200" dirty="0">
                        <a:solidFill>
                          <a:schemeClr val="tx1"/>
                        </a:solidFill>
                        <a:latin typeface="Times New Roman"/>
                        <a:ea typeface="Calibri"/>
                        <a:cs typeface="B Nazani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just" rtl="1">
                        <a:lnSpc>
                          <a:spcPct val="115000"/>
                        </a:lnSpc>
                        <a:spcBef>
                          <a:spcPts val="0"/>
                        </a:spcBef>
                        <a:spcAft>
                          <a:spcPts val="0"/>
                        </a:spcAft>
                        <a:tabLst>
                          <a:tab pos="4210050" algn="l"/>
                        </a:tabLst>
                      </a:pPr>
                      <a:r>
                        <a:rPr kumimoji="0" lang="fa-IR" sz="2000" b="0" kern="1200" dirty="0" smtClean="0">
                          <a:solidFill>
                            <a:schemeClr val="tx1"/>
                          </a:solidFill>
                          <a:latin typeface="Times New Roman"/>
                          <a:ea typeface="Calibri"/>
                          <a:cs typeface="B Nazanin"/>
                        </a:rPr>
                        <a:t>فراتر رفتن میزان نشتی از حد تعیین شده برای آن در سه سیکل تنفسی</a:t>
                      </a:r>
                      <a:endParaRPr kumimoji="0" lang="en-US" sz="2000" b="0" kern="1200" dirty="0">
                        <a:solidFill>
                          <a:schemeClr val="tx1"/>
                        </a:solidFill>
                        <a:latin typeface="Times New Roman"/>
                        <a:ea typeface="Calibri"/>
                        <a:cs typeface="B Nazani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rtl="1">
                        <a:lnSpc>
                          <a:spcPct val="150000"/>
                        </a:lnSpc>
                        <a:spcBef>
                          <a:spcPts val="0"/>
                        </a:spcBef>
                        <a:spcAft>
                          <a:spcPts val="0"/>
                        </a:spcAft>
                      </a:pPr>
                      <a:r>
                        <a:rPr lang="fa-IR" sz="2000" b="0" dirty="0" smtClean="0">
                          <a:cs typeface="B Nazanin" pitchFamily="2" charset="-78"/>
                        </a:rPr>
                        <a:t>ادامه تنفس</a:t>
                      </a:r>
                      <a:endParaRPr lang="en-US" sz="2000" b="0" dirty="0">
                        <a:latin typeface="Times New Roman"/>
                        <a:ea typeface="Times New Roman"/>
                        <a:cs typeface="B Nazanin"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990599">
                <a:tc>
                  <a:txBody>
                    <a:bodyPr/>
                    <a:lstStyle/>
                    <a:p>
                      <a:pPr marL="0" marR="0" algn="ctr" rtl="0">
                        <a:lnSpc>
                          <a:spcPct val="115000"/>
                        </a:lnSpc>
                        <a:spcBef>
                          <a:spcPts val="0"/>
                        </a:spcBef>
                        <a:spcAft>
                          <a:spcPts val="0"/>
                        </a:spcAft>
                        <a:tabLst>
                          <a:tab pos="4210050" algn="l"/>
                        </a:tabLst>
                      </a:pPr>
                      <a:r>
                        <a:rPr kumimoji="0" lang="en-US" sz="1800" b="1" kern="1200" dirty="0" smtClean="0">
                          <a:solidFill>
                            <a:schemeClr val="tx1"/>
                          </a:solidFill>
                          <a:latin typeface="Times New Roman"/>
                          <a:ea typeface="Calibri"/>
                          <a:cs typeface="B Nazanin"/>
                        </a:rPr>
                        <a:t>High Gas Temperature</a:t>
                      </a:r>
                      <a:endParaRPr kumimoji="0" lang="en-US" sz="1800" b="1" kern="1200" dirty="0">
                        <a:solidFill>
                          <a:schemeClr val="tx1"/>
                        </a:solidFill>
                        <a:latin typeface="Times New Roman"/>
                        <a:ea typeface="Calibri"/>
                        <a:cs typeface="B Nazani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r" rtl="1">
                        <a:lnSpc>
                          <a:spcPct val="115000"/>
                        </a:lnSpc>
                        <a:spcBef>
                          <a:spcPts val="0"/>
                        </a:spcBef>
                        <a:spcAft>
                          <a:spcPts val="0"/>
                        </a:spcAft>
                      </a:pPr>
                      <a:r>
                        <a:rPr kumimoji="0" lang="ar-SA" sz="2000" b="0" kern="1200" dirty="0" smtClean="0">
                          <a:solidFill>
                            <a:schemeClr val="tx1"/>
                          </a:solidFill>
                          <a:latin typeface="Times New Roman"/>
                          <a:ea typeface="Calibri"/>
                          <a:cs typeface="B Nazanin"/>
                        </a:rPr>
                        <a:t>دمای گاز اندازه گیری شده (</a:t>
                      </a:r>
                      <a:r>
                        <a:rPr kumimoji="0" lang="en-US" sz="2000" b="0" kern="1200" dirty="0" smtClean="0">
                          <a:solidFill>
                            <a:schemeClr val="tx1"/>
                          </a:solidFill>
                          <a:latin typeface="Times New Roman"/>
                          <a:ea typeface="Calibri"/>
                          <a:cs typeface="B Nazanin"/>
                        </a:rPr>
                        <a:t>gas temp</a:t>
                      </a:r>
                      <a:r>
                        <a:rPr kumimoji="0" lang="ar-SA" sz="2000" b="0" kern="1200" dirty="0" smtClean="0">
                          <a:solidFill>
                            <a:schemeClr val="tx1"/>
                          </a:solidFill>
                          <a:latin typeface="Times New Roman"/>
                          <a:ea typeface="Calibri"/>
                          <a:cs typeface="B Nazanin"/>
                        </a:rPr>
                        <a:t>) از حد مجاز </a:t>
                      </a:r>
                      <a:r>
                        <a:rPr kumimoji="0" lang="en-US" sz="2000" b="0" kern="1200" dirty="0" smtClean="0">
                          <a:solidFill>
                            <a:schemeClr val="tx1"/>
                          </a:solidFill>
                          <a:latin typeface="Times New Roman"/>
                          <a:ea typeface="Calibri"/>
                          <a:cs typeface="B Nazanin"/>
                        </a:rPr>
                        <a:t>(44°C) </a:t>
                      </a:r>
                      <a:r>
                        <a:rPr kumimoji="0" lang="fa-IR" sz="2000" b="0" kern="1200" dirty="0" smtClean="0">
                          <a:solidFill>
                            <a:schemeClr val="tx1"/>
                          </a:solidFill>
                          <a:latin typeface="Times New Roman"/>
                          <a:ea typeface="Calibri"/>
                          <a:cs typeface="B Nazanin"/>
                        </a:rPr>
                        <a:t> </a:t>
                      </a:r>
                      <a:r>
                        <a:rPr kumimoji="0" lang="ar-SA" sz="2000" b="0" kern="1200" dirty="0" smtClean="0">
                          <a:solidFill>
                            <a:schemeClr val="tx1"/>
                          </a:solidFill>
                          <a:latin typeface="Times New Roman"/>
                          <a:ea typeface="Calibri"/>
                          <a:cs typeface="B Nazanin"/>
                        </a:rPr>
                        <a:t>فراتر </a:t>
                      </a:r>
                      <a:r>
                        <a:rPr kumimoji="0" lang="fa-IR" sz="2000" b="0" kern="1200" dirty="0" smtClean="0">
                          <a:solidFill>
                            <a:schemeClr val="tx1"/>
                          </a:solidFill>
                          <a:latin typeface="Times New Roman"/>
                          <a:ea typeface="Calibri"/>
                          <a:cs typeface="B Nazanin"/>
                        </a:rPr>
                        <a:t>رفته است.</a:t>
                      </a:r>
                      <a:endParaRPr kumimoji="0" lang="en-US" sz="2000" b="0" kern="1200" dirty="0">
                        <a:solidFill>
                          <a:schemeClr val="tx1"/>
                        </a:solidFill>
                        <a:latin typeface="Times New Roman"/>
                        <a:ea typeface="Calibri"/>
                        <a:cs typeface="B Nazani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914400" rtl="1" eaLnBrk="1" fontAlgn="auto" latinLnBrk="0" hangingPunct="1">
                        <a:lnSpc>
                          <a:spcPct val="150000"/>
                        </a:lnSpc>
                        <a:spcBef>
                          <a:spcPts val="0"/>
                        </a:spcBef>
                        <a:spcAft>
                          <a:spcPts val="0"/>
                        </a:spcAft>
                        <a:buClrTx/>
                        <a:buSzTx/>
                        <a:buFontTx/>
                        <a:buNone/>
                        <a:tabLst/>
                        <a:defRPr/>
                      </a:pPr>
                      <a:r>
                        <a:rPr kumimoji="0" lang="fa-IR" sz="2000" kern="1200" dirty="0" smtClean="0">
                          <a:solidFill>
                            <a:schemeClr val="tx1"/>
                          </a:solidFill>
                          <a:latin typeface="Times New Roman"/>
                          <a:ea typeface="Calibri"/>
                          <a:cs typeface="B Nazanin"/>
                        </a:rPr>
                        <a:t>تنفس دهي ادامه مي يابد.</a:t>
                      </a:r>
                      <a:endParaRPr kumimoji="0" lang="en-US" sz="2000" kern="1200" dirty="0" smtClean="0">
                        <a:solidFill>
                          <a:schemeClr val="tx1"/>
                        </a:solidFill>
                        <a:latin typeface="Times New Roman"/>
                        <a:ea typeface="Calibri"/>
                        <a:cs typeface="B Nazani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761002"/>
                  </a:ext>
                </a:extLst>
              </a:tr>
              <a:tr h="1225456">
                <a:tc>
                  <a:txBody>
                    <a:bodyPr/>
                    <a:lstStyle/>
                    <a:p>
                      <a:pPr marL="0" marR="0" algn="ctr" rtl="1">
                        <a:lnSpc>
                          <a:spcPct val="115000"/>
                        </a:lnSpc>
                        <a:spcBef>
                          <a:spcPts val="0"/>
                        </a:spcBef>
                        <a:spcAft>
                          <a:spcPts val="0"/>
                        </a:spcAft>
                        <a:tabLst>
                          <a:tab pos="4210050" algn="l"/>
                        </a:tabLst>
                      </a:pPr>
                      <a:r>
                        <a:rPr kumimoji="0" lang="en-US" sz="1800" b="1" kern="1200" dirty="0" err="1">
                          <a:solidFill>
                            <a:schemeClr val="tx1"/>
                          </a:solidFill>
                          <a:latin typeface="Times New Roman"/>
                          <a:ea typeface="Calibri"/>
                          <a:cs typeface="B Nazanin"/>
                        </a:rPr>
                        <a:t>Plim</a:t>
                      </a:r>
                      <a:r>
                        <a:rPr kumimoji="0" lang="en-US" sz="1800" b="1" kern="1200" dirty="0">
                          <a:solidFill>
                            <a:schemeClr val="tx1"/>
                          </a:solidFill>
                          <a:latin typeface="Times New Roman"/>
                          <a:ea typeface="Calibri"/>
                          <a:cs typeface="B Nazanin"/>
                        </a:rPr>
                        <a:t> Reached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r" rtl="1">
                        <a:lnSpc>
                          <a:spcPct val="115000"/>
                        </a:lnSpc>
                        <a:spcBef>
                          <a:spcPts val="0"/>
                        </a:spcBef>
                        <a:spcAft>
                          <a:spcPts val="1000"/>
                        </a:spcAft>
                        <a:tabLst>
                          <a:tab pos="4210050" algn="l"/>
                        </a:tabLst>
                      </a:pPr>
                      <a:r>
                        <a:rPr kumimoji="0" lang="fa-IR" sz="2000" b="0" kern="1200" dirty="0">
                          <a:solidFill>
                            <a:schemeClr val="tx1"/>
                          </a:solidFill>
                          <a:latin typeface="+mn-lt"/>
                          <a:ea typeface="+mn-ea"/>
                          <a:cs typeface="B Nazanin" pitchFamily="2" charset="-78"/>
                        </a:rPr>
                        <a:t>در مد های حجمی و در زمان دم، چنانچه فشار مسیر هوایی در سه سیکل </a:t>
                      </a:r>
                      <a:r>
                        <a:rPr kumimoji="0" lang="fa-IR" sz="2000" b="0" kern="1200" dirty="0" smtClean="0">
                          <a:solidFill>
                            <a:schemeClr val="tx1"/>
                          </a:solidFill>
                          <a:latin typeface="+mn-lt"/>
                          <a:ea typeface="+mn-ea"/>
                          <a:cs typeface="B Nazanin" pitchFamily="2" charset="-78"/>
                        </a:rPr>
                        <a:t>پیاپی </a:t>
                      </a:r>
                      <a:r>
                        <a:rPr kumimoji="0" lang="fa-IR" sz="2000" b="0" kern="1200" dirty="0">
                          <a:solidFill>
                            <a:schemeClr val="tx1"/>
                          </a:solidFill>
                          <a:latin typeface="+mn-lt"/>
                          <a:ea typeface="+mn-ea"/>
                          <a:cs typeface="B Nazanin" pitchFamily="2" charset="-78"/>
                        </a:rPr>
                        <a:t>از میزان 5 سانتمتر آب کمتر از حد بالای آلارم فشار،  بالاتر رود.</a:t>
                      </a:r>
                      <a:endParaRPr kumimoji="0" lang="en-US" sz="2000" b="0" kern="1200" dirty="0">
                        <a:solidFill>
                          <a:schemeClr val="tx1"/>
                        </a:solidFill>
                        <a:latin typeface="+mn-lt"/>
                        <a:ea typeface="+mn-ea"/>
                        <a:cs typeface="B Nazanin"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rtl="1">
                        <a:lnSpc>
                          <a:spcPct val="115000"/>
                        </a:lnSpc>
                        <a:spcBef>
                          <a:spcPts val="0"/>
                        </a:spcBef>
                        <a:spcAft>
                          <a:spcPts val="0"/>
                        </a:spcAft>
                        <a:tabLst>
                          <a:tab pos="4210050" algn="l"/>
                        </a:tabLst>
                      </a:pPr>
                      <a:r>
                        <a:rPr kumimoji="0" lang="fa-IR" sz="2000" b="0" kern="1200" dirty="0">
                          <a:solidFill>
                            <a:schemeClr val="tx1"/>
                          </a:solidFill>
                          <a:latin typeface="+mn-lt"/>
                          <a:ea typeface="+mn-ea"/>
                          <a:cs typeface="B Nazanin" pitchFamily="2" charset="-78"/>
                        </a:rPr>
                        <a:t>در زمان دم شیر بازدمی باز میشود.</a:t>
                      </a:r>
                      <a:endParaRPr kumimoji="0" lang="en-US" sz="2000" b="0" kern="1200" dirty="0">
                        <a:solidFill>
                          <a:schemeClr val="tx1"/>
                        </a:solidFill>
                        <a:latin typeface="+mn-lt"/>
                        <a:ea typeface="+mn-ea"/>
                        <a:cs typeface="B Nazanin"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77064106"/>
                  </a:ext>
                </a:extLst>
              </a:tr>
              <a:tr h="1225456">
                <a:tc>
                  <a:txBody>
                    <a:bodyPr/>
                    <a:lstStyle/>
                    <a:p>
                      <a:pPr marL="0" marR="0" algn="ctr" rtl="1">
                        <a:lnSpc>
                          <a:spcPct val="115000"/>
                        </a:lnSpc>
                        <a:spcBef>
                          <a:spcPts val="0"/>
                        </a:spcBef>
                        <a:spcAft>
                          <a:spcPts val="0"/>
                        </a:spcAft>
                        <a:tabLst>
                          <a:tab pos="4210050" algn="l"/>
                        </a:tabLst>
                      </a:pPr>
                      <a:r>
                        <a:rPr kumimoji="0" lang="en-US" sz="1800" b="1" kern="1200" dirty="0">
                          <a:solidFill>
                            <a:schemeClr val="tx1"/>
                          </a:solidFill>
                          <a:latin typeface="Times New Roman"/>
                          <a:ea typeface="Calibri"/>
                          <a:cs typeface="B Nazanin"/>
                        </a:rPr>
                        <a:t>Error code 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r" rtl="1">
                        <a:lnSpc>
                          <a:spcPct val="115000"/>
                        </a:lnSpc>
                        <a:spcBef>
                          <a:spcPts val="0"/>
                        </a:spcBef>
                        <a:spcAft>
                          <a:spcPts val="0"/>
                        </a:spcAft>
                        <a:tabLst>
                          <a:tab pos="4210050" algn="l"/>
                        </a:tabLst>
                      </a:pPr>
                      <a:r>
                        <a:rPr kumimoji="0" lang="fa-IR" sz="2000" b="0" kern="1200" dirty="0" smtClean="0">
                          <a:solidFill>
                            <a:schemeClr val="tx1"/>
                          </a:solidFill>
                          <a:latin typeface="+mn-lt"/>
                          <a:ea typeface="+mn-ea"/>
                          <a:cs typeface="B Nazanin" pitchFamily="2" charset="-78"/>
                        </a:rPr>
                        <a:t>عملکرد سنسور فشار دمی مختل</a:t>
                      </a:r>
                      <a:r>
                        <a:rPr kumimoji="0" lang="fa-IR" sz="2000" b="0" kern="1200" baseline="0" dirty="0" smtClean="0">
                          <a:solidFill>
                            <a:schemeClr val="tx1"/>
                          </a:solidFill>
                          <a:latin typeface="+mn-lt"/>
                          <a:ea typeface="+mn-ea"/>
                          <a:cs typeface="B Nazanin" pitchFamily="2" charset="-78"/>
                        </a:rPr>
                        <a:t> شده است</a:t>
                      </a:r>
                      <a:endParaRPr kumimoji="0" lang="en-US" sz="2000" b="0" kern="1200" dirty="0">
                        <a:solidFill>
                          <a:schemeClr val="tx1"/>
                        </a:solidFill>
                        <a:latin typeface="+mn-lt"/>
                        <a:ea typeface="+mn-ea"/>
                        <a:cs typeface="B Nazanin"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rtl="1">
                        <a:lnSpc>
                          <a:spcPct val="115000"/>
                        </a:lnSpc>
                        <a:spcBef>
                          <a:spcPts val="0"/>
                        </a:spcBef>
                        <a:spcAft>
                          <a:spcPts val="0"/>
                        </a:spcAft>
                        <a:tabLst>
                          <a:tab pos="4210050" algn="l"/>
                        </a:tabLst>
                      </a:pPr>
                      <a:r>
                        <a:rPr kumimoji="0" lang="fa-IR" sz="2000" b="0" kern="1200" dirty="0">
                          <a:solidFill>
                            <a:schemeClr val="tx1"/>
                          </a:solidFill>
                          <a:latin typeface="+mn-lt"/>
                          <a:ea typeface="+mn-ea"/>
                          <a:cs typeface="B Nazanin" pitchFamily="2" charset="-78"/>
                        </a:rPr>
                        <a:t>تنفس دهي ادامه مي يابد.</a:t>
                      </a:r>
                      <a:endParaRPr kumimoji="0" lang="en-US" sz="2000" b="0" kern="1200" dirty="0">
                        <a:solidFill>
                          <a:schemeClr val="tx1"/>
                        </a:solidFill>
                        <a:latin typeface="+mn-lt"/>
                        <a:ea typeface="+mn-ea"/>
                        <a:cs typeface="B Nazanin"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59433575"/>
                  </a:ext>
                </a:extLst>
              </a:tr>
            </a:tbl>
          </a:graphicData>
        </a:graphic>
      </p:graphicFrame>
      <p:cxnSp>
        <p:nvCxnSpPr>
          <p:cNvPr id="6" name="Straight Connector 5"/>
          <p:cNvCxnSpPr/>
          <p:nvPr/>
        </p:nvCxnSpPr>
        <p:spPr>
          <a:xfrm>
            <a:off x="2361063" y="902732"/>
            <a:ext cx="6400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5718550" y="228600"/>
            <a:ext cx="2940228" cy="707886"/>
          </a:xfrm>
          <a:prstGeom prst="rect">
            <a:avLst/>
          </a:prstGeom>
        </p:spPr>
        <p:txBody>
          <a:bodyPr wrap="none">
            <a:spAutoFit/>
          </a:bodyPr>
          <a:lstStyle/>
          <a:p>
            <a:pPr algn="r" rtl="1"/>
            <a:r>
              <a:rPr lang="fa-IR" sz="4000" dirty="0" smtClean="0">
                <a:cs typeface="B Nazanin" panose="00000400000000000000" pitchFamily="2" charset="-78"/>
              </a:rPr>
              <a:t>آلارم های دستگاه</a:t>
            </a:r>
            <a:endParaRPr lang="en-US" sz="4000" dirty="0">
              <a:cs typeface="B Nazanin" panose="00000400000000000000" pitchFamily="2" charset="-78"/>
            </a:endParaRPr>
          </a:p>
        </p:txBody>
      </p:sp>
    </p:spTree>
    <p:extLst>
      <p:ext uri="{BB962C8B-B14F-4D97-AF65-F5344CB8AC3E}">
        <p14:creationId xmlns:p14="http://schemas.microsoft.com/office/powerpoint/2010/main" val="227472719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049336458"/>
              </p:ext>
            </p:extLst>
          </p:nvPr>
        </p:nvGraphicFramePr>
        <p:xfrm>
          <a:off x="323528" y="980728"/>
          <a:ext cx="8363272" cy="5328592"/>
        </p:xfrm>
        <a:graphic>
          <a:graphicData uri="http://schemas.openxmlformats.org/drawingml/2006/table">
            <a:tbl>
              <a:tblPr rtl="1">
                <a:tableStyleId>{5940675A-B579-460E-94D1-54222C63F5DA}</a:tableStyleId>
              </a:tblPr>
              <a:tblGrid>
                <a:gridCol w="1418015">
                  <a:extLst>
                    <a:ext uri="{9D8B030D-6E8A-4147-A177-3AD203B41FA5}">
                      <a16:colId xmlns:a16="http://schemas.microsoft.com/office/drawing/2014/main" val="20000"/>
                    </a:ext>
                  </a:extLst>
                </a:gridCol>
                <a:gridCol w="3297594">
                  <a:extLst>
                    <a:ext uri="{9D8B030D-6E8A-4147-A177-3AD203B41FA5}">
                      <a16:colId xmlns:a16="http://schemas.microsoft.com/office/drawing/2014/main" val="20001"/>
                    </a:ext>
                  </a:extLst>
                </a:gridCol>
                <a:gridCol w="3647663">
                  <a:extLst>
                    <a:ext uri="{9D8B030D-6E8A-4147-A177-3AD203B41FA5}">
                      <a16:colId xmlns:a16="http://schemas.microsoft.com/office/drawing/2014/main" val="20002"/>
                    </a:ext>
                  </a:extLst>
                </a:gridCol>
              </a:tblGrid>
              <a:tr h="584711">
                <a:tc>
                  <a:txBody>
                    <a:bodyPr/>
                    <a:lstStyle/>
                    <a:p>
                      <a:pPr marL="0" marR="0" algn="ctr" rtl="1">
                        <a:lnSpc>
                          <a:spcPct val="115000"/>
                        </a:lnSpc>
                        <a:spcBef>
                          <a:spcPts val="0"/>
                        </a:spcBef>
                        <a:spcAft>
                          <a:spcPts val="0"/>
                        </a:spcAft>
                      </a:pPr>
                      <a:r>
                        <a:rPr lang="fa-IR" sz="2400" b="1" dirty="0" smtClean="0">
                          <a:cs typeface="B Nazanin" pitchFamily="2" charset="-78"/>
                        </a:rPr>
                        <a:t>آلارم</a:t>
                      </a:r>
                      <a:endParaRPr lang="en-US" sz="2400" b="1" dirty="0">
                        <a:latin typeface="Times New Roman"/>
                        <a:ea typeface="Times New Roman"/>
                        <a:cs typeface="B Nazanin"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algn="ctr" rtl="1">
                        <a:lnSpc>
                          <a:spcPct val="115000"/>
                        </a:lnSpc>
                        <a:spcBef>
                          <a:spcPts val="0"/>
                        </a:spcBef>
                        <a:spcAft>
                          <a:spcPts val="0"/>
                        </a:spcAft>
                      </a:pPr>
                      <a:r>
                        <a:rPr lang="fa-IR" sz="2400" b="1" dirty="0">
                          <a:cs typeface="B Nazanin" pitchFamily="2" charset="-78"/>
                        </a:rPr>
                        <a:t>تعریف آلارم</a:t>
                      </a:r>
                      <a:endParaRPr lang="en-US" sz="2400" b="1" dirty="0">
                        <a:latin typeface="Times New Roman"/>
                        <a:ea typeface="Times New Roman"/>
                        <a:cs typeface="B Nazanin"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algn="ctr" rtl="1">
                        <a:lnSpc>
                          <a:spcPct val="115000"/>
                        </a:lnSpc>
                        <a:spcBef>
                          <a:spcPts val="0"/>
                        </a:spcBef>
                        <a:spcAft>
                          <a:spcPts val="0"/>
                        </a:spcAft>
                      </a:pPr>
                      <a:r>
                        <a:rPr lang="fa-IR" sz="2400" b="1" dirty="0">
                          <a:cs typeface="B Nazanin" pitchFamily="2" charset="-78"/>
                        </a:rPr>
                        <a:t>عملکرد </a:t>
                      </a:r>
                      <a:r>
                        <a:rPr lang="fa-IR" sz="2400" b="1" dirty="0" smtClean="0">
                          <a:cs typeface="B Nazanin" pitchFamily="2" charset="-78"/>
                        </a:rPr>
                        <a:t>ونتیلاتور</a:t>
                      </a:r>
                      <a:endParaRPr lang="en-US" sz="2400" b="1" dirty="0">
                        <a:latin typeface="Times New Roman"/>
                        <a:ea typeface="Times New Roman"/>
                        <a:cs typeface="B Nazanin"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0"/>
                  </a:ext>
                </a:extLst>
              </a:tr>
              <a:tr h="2206456">
                <a:tc>
                  <a:txBody>
                    <a:bodyPr/>
                    <a:lstStyle/>
                    <a:p>
                      <a:pPr marL="0" marR="0" algn="ctr" rtl="0">
                        <a:lnSpc>
                          <a:spcPct val="115000"/>
                        </a:lnSpc>
                        <a:spcBef>
                          <a:spcPts val="0"/>
                        </a:spcBef>
                        <a:spcAft>
                          <a:spcPts val="0"/>
                        </a:spcAft>
                        <a:tabLst>
                          <a:tab pos="4210050" algn="l"/>
                        </a:tabLst>
                      </a:pPr>
                      <a:r>
                        <a:rPr lang="en-US" sz="1800" b="1" dirty="0" err="1" smtClean="0">
                          <a:latin typeface="Times New Roman"/>
                          <a:ea typeface="Calibri"/>
                          <a:cs typeface="B Nazanin"/>
                        </a:rPr>
                        <a:t>Exh</a:t>
                      </a:r>
                      <a:r>
                        <a:rPr lang="en-US" sz="1800" b="1" dirty="0" smtClean="0">
                          <a:latin typeface="Times New Roman"/>
                          <a:ea typeface="Calibri"/>
                          <a:cs typeface="B Nazanin"/>
                        </a:rPr>
                        <a:t> </a:t>
                      </a:r>
                      <a:r>
                        <a:rPr lang="en-US" sz="1800" b="1" dirty="0">
                          <a:latin typeface="Times New Roman"/>
                          <a:ea typeface="Calibri"/>
                          <a:cs typeface="B Nazanin"/>
                        </a:rPr>
                        <a:t>Sensor Error</a:t>
                      </a:r>
                      <a:r>
                        <a:rPr lang="en-US" sz="1800" b="1" dirty="0">
                          <a:latin typeface="B Nazanin"/>
                          <a:ea typeface="Calibri"/>
                          <a:cs typeface="B Nazanin"/>
                        </a:rPr>
                        <a:t> </a:t>
                      </a:r>
                      <a:endParaRPr lang="en-US" sz="1800" b="1" dirty="0">
                        <a:latin typeface="Times New Roman"/>
                        <a:ea typeface="Times New Roman"/>
                        <a:cs typeface="B Nazani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r" rtl="1"/>
                      <a:r>
                        <a:rPr kumimoji="0" lang="ar-SA" sz="2000" kern="1200" dirty="0" smtClean="0">
                          <a:solidFill>
                            <a:schemeClr val="tx1"/>
                          </a:solidFill>
                          <a:latin typeface="Times New Roman"/>
                          <a:ea typeface="Calibri"/>
                          <a:cs typeface="B Nazanin"/>
                        </a:rPr>
                        <a:t>عملکرد سنسور فلوی بازدمی مختل شده است.</a:t>
                      </a:r>
                      <a:endParaRPr kumimoji="0" lang="en-US" sz="2000" kern="1200" dirty="0" smtClean="0">
                        <a:solidFill>
                          <a:schemeClr val="tx1"/>
                        </a:solidFill>
                        <a:latin typeface="Times New Roman"/>
                        <a:ea typeface="Calibri"/>
                        <a:cs typeface="B Nazanin"/>
                      </a:endParaRPr>
                    </a:p>
                    <a:p>
                      <a:pPr algn="r" rtl="1"/>
                      <a:r>
                        <a:rPr kumimoji="0" lang="ar-SA" sz="2000" kern="1200" dirty="0" smtClean="0">
                          <a:solidFill>
                            <a:schemeClr val="tx1"/>
                          </a:solidFill>
                          <a:latin typeface="Times New Roman"/>
                          <a:ea typeface="Calibri"/>
                          <a:cs typeface="B Nazanin"/>
                        </a:rPr>
                        <a:t>دلايل: خراب شدن فلو سنسور بازدمی و یا  قطع شدن آن.</a:t>
                      </a:r>
                      <a:endParaRPr kumimoji="0" lang="en-US" sz="2000" kern="1200" dirty="0">
                        <a:solidFill>
                          <a:schemeClr val="tx1"/>
                        </a:solidFill>
                        <a:latin typeface="Times New Roman"/>
                        <a:ea typeface="Calibri"/>
                        <a:cs typeface="B Nazani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1"/>
                      <a:r>
                        <a:rPr kumimoji="0" lang="ar-SA" sz="2000" kern="1200" dirty="0" smtClean="0">
                          <a:solidFill>
                            <a:schemeClr val="tx1"/>
                          </a:solidFill>
                          <a:latin typeface="Times New Roman"/>
                          <a:ea typeface="Calibri"/>
                          <a:cs typeface="B Nazanin"/>
                        </a:rPr>
                        <a:t>تنفس دهي ادامه مي‌يابد.</a:t>
                      </a:r>
                      <a:endParaRPr kumimoji="0" lang="en-US" sz="2000" kern="1200" dirty="0" smtClean="0">
                        <a:solidFill>
                          <a:schemeClr val="tx1"/>
                        </a:solidFill>
                        <a:latin typeface="Times New Roman"/>
                        <a:ea typeface="Calibri"/>
                        <a:cs typeface="B Nazanin"/>
                      </a:endParaRPr>
                    </a:p>
                    <a:p>
                      <a:pPr algn="r" rtl="1"/>
                      <a:r>
                        <a:rPr kumimoji="0" lang="ar-SA" sz="2000" kern="1200" dirty="0" smtClean="0">
                          <a:solidFill>
                            <a:schemeClr val="tx1"/>
                          </a:solidFill>
                          <a:latin typeface="Times New Roman"/>
                          <a:ea typeface="Calibri"/>
                          <a:cs typeface="B Nazanin"/>
                        </a:rPr>
                        <a:t>چنانچه تريگر فلويي فعال بوده است، به تريگر فشاري تغيير وضعيت مي‌يابد و در اين مدت کاربر نمي تواند تريگر فلويي را انتخاب نمايد.</a:t>
                      </a:r>
                      <a:endParaRPr kumimoji="0" lang="en-US" sz="2000" kern="1200" dirty="0" smtClean="0">
                        <a:solidFill>
                          <a:schemeClr val="tx1"/>
                        </a:solidFill>
                        <a:latin typeface="Times New Roman"/>
                        <a:ea typeface="Calibri"/>
                        <a:cs typeface="B Nazanin"/>
                      </a:endParaRPr>
                    </a:p>
                    <a:p>
                      <a:pPr algn="r" rtl="1"/>
                      <a:r>
                        <a:rPr kumimoji="0" lang="ar-SA" sz="2000" kern="1200" dirty="0" smtClean="0">
                          <a:solidFill>
                            <a:schemeClr val="tx1"/>
                          </a:solidFill>
                          <a:latin typeface="Times New Roman"/>
                          <a:ea typeface="Calibri"/>
                          <a:cs typeface="B Nazanin"/>
                        </a:rPr>
                        <a:t>پارامترهايي مثل</a:t>
                      </a:r>
                      <a:r>
                        <a:rPr kumimoji="0" lang="en-US" sz="2000" kern="1200" dirty="0" err="1" smtClean="0">
                          <a:solidFill>
                            <a:schemeClr val="tx1"/>
                          </a:solidFill>
                          <a:latin typeface="Times New Roman"/>
                          <a:ea typeface="Calibri"/>
                          <a:cs typeface="B Nazanin"/>
                        </a:rPr>
                        <a:t>Vte</a:t>
                      </a:r>
                      <a:r>
                        <a:rPr kumimoji="0" lang="en-US" sz="2000" kern="1200" dirty="0" smtClean="0">
                          <a:solidFill>
                            <a:schemeClr val="tx1"/>
                          </a:solidFill>
                          <a:latin typeface="Times New Roman"/>
                          <a:ea typeface="Calibri"/>
                          <a:cs typeface="B Nazanin"/>
                        </a:rPr>
                        <a:t>  </a:t>
                      </a:r>
                      <a:r>
                        <a:rPr kumimoji="0" lang="ar-SA" sz="2000" kern="1200" dirty="0" smtClean="0">
                          <a:solidFill>
                            <a:schemeClr val="tx1"/>
                          </a:solidFill>
                          <a:latin typeface="Times New Roman"/>
                          <a:ea typeface="Calibri"/>
                          <a:cs typeface="B Nazanin"/>
                        </a:rPr>
                        <a:t>که براي محاسبه به اين سنسور نياز دارند، بصورت --- نمايش داده ميشوند</a:t>
                      </a:r>
                      <a:r>
                        <a:rPr kumimoji="0" lang="en-US" sz="2000" kern="1200" dirty="0" smtClean="0">
                          <a:solidFill>
                            <a:schemeClr val="tx1"/>
                          </a:solidFill>
                          <a:latin typeface="Times New Roman"/>
                          <a:ea typeface="Calibri"/>
                          <a:cs typeface="B Nazanin"/>
                        </a:rPr>
                        <a:t>.</a:t>
                      </a:r>
                      <a:endParaRPr kumimoji="0" lang="en-US" sz="2000" kern="1200" dirty="0">
                        <a:solidFill>
                          <a:schemeClr val="tx1"/>
                        </a:solidFill>
                        <a:latin typeface="Times New Roman"/>
                        <a:ea typeface="Calibri"/>
                        <a:cs typeface="B Nazani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537425">
                <a:tc>
                  <a:txBody>
                    <a:bodyPr/>
                    <a:lstStyle/>
                    <a:p>
                      <a:pPr marL="0" marR="0" indent="0" algn="ctr" defTabSz="914400" rtl="0" eaLnBrk="1" fontAlgn="auto" latinLnBrk="0" hangingPunct="1">
                        <a:lnSpc>
                          <a:spcPct val="115000"/>
                        </a:lnSpc>
                        <a:spcBef>
                          <a:spcPts val="0"/>
                        </a:spcBef>
                        <a:spcAft>
                          <a:spcPts val="0"/>
                        </a:spcAft>
                        <a:buClrTx/>
                        <a:buSzTx/>
                        <a:buFontTx/>
                        <a:buNone/>
                        <a:tabLst>
                          <a:tab pos="4210050" algn="l"/>
                        </a:tabLst>
                        <a:defRPr/>
                      </a:pPr>
                      <a:r>
                        <a:rPr kumimoji="0" lang="en-US" sz="1800" b="1" kern="1200" dirty="0" err="1" smtClean="0">
                          <a:solidFill>
                            <a:schemeClr val="tx1"/>
                          </a:solidFill>
                          <a:latin typeface="Times New Roman"/>
                          <a:ea typeface="Calibri"/>
                          <a:cs typeface="B Nazanin"/>
                        </a:rPr>
                        <a:t>Exh</a:t>
                      </a:r>
                      <a:r>
                        <a:rPr kumimoji="0" lang="en-US" sz="1800" b="1" kern="1200" dirty="0" smtClean="0">
                          <a:solidFill>
                            <a:schemeClr val="tx1"/>
                          </a:solidFill>
                          <a:latin typeface="Times New Roman"/>
                          <a:ea typeface="Calibri"/>
                          <a:cs typeface="B Nazanin"/>
                        </a:rPr>
                        <a:t> Not Fitted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kumimoji="0" lang="fa-IR" sz="2000" kern="1200" dirty="0" smtClean="0">
                          <a:solidFill>
                            <a:schemeClr val="tx1"/>
                          </a:solidFill>
                          <a:latin typeface="Times New Roman"/>
                          <a:ea typeface="Calibri"/>
                          <a:cs typeface="B Nazanin"/>
                        </a:rPr>
                        <a:t>سنسور فلوی بازدمی در جای خود به درستی قرار نگرفته است.</a:t>
                      </a:r>
                      <a:endParaRPr kumimoji="0" lang="en-US" sz="2000" kern="1200" dirty="0" smtClean="0">
                        <a:solidFill>
                          <a:schemeClr val="tx1"/>
                        </a:solidFill>
                        <a:latin typeface="Times New Roman"/>
                        <a:ea typeface="Calibri"/>
                        <a:cs typeface="B Nazani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rtl="1">
                        <a:lnSpc>
                          <a:spcPct val="115000"/>
                        </a:lnSpc>
                        <a:spcBef>
                          <a:spcPts val="0"/>
                        </a:spcBef>
                        <a:spcAft>
                          <a:spcPts val="0"/>
                        </a:spcAft>
                      </a:pPr>
                      <a:r>
                        <a:rPr kumimoji="0" lang="fa-IR" sz="2000" kern="1200" dirty="0" smtClean="0">
                          <a:solidFill>
                            <a:schemeClr val="tx1"/>
                          </a:solidFill>
                          <a:latin typeface="Times New Roman"/>
                          <a:ea typeface="Calibri"/>
                          <a:cs typeface="B Nazanin"/>
                        </a:rPr>
                        <a:t>تنفس دهي ادامه مي يابد.</a:t>
                      </a:r>
                      <a:endParaRPr kumimoji="0" lang="en-US" sz="2000" kern="1200" dirty="0" smtClean="0">
                        <a:solidFill>
                          <a:schemeClr val="tx1"/>
                        </a:solidFill>
                        <a:latin typeface="Times New Roman"/>
                        <a:ea typeface="Calibri"/>
                        <a:cs typeface="B Nazanin"/>
                      </a:endParaRPr>
                    </a:p>
                    <a:p>
                      <a:pPr marL="0" marR="0" algn="just" rtl="1">
                        <a:lnSpc>
                          <a:spcPct val="115000"/>
                        </a:lnSpc>
                        <a:spcBef>
                          <a:spcPts val="0"/>
                        </a:spcBef>
                        <a:spcAft>
                          <a:spcPts val="0"/>
                        </a:spcAft>
                      </a:pPr>
                      <a:r>
                        <a:rPr kumimoji="0" lang="fa-IR" sz="2000" kern="1200" dirty="0" smtClean="0">
                          <a:solidFill>
                            <a:schemeClr val="tx1"/>
                          </a:solidFill>
                          <a:latin typeface="Times New Roman"/>
                          <a:ea typeface="Calibri"/>
                          <a:cs typeface="B Nazanin"/>
                        </a:rPr>
                        <a:t>چنانچه تريگر فلويي فعال بوده است، به تريگر فشاري تغيير وضعيت مي يابد و در اين مدت کاربر نمي تواند تريگر فلويي را انتخاب نمايد.</a:t>
                      </a:r>
                      <a:endParaRPr kumimoji="0" lang="en-US" sz="2000" kern="1200" dirty="0" smtClean="0">
                        <a:solidFill>
                          <a:schemeClr val="tx1"/>
                        </a:solidFill>
                        <a:latin typeface="Times New Roman"/>
                        <a:ea typeface="Calibri"/>
                        <a:cs typeface="B Nazanin"/>
                      </a:endParaRPr>
                    </a:p>
                    <a:p>
                      <a:pPr marL="0" marR="0" algn="just" rtl="1">
                        <a:lnSpc>
                          <a:spcPct val="115000"/>
                        </a:lnSpc>
                        <a:spcBef>
                          <a:spcPts val="0"/>
                        </a:spcBef>
                        <a:spcAft>
                          <a:spcPts val="0"/>
                        </a:spcAft>
                      </a:pPr>
                      <a:r>
                        <a:rPr kumimoji="0" lang="fa-IR" sz="2000" kern="1200" dirty="0" smtClean="0">
                          <a:solidFill>
                            <a:schemeClr val="tx1"/>
                          </a:solidFill>
                          <a:latin typeface="Times New Roman"/>
                          <a:ea typeface="Calibri"/>
                          <a:cs typeface="B Nazanin"/>
                        </a:rPr>
                        <a:t>پارامترهايي مثل</a:t>
                      </a:r>
                      <a:r>
                        <a:rPr kumimoji="0" lang="en-US" sz="2000" kern="1200" dirty="0" err="1" smtClean="0">
                          <a:solidFill>
                            <a:schemeClr val="tx1"/>
                          </a:solidFill>
                          <a:latin typeface="Times New Roman"/>
                          <a:ea typeface="Calibri"/>
                          <a:cs typeface="B Nazanin"/>
                        </a:rPr>
                        <a:t>Vte</a:t>
                      </a:r>
                      <a:r>
                        <a:rPr kumimoji="0" lang="en-US" sz="2000" kern="1200" dirty="0" smtClean="0">
                          <a:solidFill>
                            <a:schemeClr val="tx1"/>
                          </a:solidFill>
                          <a:latin typeface="Times New Roman"/>
                          <a:ea typeface="Calibri"/>
                          <a:cs typeface="B Nazanin"/>
                        </a:rPr>
                        <a:t>  </a:t>
                      </a:r>
                      <a:r>
                        <a:rPr kumimoji="0" lang="fa-IR" sz="2000" kern="1200" dirty="0" smtClean="0">
                          <a:solidFill>
                            <a:schemeClr val="tx1"/>
                          </a:solidFill>
                          <a:latin typeface="Times New Roman"/>
                          <a:ea typeface="Calibri"/>
                          <a:cs typeface="B Nazanin"/>
                        </a:rPr>
                        <a:t>که براي محاسبه به اين سنسور نياز دارند، بصورت --- نمايش داده ميشوند</a:t>
                      </a:r>
                      <a:r>
                        <a:rPr kumimoji="0" lang="en-US" sz="2000" kern="1200" dirty="0" smtClean="0">
                          <a:solidFill>
                            <a:schemeClr val="tx1"/>
                          </a:solidFill>
                          <a:latin typeface="Times New Roman"/>
                          <a:ea typeface="Calibri"/>
                          <a:cs typeface="B Nazanin"/>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02311444"/>
                  </a:ext>
                </a:extLst>
              </a:tr>
            </a:tbl>
          </a:graphicData>
        </a:graphic>
      </p:graphicFrame>
      <p:cxnSp>
        <p:nvCxnSpPr>
          <p:cNvPr id="7" name="Straight Connector 6"/>
          <p:cNvCxnSpPr/>
          <p:nvPr/>
        </p:nvCxnSpPr>
        <p:spPr>
          <a:xfrm>
            <a:off x="2361063" y="902732"/>
            <a:ext cx="6400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718550" y="130314"/>
            <a:ext cx="2940228" cy="707886"/>
          </a:xfrm>
          <a:prstGeom prst="rect">
            <a:avLst/>
          </a:prstGeom>
        </p:spPr>
        <p:txBody>
          <a:bodyPr wrap="none">
            <a:spAutoFit/>
          </a:bodyPr>
          <a:lstStyle/>
          <a:p>
            <a:pPr algn="r" rtl="1"/>
            <a:r>
              <a:rPr lang="fa-IR" sz="4000" dirty="0" smtClean="0">
                <a:cs typeface="B Nazanin" panose="00000400000000000000" pitchFamily="2" charset="-78"/>
              </a:rPr>
              <a:t>آلارم های دستگاه</a:t>
            </a:r>
            <a:endParaRPr lang="en-US" sz="4000" dirty="0">
              <a:cs typeface="B Nazanin" panose="00000400000000000000" pitchFamily="2" charset="-78"/>
            </a:endParaRPr>
          </a:p>
        </p:txBody>
      </p:sp>
    </p:spTree>
    <p:extLst>
      <p:ext uri="{BB962C8B-B14F-4D97-AF65-F5344CB8AC3E}">
        <p14:creationId xmlns:p14="http://schemas.microsoft.com/office/powerpoint/2010/main" val="126320914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156103078"/>
              </p:ext>
            </p:extLst>
          </p:nvPr>
        </p:nvGraphicFramePr>
        <p:xfrm>
          <a:off x="532263" y="1143000"/>
          <a:ext cx="8229600" cy="5479847"/>
        </p:xfrm>
        <a:graphic>
          <a:graphicData uri="http://schemas.openxmlformats.org/drawingml/2006/table">
            <a:tbl>
              <a:tblPr rtl="1">
                <a:tableStyleId>{5940675A-B579-460E-94D1-54222C63F5DA}</a:tableStyleId>
              </a:tblPr>
              <a:tblGrid>
                <a:gridCol w="1395350">
                  <a:extLst>
                    <a:ext uri="{9D8B030D-6E8A-4147-A177-3AD203B41FA5}">
                      <a16:colId xmlns:a16="http://schemas.microsoft.com/office/drawing/2014/main" val="20000"/>
                    </a:ext>
                  </a:extLst>
                </a:gridCol>
                <a:gridCol w="3244888">
                  <a:extLst>
                    <a:ext uri="{9D8B030D-6E8A-4147-A177-3AD203B41FA5}">
                      <a16:colId xmlns:a16="http://schemas.microsoft.com/office/drawing/2014/main" val="20001"/>
                    </a:ext>
                  </a:extLst>
                </a:gridCol>
                <a:gridCol w="3589362">
                  <a:extLst>
                    <a:ext uri="{9D8B030D-6E8A-4147-A177-3AD203B41FA5}">
                      <a16:colId xmlns:a16="http://schemas.microsoft.com/office/drawing/2014/main" val="20002"/>
                    </a:ext>
                  </a:extLst>
                </a:gridCol>
              </a:tblGrid>
              <a:tr h="668318">
                <a:tc>
                  <a:txBody>
                    <a:bodyPr/>
                    <a:lstStyle/>
                    <a:p>
                      <a:pPr marL="0" marR="0" algn="ctr" rtl="1">
                        <a:lnSpc>
                          <a:spcPct val="115000"/>
                        </a:lnSpc>
                        <a:spcBef>
                          <a:spcPts val="0"/>
                        </a:spcBef>
                        <a:spcAft>
                          <a:spcPts val="0"/>
                        </a:spcAft>
                      </a:pPr>
                      <a:r>
                        <a:rPr lang="fa-IR" sz="2400" b="1" dirty="0" smtClean="0">
                          <a:cs typeface="B Nazanin" pitchFamily="2" charset="-78"/>
                        </a:rPr>
                        <a:t>آلارم</a:t>
                      </a:r>
                      <a:endParaRPr lang="en-US" sz="2400" b="1" dirty="0">
                        <a:latin typeface="Times New Roman"/>
                        <a:ea typeface="Times New Roman"/>
                        <a:cs typeface="B Nazanin"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algn="ctr" rtl="1">
                        <a:lnSpc>
                          <a:spcPct val="115000"/>
                        </a:lnSpc>
                        <a:spcBef>
                          <a:spcPts val="0"/>
                        </a:spcBef>
                        <a:spcAft>
                          <a:spcPts val="0"/>
                        </a:spcAft>
                      </a:pPr>
                      <a:r>
                        <a:rPr lang="fa-IR" sz="2400" b="1" dirty="0">
                          <a:cs typeface="B Nazanin" pitchFamily="2" charset="-78"/>
                        </a:rPr>
                        <a:t>تعریف آلارم</a:t>
                      </a:r>
                      <a:endParaRPr lang="en-US" sz="2400" b="1" dirty="0">
                        <a:latin typeface="Times New Roman"/>
                        <a:ea typeface="Times New Roman"/>
                        <a:cs typeface="B Nazanin"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algn="ctr" rtl="1">
                        <a:lnSpc>
                          <a:spcPct val="115000"/>
                        </a:lnSpc>
                        <a:spcBef>
                          <a:spcPts val="0"/>
                        </a:spcBef>
                        <a:spcAft>
                          <a:spcPts val="0"/>
                        </a:spcAft>
                      </a:pPr>
                      <a:r>
                        <a:rPr lang="fa-IR" sz="2400" b="1" dirty="0">
                          <a:cs typeface="B Nazanin" pitchFamily="2" charset="-78"/>
                        </a:rPr>
                        <a:t>عملکرد </a:t>
                      </a:r>
                      <a:r>
                        <a:rPr lang="fa-IR" sz="2400" b="1" dirty="0" smtClean="0">
                          <a:cs typeface="B Nazanin" pitchFamily="2" charset="-78"/>
                        </a:rPr>
                        <a:t>ونتیلاتور</a:t>
                      </a:r>
                      <a:endParaRPr lang="en-US" sz="2400" b="1" dirty="0">
                        <a:latin typeface="Times New Roman"/>
                        <a:ea typeface="Times New Roman"/>
                        <a:cs typeface="B Nazanin"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0"/>
                  </a:ext>
                </a:extLst>
              </a:tr>
              <a:tr h="1711326">
                <a:tc>
                  <a:txBody>
                    <a:bodyPr/>
                    <a:lstStyle/>
                    <a:p>
                      <a:pPr marL="0" marR="0" algn="ctr" rtl="0" eaLnBrk="1" latinLnBrk="0" hangingPunct="1">
                        <a:lnSpc>
                          <a:spcPct val="115000"/>
                        </a:lnSpc>
                        <a:spcBef>
                          <a:spcPts val="0"/>
                        </a:spcBef>
                        <a:spcAft>
                          <a:spcPts val="0"/>
                        </a:spcAft>
                        <a:tabLst>
                          <a:tab pos="4210050" algn="l"/>
                        </a:tabLst>
                      </a:pPr>
                      <a:r>
                        <a:rPr kumimoji="0" lang="en-US" sz="1800" b="1" kern="1200" dirty="0">
                          <a:solidFill>
                            <a:schemeClr val="tx1"/>
                          </a:solidFill>
                          <a:latin typeface="Times New Roman"/>
                          <a:ea typeface="Calibri"/>
                          <a:cs typeface="B Nazanin"/>
                        </a:rPr>
                        <a:t>O2 Sensor Error</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0" marR="0" algn="just" rtl="1" eaLnBrk="1" latinLnBrk="0" hangingPunct="1">
                        <a:lnSpc>
                          <a:spcPct val="115000"/>
                        </a:lnSpc>
                        <a:spcBef>
                          <a:spcPts val="0"/>
                        </a:spcBef>
                        <a:spcAft>
                          <a:spcPts val="0"/>
                        </a:spcAft>
                      </a:pPr>
                      <a:r>
                        <a:rPr kumimoji="0" lang="fa-IR" sz="2000" kern="1200" dirty="0">
                          <a:solidFill>
                            <a:schemeClr val="tx1"/>
                          </a:solidFill>
                          <a:latin typeface="Times New Roman"/>
                          <a:ea typeface="Calibri"/>
                          <a:cs typeface="B Nazanin"/>
                        </a:rPr>
                        <a:t>عملکرد سنسور اکسیژن مختل شده است.</a:t>
                      </a:r>
                      <a:endParaRPr kumimoji="0" lang="en-US" sz="2000" kern="1200" dirty="0">
                        <a:solidFill>
                          <a:schemeClr val="tx1"/>
                        </a:solidFill>
                        <a:latin typeface="Times New Roman"/>
                        <a:ea typeface="Calibri"/>
                        <a:cs typeface="B Nazani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rtl="1" eaLnBrk="1" latinLnBrk="0" hangingPunct="1">
                        <a:lnSpc>
                          <a:spcPct val="115000"/>
                        </a:lnSpc>
                        <a:spcBef>
                          <a:spcPts val="0"/>
                        </a:spcBef>
                        <a:spcAft>
                          <a:spcPts val="0"/>
                        </a:spcAft>
                      </a:pPr>
                      <a:r>
                        <a:rPr kumimoji="0" lang="fa-IR" sz="2000" kern="1200" dirty="0">
                          <a:solidFill>
                            <a:schemeClr val="tx1"/>
                          </a:solidFill>
                          <a:latin typeface="Times New Roman"/>
                          <a:ea typeface="Calibri"/>
                          <a:cs typeface="B Nazanin"/>
                        </a:rPr>
                        <a:t>تنفس دهي ادامه مي يابد.</a:t>
                      </a:r>
                      <a:endParaRPr kumimoji="0" lang="en-US" sz="2000" kern="1200" dirty="0">
                        <a:solidFill>
                          <a:schemeClr val="tx1"/>
                        </a:solidFill>
                        <a:latin typeface="Times New Roman"/>
                        <a:ea typeface="Calibri"/>
                        <a:cs typeface="B Nazanin"/>
                      </a:endParaRPr>
                    </a:p>
                    <a:p>
                      <a:pPr marL="0" marR="0" algn="just" rtl="1" eaLnBrk="1" latinLnBrk="0" hangingPunct="1">
                        <a:lnSpc>
                          <a:spcPct val="115000"/>
                        </a:lnSpc>
                        <a:spcBef>
                          <a:spcPts val="0"/>
                        </a:spcBef>
                        <a:spcAft>
                          <a:spcPts val="0"/>
                        </a:spcAft>
                      </a:pPr>
                      <a:r>
                        <a:rPr kumimoji="0" lang="fa-IR" sz="2000" kern="1200" dirty="0">
                          <a:solidFill>
                            <a:schemeClr val="tx1"/>
                          </a:solidFill>
                          <a:latin typeface="Times New Roman"/>
                          <a:ea typeface="Calibri"/>
                          <a:cs typeface="B Nazanin"/>
                        </a:rPr>
                        <a:t>پارامتر </a:t>
                      </a:r>
                      <a:r>
                        <a:rPr kumimoji="0" lang="en-US" sz="1800" kern="1200" dirty="0">
                          <a:solidFill>
                            <a:schemeClr val="tx1"/>
                          </a:solidFill>
                          <a:latin typeface="Times New Roman"/>
                          <a:ea typeface="Calibri"/>
                          <a:cs typeface="B Nazanin"/>
                        </a:rPr>
                        <a:t>O2</a:t>
                      </a:r>
                      <a:r>
                        <a:rPr kumimoji="0" lang="fa-IR" sz="2000" kern="1200" dirty="0">
                          <a:solidFill>
                            <a:schemeClr val="tx1"/>
                          </a:solidFill>
                          <a:latin typeface="Times New Roman"/>
                          <a:ea typeface="Calibri"/>
                          <a:cs typeface="B Nazanin"/>
                        </a:rPr>
                        <a:t> که براي محاسبه به اين سنسور نياز دارد، بصورت --- نمايش داده </a:t>
                      </a:r>
                      <a:r>
                        <a:rPr kumimoji="0" lang="fa-IR" sz="2000" kern="1200" dirty="0" smtClean="0">
                          <a:solidFill>
                            <a:schemeClr val="tx1"/>
                          </a:solidFill>
                          <a:latin typeface="Times New Roman"/>
                          <a:ea typeface="Calibri"/>
                          <a:cs typeface="B Nazanin"/>
                        </a:rPr>
                        <a:t>ميشود</a:t>
                      </a:r>
                      <a:r>
                        <a:rPr kumimoji="0" lang="en-US" sz="2000" kern="1200" dirty="0">
                          <a:solidFill>
                            <a:schemeClr val="tx1"/>
                          </a:solidFill>
                          <a:latin typeface="Times New Roman"/>
                          <a:ea typeface="Calibri"/>
                          <a:cs typeface="B Nazanin"/>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990768">
                <a:tc>
                  <a:txBody>
                    <a:bodyPr/>
                    <a:lstStyle/>
                    <a:p>
                      <a:pPr marL="0" marR="0" algn="ctr" rtl="0" eaLnBrk="1" latinLnBrk="0" hangingPunct="1">
                        <a:lnSpc>
                          <a:spcPct val="115000"/>
                        </a:lnSpc>
                        <a:spcBef>
                          <a:spcPts val="0"/>
                        </a:spcBef>
                        <a:spcAft>
                          <a:spcPts val="0"/>
                        </a:spcAft>
                        <a:tabLst>
                          <a:tab pos="4210050" algn="l"/>
                        </a:tabLst>
                      </a:pPr>
                      <a:r>
                        <a:rPr kumimoji="0" lang="en-US" sz="1800" b="1" kern="1200" dirty="0">
                          <a:solidFill>
                            <a:schemeClr val="tx1"/>
                          </a:solidFill>
                          <a:latin typeface="Times New Roman"/>
                          <a:ea typeface="Calibri"/>
                          <a:cs typeface="B Nazanin"/>
                        </a:rPr>
                        <a:t>Invers Ratio</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0" marR="0" algn="just" rtl="1" eaLnBrk="1" latinLnBrk="0" hangingPunct="1">
                        <a:lnSpc>
                          <a:spcPct val="115000"/>
                        </a:lnSpc>
                        <a:spcBef>
                          <a:spcPts val="0"/>
                        </a:spcBef>
                        <a:spcAft>
                          <a:spcPts val="0"/>
                        </a:spcAft>
                      </a:pPr>
                      <a:r>
                        <a:rPr kumimoji="0" lang="fa-IR" sz="2000" kern="1200" dirty="0">
                          <a:solidFill>
                            <a:schemeClr val="tx1"/>
                          </a:solidFill>
                          <a:latin typeface="Times New Roman"/>
                          <a:ea typeface="Calibri"/>
                          <a:cs typeface="B Nazanin"/>
                        </a:rPr>
                        <a:t>زمان بازدم از زمان دم کوتاهتر شده است.</a:t>
                      </a:r>
                      <a:endParaRPr kumimoji="0" lang="en-US" sz="2000" kern="1200" dirty="0">
                        <a:solidFill>
                          <a:schemeClr val="tx1"/>
                        </a:solidFill>
                        <a:latin typeface="Times New Roman"/>
                        <a:ea typeface="Calibri"/>
                        <a:cs typeface="B Nazani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rtl="1" eaLnBrk="1" latinLnBrk="0" hangingPunct="1">
                        <a:lnSpc>
                          <a:spcPct val="115000"/>
                        </a:lnSpc>
                        <a:spcBef>
                          <a:spcPts val="0"/>
                        </a:spcBef>
                        <a:spcAft>
                          <a:spcPts val="0"/>
                        </a:spcAft>
                      </a:pPr>
                      <a:r>
                        <a:rPr kumimoji="0" lang="fa-IR" sz="2000" kern="1200" dirty="0">
                          <a:solidFill>
                            <a:schemeClr val="tx1"/>
                          </a:solidFill>
                          <a:latin typeface="Times New Roman"/>
                          <a:ea typeface="Calibri"/>
                          <a:cs typeface="B Nazanin"/>
                        </a:rPr>
                        <a:t>تنفس دهي ادامه مي يابد.</a:t>
                      </a:r>
                      <a:endParaRPr kumimoji="0" lang="en-US" sz="2000" kern="1200" dirty="0">
                        <a:solidFill>
                          <a:schemeClr val="tx1"/>
                        </a:solidFill>
                        <a:latin typeface="Times New Roman"/>
                        <a:ea typeface="Calibri"/>
                        <a:cs typeface="B Nazani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97800705"/>
                  </a:ext>
                </a:extLst>
              </a:tr>
              <a:tr h="1118667">
                <a:tc>
                  <a:txBody>
                    <a:bodyPr/>
                    <a:lstStyle/>
                    <a:p>
                      <a:pPr marL="0" marR="0" algn="ctr" rtl="0">
                        <a:lnSpc>
                          <a:spcPct val="115000"/>
                        </a:lnSpc>
                        <a:spcBef>
                          <a:spcPts val="0"/>
                        </a:spcBef>
                        <a:spcAft>
                          <a:spcPts val="0"/>
                        </a:spcAft>
                        <a:tabLst>
                          <a:tab pos="4210050" algn="l"/>
                        </a:tabLst>
                      </a:pPr>
                      <a:r>
                        <a:rPr lang="en-US" sz="1800" b="1" dirty="0">
                          <a:latin typeface="Times New Roman"/>
                          <a:ea typeface="Calibri"/>
                          <a:cs typeface="B Nazanin"/>
                        </a:rPr>
                        <a:t>Nebulizer Not </a:t>
                      </a:r>
                      <a:r>
                        <a:rPr lang="en-US" sz="1800" b="1" dirty="0" smtClean="0">
                          <a:latin typeface="Times New Roman"/>
                          <a:ea typeface="Calibri"/>
                          <a:cs typeface="B Nazanin"/>
                        </a:rPr>
                        <a:t>Usable</a:t>
                      </a:r>
                      <a:endParaRPr lang="en-US" sz="1800" b="1" dirty="0">
                        <a:latin typeface="Times New Roman"/>
                        <a:ea typeface="Times New Roman"/>
                        <a:cs typeface="B Nazani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0" marR="0" algn="just" rtl="1" eaLnBrk="1" latinLnBrk="0" hangingPunct="1">
                        <a:lnSpc>
                          <a:spcPct val="115000"/>
                        </a:lnSpc>
                        <a:spcBef>
                          <a:spcPts val="0"/>
                        </a:spcBef>
                        <a:spcAft>
                          <a:spcPts val="0"/>
                        </a:spcAft>
                      </a:pPr>
                      <a:r>
                        <a:rPr kumimoji="0" lang="ar-SA" sz="2000" kern="1200" dirty="0" smtClean="0">
                          <a:solidFill>
                            <a:schemeClr val="tx1"/>
                          </a:solidFill>
                          <a:latin typeface="Times New Roman"/>
                          <a:ea typeface="Calibri"/>
                          <a:cs typeface="B Nazanin"/>
                        </a:rPr>
                        <a:t>عملکرد نبولایزر امکانپذیر نمیباشد.</a:t>
                      </a:r>
                      <a:endParaRPr kumimoji="0" lang="en-US" sz="2000" kern="1200" dirty="0">
                        <a:solidFill>
                          <a:schemeClr val="tx1"/>
                        </a:solidFill>
                        <a:latin typeface="Times New Roman"/>
                        <a:ea typeface="Calibri"/>
                        <a:cs typeface="B Nazani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rtl="1" eaLnBrk="1" latinLnBrk="0" hangingPunct="1">
                        <a:lnSpc>
                          <a:spcPct val="115000"/>
                        </a:lnSpc>
                        <a:spcBef>
                          <a:spcPts val="0"/>
                        </a:spcBef>
                        <a:spcAft>
                          <a:spcPts val="0"/>
                        </a:spcAft>
                      </a:pPr>
                      <a:r>
                        <a:rPr kumimoji="0" lang="fa-IR" sz="2000" kern="1200" dirty="0" smtClean="0">
                          <a:solidFill>
                            <a:schemeClr val="tx1"/>
                          </a:solidFill>
                          <a:latin typeface="Times New Roman"/>
                          <a:ea typeface="Calibri"/>
                          <a:cs typeface="B Nazanin"/>
                        </a:rPr>
                        <a:t>نبولایزر فعال نمیشود تا مشکل بر طرف گرد</a:t>
                      </a:r>
                      <a:r>
                        <a:rPr kumimoji="0" lang="en-US" sz="2000" kern="1200" dirty="0" smtClean="0">
                          <a:solidFill>
                            <a:schemeClr val="tx1"/>
                          </a:solidFill>
                          <a:latin typeface="Times New Roman"/>
                          <a:ea typeface="Calibri"/>
                          <a:cs typeface="B Nazanin"/>
                        </a:rPr>
                        <a:t>.</a:t>
                      </a:r>
                      <a:endParaRPr kumimoji="0" lang="en-US" sz="2000" kern="1200" dirty="0">
                        <a:solidFill>
                          <a:schemeClr val="tx1"/>
                        </a:solidFill>
                        <a:latin typeface="Times New Roman"/>
                        <a:ea typeface="Calibri"/>
                        <a:cs typeface="B Nazani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7998158"/>
                  </a:ext>
                </a:extLst>
              </a:tr>
              <a:tr h="990768">
                <a:tc>
                  <a:txBody>
                    <a:bodyPr/>
                    <a:lstStyle/>
                    <a:p>
                      <a:pPr marL="0" marR="0" algn="ctr" rtl="0">
                        <a:lnSpc>
                          <a:spcPct val="115000"/>
                        </a:lnSpc>
                        <a:spcBef>
                          <a:spcPts val="0"/>
                        </a:spcBef>
                        <a:spcAft>
                          <a:spcPts val="0"/>
                        </a:spcAft>
                        <a:tabLst>
                          <a:tab pos="4210050" algn="l"/>
                        </a:tabLst>
                      </a:pPr>
                      <a:r>
                        <a:rPr lang="en-US" sz="1800" b="1" dirty="0">
                          <a:latin typeface="Times New Roman"/>
                          <a:ea typeface="Calibri"/>
                          <a:cs typeface="B Nazanin"/>
                        </a:rPr>
                        <a:t>100% O2 not </a:t>
                      </a:r>
                      <a:r>
                        <a:rPr lang="en-US" sz="1800" b="1" dirty="0" smtClean="0">
                          <a:latin typeface="Times New Roman"/>
                          <a:ea typeface="Calibri"/>
                          <a:cs typeface="B Nazanin"/>
                        </a:rPr>
                        <a:t>Usable</a:t>
                      </a:r>
                      <a:r>
                        <a:rPr lang="en-US" sz="1800" b="1" dirty="0" smtClean="0">
                          <a:latin typeface="B Nazanin"/>
                          <a:ea typeface="Calibri"/>
                          <a:cs typeface="B Nazanin"/>
                        </a:rPr>
                        <a:t> </a:t>
                      </a:r>
                      <a:endParaRPr lang="en-US" sz="1800" b="1" dirty="0">
                        <a:latin typeface="Times New Roman"/>
                        <a:ea typeface="Times New Roman"/>
                        <a:cs typeface="B Nazani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0" marR="0" algn="just" rtl="1" eaLnBrk="1" latinLnBrk="0" hangingPunct="1">
                        <a:lnSpc>
                          <a:spcPct val="115000"/>
                        </a:lnSpc>
                        <a:spcBef>
                          <a:spcPts val="0"/>
                        </a:spcBef>
                        <a:spcAft>
                          <a:spcPts val="0"/>
                        </a:spcAft>
                      </a:pPr>
                      <a:r>
                        <a:rPr kumimoji="0" lang="fa-IR" sz="2000" kern="1200" dirty="0" smtClean="0">
                          <a:solidFill>
                            <a:schemeClr val="tx1"/>
                          </a:solidFill>
                          <a:latin typeface="Times New Roman"/>
                          <a:ea typeface="Calibri"/>
                          <a:cs typeface="B Nazanin"/>
                        </a:rPr>
                        <a:t>عملکرد کلید 100% </a:t>
                      </a:r>
                      <a:r>
                        <a:rPr kumimoji="0" lang="en-US" sz="2000" kern="1200" dirty="0" smtClean="0">
                          <a:solidFill>
                            <a:schemeClr val="tx1"/>
                          </a:solidFill>
                          <a:latin typeface="Times New Roman"/>
                          <a:ea typeface="Calibri"/>
                          <a:cs typeface="B Nazanin"/>
                        </a:rPr>
                        <a:t> O2 </a:t>
                      </a:r>
                      <a:r>
                        <a:rPr kumimoji="0" lang="fa-IR" sz="2000" kern="1200" dirty="0" smtClean="0">
                          <a:solidFill>
                            <a:schemeClr val="tx1"/>
                          </a:solidFill>
                          <a:latin typeface="Times New Roman"/>
                          <a:ea typeface="Calibri"/>
                          <a:cs typeface="B Nazanin"/>
                        </a:rPr>
                        <a:t>امکانپذیر نمیباشد.</a:t>
                      </a:r>
                      <a:endParaRPr kumimoji="0" lang="en-US" sz="2000" kern="1200" dirty="0">
                        <a:solidFill>
                          <a:schemeClr val="tx1"/>
                        </a:solidFill>
                        <a:latin typeface="Times New Roman"/>
                        <a:ea typeface="Calibri"/>
                        <a:cs typeface="B Nazani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rtl="1" eaLnBrk="1" latinLnBrk="0" hangingPunct="1">
                        <a:lnSpc>
                          <a:spcPct val="115000"/>
                        </a:lnSpc>
                        <a:spcBef>
                          <a:spcPts val="0"/>
                        </a:spcBef>
                        <a:spcAft>
                          <a:spcPts val="0"/>
                        </a:spcAft>
                      </a:pPr>
                      <a:r>
                        <a:rPr kumimoji="0" lang="ar-SA" sz="2000" kern="1200" dirty="0" smtClean="0">
                          <a:solidFill>
                            <a:schemeClr val="tx1"/>
                          </a:solidFill>
                          <a:latin typeface="Times New Roman"/>
                          <a:ea typeface="Calibri"/>
                          <a:cs typeface="B Nazanin"/>
                        </a:rPr>
                        <a:t>مانور </a:t>
                      </a:r>
                      <a:r>
                        <a:rPr kumimoji="0" lang="en-US" sz="2000" kern="1200" dirty="0" smtClean="0">
                          <a:solidFill>
                            <a:schemeClr val="tx1"/>
                          </a:solidFill>
                          <a:latin typeface="Times New Roman"/>
                          <a:ea typeface="Calibri"/>
                          <a:cs typeface="B Nazanin"/>
                        </a:rPr>
                        <a:t>O2 100%</a:t>
                      </a:r>
                      <a:r>
                        <a:rPr kumimoji="0" lang="ar-SA" sz="2000" kern="1200" dirty="0" smtClean="0">
                          <a:solidFill>
                            <a:schemeClr val="tx1"/>
                          </a:solidFill>
                          <a:latin typeface="Times New Roman"/>
                          <a:ea typeface="Calibri"/>
                          <a:cs typeface="B Nazanin"/>
                        </a:rPr>
                        <a:t> فعال </a:t>
                      </a:r>
                      <a:r>
                        <a:rPr kumimoji="0" lang="fa-IR" sz="2000" kern="1200" dirty="0" smtClean="0">
                          <a:solidFill>
                            <a:schemeClr val="tx1"/>
                          </a:solidFill>
                          <a:latin typeface="Times New Roman"/>
                          <a:ea typeface="Calibri"/>
                          <a:cs typeface="B Nazanin"/>
                        </a:rPr>
                        <a:t>نمیشود تا منبع اکسیژن وصل شود.</a:t>
                      </a:r>
                      <a:endParaRPr kumimoji="0" lang="en-US" sz="2000" kern="1200" dirty="0">
                        <a:solidFill>
                          <a:schemeClr val="tx1"/>
                        </a:solidFill>
                        <a:latin typeface="Times New Roman"/>
                        <a:ea typeface="Calibri"/>
                        <a:cs typeface="B Nazani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cxnSp>
        <p:nvCxnSpPr>
          <p:cNvPr id="7" name="Straight Connector 6"/>
          <p:cNvCxnSpPr/>
          <p:nvPr/>
        </p:nvCxnSpPr>
        <p:spPr>
          <a:xfrm>
            <a:off x="2361063" y="902732"/>
            <a:ext cx="6400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718550" y="130314"/>
            <a:ext cx="2940228" cy="707886"/>
          </a:xfrm>
          <a:prstGeom prst="rect">
            <a:avLst/>
          </a:prstGeom>
        </p:spPr>
        <p:txBody>
          <a:bodyPr wrap="none">
            <a:spAutoFit/>
          </a:bodyPr>
          <a:lstStyle/>
          <a:p>
            <a:pPr algn="r" rtl="1"/>
            <a:r>
              <a:rPr lang="fa-IR" sz="4000" dirty="0" smtClean="0">
                <a:cs typeface="B Nazanin" panose="00000400000000000000" pitchFamily="2" charset="-78"/>
              </a:rPr>
              <a:t>آلارم های دستگاه</a:t>
            </a:r>
            <a:endParaRPr lang="en-US" sz="4000" dirty="0">
              <a:cs typeface="B Nazanin" panose="00000400000000000000" pitchFamily="2" charset="-78"/>
            </a:endParaRPr>
          </a:p>
        </p:txBody>
      </p:sp>
    </p:spTree>
    <p:extLst>
      <p:ext uri="{BB962C8B-B14F-4D97-AF65-F5344CB8AC3E}">
        <p14:creationId xmlns:p14="http://schemas.microsoft.com/office/powerpoint/2010/main" val="22711703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2361063" y="902732"/>
            <a:ext cx="6400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1" name="Content Placeholder 2"/>
          <p:cNvSpPr txBox="1">
            <a:spLocks/>
          </p:cNvSpPr>
          <p:nvPr/>
        </p:nvSpPr>
        <p:spPr>
          <a:xfrm>
            <a:off x="0" y="1066800"/>
            <a:ext cx="8784401" cy="5159514"/>
          </a:xfrm>
          <a:prstGeom prst="rect">
            <a:avLst/>
          </a:prstGeom>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gn="r" rtl="1">
              <a:spcBef>
                <a:spcPts val="0"/>
              </a:spcBef>
            </a:pPr>
            <a:r>
              <a:rPr lang="fa-IR" sz="3600" b="1" dirty="0" smtClean="0">
                <a:cs typeface="B Nazanin" panose="00000400000000000000" pitchFamily="2" charset="-78"/>
              </a:rPr>
              <a:t>برق شهر</a:t>
            </a:r>
            <a:endParaRPr lang="en-US" sz="3600" b="1" dirty="0" smtClean="0">
              <a:cs typeface="B Nazanin" panose="00000400000000000000" pitchFamily="2" charset="-78"/>
            </a:endParaRPr>
          </a:p>
          <a:p>
            <a:pPr marL="457200" lvl="1" indent="0" algn="r" rtl="1">
              <a:lnSpc>
                <a:spcPct val="150000"/>
              </a:lnSpc>
              <a:spcBef>
                <a:spcPts val="0"/>
              </a:spcBef>
              <a:buFont typeface="Wingdings 2"/>
              <a:buNone/>
            </a:pPr>
            <a:r>
              <a:rPr lang="en-US" sz="2800" dirty="0" smtClean="0">
                <a:latin typeface="Times New Roman" panose="02020603050405020304" pitchFamily="18" charset="0"/>
                <a:cs typeface="Times New Roman" panose="02020603050405020304" pitchFamily="18" charset="0"/>
              </a:rPr>
              <a:t>100-240 </a:t>
            </a:r>
            <a:r>
              <a:rPr lang="en-US" dirty="0" smtClean="0">
                <a:latin typeface="Times New Roman" panose="02020603050405020304" pitchFamily="18" charset="0"/>
                <a:cs typeface="Times New Roman" panose="02020603050405020304" pitchFamily="18" charset="0"/>
              </a:rPr>
              <a:t>VAC</a:t>
            </a:r>
            <a:endParaRPr lang="fa-IR" sz="2800" dirty="0" smtClean="0">
              <a:latin typeface="Times New Roman" panose="02020603050405020304" pitchFamily="18" charset="0"/>
              <a:cs typeface="Times New Roman" panose="02020603050405020304" pitchFamily="18" charset="0"/>
            </a:endParaRPr>
          </a:p>
          <a:p>
            <a:pPr marL="457200" lvl="1" indent="0" algn="r" rtl="1">
              <a:lnSpc>
                <a:spcPct val="150000"/>
              </a:lnSpc>
              <a:spcBef>
                <a:spcPts val="0"/>
              </a:spcBef>
              <a:buFont typeface="Wingdings 2"/>
              <a:buNone/>
            </a:pPr>
            <a:r>
              <a:rPr lang="fa-IR" sz="3200" dirty="0" smtClean="0">
                <a:cs typeface="B Nazanin" panose="00000400000000000000" pitchFamily="2" charset="-78"/>
              </a:rPr>
              <a:t>فرکانس</a:t>
            </a:r>
            <a:r>
              <a:rPr lang="fa-IR" sz="3200" dirty="0" smtClean="0"/>
              <a:t> </a:t>
            </a:r>
            <a:r>
              <a:rPr lang="en-US" sz="2800" dirty="0" smtClean="0">
                <a:latin typeface="Times New Roman" panose="02020603050405020304" pitchFamily="18" charset="0"/>
                <a:cs typeface="Times New Roman" panose="02020603050405020304" pitchFamily="18" charset="0"/>
              </a:rPr>
              <a:t>47-63 </a:t>
            </a:r>
            <a:r>
              <a:rPr lang="en-US" dirty="0" smtClean="0">
                <a:latin typeface="Times New Roman" panose="02020603050405020304" pitchFamily="18" charset="0"/>
                <a:cs typeface="Times New Roman" panose="02020603050405020304" pitchFamily="18" charset="0"/>
              </a:rPr>
              <a:t>Hz</a:t>
            </a:r>
            <a:endParaRPr lang="fa-IR" sz="2800" dirty="0" smtClean="0">
              <a:latin typeface="Times New Roman" panose="02020603050405020304" pitchFamily="18" charset="0"/>
              <a:cs typeface="Times New Roman" panose="02020603050405020304" pitchFamily="18" charset="0"/>
            </a:endParaRPr>
          </a:p>
          <a:p>
            <a:pPr marL="457200" lvl="1" indent="0" algn="r" rtl="1">
              <a:lnSpc>
                <a:spcPct val="150000"/>
              </a:lnSpc>
              <a:spcBef>
                <a:spcPts val="0"/>
              </a:spcBef>
              <a:buFont typeface="Wingdings 2"/>
              <a:buNone/>
            </a:pPr>
            <a:r>
              <a:rPr lang="fa-IR" sz="3200" dirty="0" smtClean="0">
                <a:cs typeface="B Nazanin" panose="00000400000000000000" pitchFamily="2" charset="-78"/>
              </a:rPr>
              <a:t>استفاده از کابل برق داراي زمين حفاظتي </a:t>
            </a:r>
          </a:p>
          <a:p>
            <a:pPr marL="457200" lvl="1" indent="0" algn="r" rtl="1">
              <a:lnSpc>
                <a:spcPct val="150000"/>
              </a:lnSpc>
              <a:spcBef>
                <a:spcPts val="0"/>
              </a:spcBef>
              <a:buFont typeface="Wingdings 2"/>
              <a:buNone/>
            </a:pPr>
            <a:endParaRPr lang="en-US" sz="2000" dirty="0" smtClean="0">
              <a:cs typeface="B Nazanin" panose="00000400000000000000" pitchFamily="2" charset="-78"/>
            </a:endParaRPr>
          </a:p>
          <a:p>
            <a:pPr marL="457200" lvl="1" indent="0" algn="r" rtl="1">
              <a:spcBef>
                <a:spcPts val="0"/>
              </a:spcBef>
              <a:buFont typeface="Wingdings 2"/>
              <a:buNone/>
            </a:pPr>
            <a:endParaRPr lang="fa-IR" sz="1400" dirty="0" smtClean="0">
              <a:cs typeface="B Nazanin" panose="00000400000000000000" pitchFamily="2" charset="-78"/>
            </a:endParaRPr>
          </a:p>
          <a:p>
            <a:pPr algn="r" rtl="1">
              <a:spcBef>
                <a:spcPts val="0"/>
              </a:spcBef>
            </a:pPr>
            <a:r>
              <a:rPr lang="fa-IR" sz="3600" b="1" dirty="0" smtClean="0">
                <a:cs typeface="B Nazanin" panose="00000400000000000000" pitchFamily="2" charset="-78"/>
              </a:rPr>
              <a:t>باتری</a:t>
            </a:r>
            <a:endParaRPr lang="en-US" sz="3600" b="1" dirty="0">
              <a:cs typeface="B Nazanin" panose="00000400000000000000" pitchFamily="2" charset="-78"/>
            </a:endParaRPr>
          </a:p>
          <a:p>
            <a:pPr marL="457200" lvl="1" indent="0" algn="r" rtl="1">
              <a:spcBef>
                <a:spcPts val="0"/>
              </a:spcBef>
              <a:buNone/>
            </a:pPr>
            <a:r>
              <a:rPr lang="fa-IR" sz="3200" dirty="0">
                <a:cs typeface="B Nazanin" panose="00000400000000000000" pitchFamily="2" charset="-78"/>
              </a:rPr>
              <a:t>امکان کارکرد دستگاه تا </a:t>
            </a:r>
            <a:r>
              <a:rPr lang="en-US" sz="3200" dirty="0" smtClean="0">
                <a:cs typeface="B Nazanin" panose="00000400000000000000" pitchFamily="2" charset="-78"/>
              </a:rPr>
              <a:t>5</a:t>
            </a:r>
            <a:r>
              <a:rPr lang="fa-IR" sz="3200" dirty="0" smtClean="0">
                <a:cs typeface="B Nazanin" panose="00000400000000000000" pitchFamily="2" charset="-78"/>
              </a:rPr>
              <a:t> ساعت</a:t>
            </a:r>
          </a:p>
        </p:txBody>
      </p:sp>
      <p:sp>
        <p:nvSpPr>
          <p:cNvPr id="2" name="Rectangle 1"/>
          <p:cNvSpPr/>
          <p:nvPr/>
        </p:nvSpPr>
        <p:spPr>
          <a:xfrm>
            <a:off x="3535848" y="228600"/>
            <a:ext cx="5248553" cy="707886"/>
          </a:xfrm>
          <a:prstGeom prst="rect">
            <a:avLst/>
          </a:prstGeom>
        </p:spPr>
        <p:txBody>
          <a:bodyPr wrap="none">
            <a:spAutoFit/>
          </a:bodyPr>
          <a:lstStyle/>
          <a:p>
            <a:pPr algn="r" rtl="1"/>
            <a:r>
              <a:rPr lang="fa-IR" sz="4000" dirty="0">
                <a:cs typeface="B Nazanin" panose="00000400000000000000" pitchFamily="2" charset="-78"/>
              </a:rPr>
              <a:t>آماده سازی و نحوه کار با دستگاه</a:t>
            </a:r>
          </a:p>
        </p:txBody>
      </p:sp>
    </p:spTree>
    <p:extLst>
      <p:ext uri="{BB962C8B-B14F-4D97-AF65-F5344CB8AC3E}">
        <p14:creationId xmlns:p14="http://schemas.microsoft.com/office/powerpoint/2010/main" val="180935155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501752283"/>
              </p:ext>
            </p:extLst>
          </p:nvPr>
        </p:nvGraphicFramePr>
        <p:xfrm>
          <a:off x="532263" y="1052736"/>
          <a:ext cx="8229600" cy="5593737"/>
        </p:xfrm>
        <a:graphic>
          <a:graphicData uri="http://schemas.openxmlformats.org/drawingml/2006/table">
            <a:tbl>
              <a:tblPr rtl="1">
                <a:tableStyleId>{5940675A-B579-460E-94D1-54222C63F5DA}</a:tableStyleId>
              </a:tblPr>
              <a:tblGrid>
                <a:gridCol w="1607712">
                  <a:extLst>
                    <a:ext uri="{9D8B030D-6E8A-4147-A177-3AD203B41FA5}">
                      <a16:colId xmlns:a16="http://schemas.microsoft.com/office/drawing/2014/main" val="20000"/>
                    </a:ext>
                  </a:extLst>
                </a:gridCol>
                <a:gridCol w="3473004">
                  <a:extLst>
                    <a:ext uri="{9D8B030D-6E8A-4147-A177-3AD203B41FA5}">
                      <a16:colId xmlns:a16="http://schemas.microsoft.com/office/drawing/2014/main" val="20001"/>
                    </a:ext>
                  </a:extLst>
                </a:gridCol>
                <a:gridCol w="3148884">
                  <a:extLst>
                    <a:ext uri="{9D8B030D-6E8A-4147-A177-3AD203B41FA5}">
                      <a16:colId xmlns:a16="http://schemas.microsoft.com/office/drawing/2014/main" val="20002"/>
                    </a:ext>
                  </a:extLst>
                </a:gridCol>
              </a:tblGrid>
              <a:tr h="535837">
                <a:tc>
                  <a:txBody>
                    <a:bodyPr/>
                    <a:lstStyle/>
                    <a:p>
                      <a:pPr marL="0" marR="0" algn="ctr" rtl="1">
                        <a:lnSpc>
                          <a:spcPct val="115000"/>
                        </a:lnSpc>
                        <a:spcBef>
                          <a:spcPts val="0"/>
                        </a:spcBef>
                        <a:spcAft>
                          <a:spcPts val="0"/>
                        </a:spcAft>
                      </a:pPr>
                      <a:r>
                        <a:rPr lang="fa-IR" sz="2400" b="1" dirty="0" smtClean="0">
                          <a:cs typeface="B Nazanin" pitchFamily="2" charset="-78"/>
                        </a:rPr>
                        <a:t>آلارم</a:t>
                      </a:r>
                      <a:endParaRPr lang="en-US" sz="2400" b="1" dirty="0">
                        <a:latin typeface="Times New Roman"/>
                        <a:ea typeface="Times New Roman"/>
                        <a:cs typeface="B Nazanin"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algn="ctr" rtl="1">
                        <a:lnSpc>
                          <a:spcPct val="115000"/>
                        </a:lnSpc>
                        <a:spcBef>
                          <a:spcPts val="0"/>
                        </a:spcBef>
                        <a:spcAft>
                          <a:spcPts val="0"/>
                        </a:spcAft>
                      </a:pPr>
                      <a:r>
                        <a:rPr lang="fa-IR" sz="2400" b="1" dirty="0">
                          <a:cs typeface="B Nazanin" pitchFamily="2" charset="-78"/>
                        </a:rPr>
                        <a:t>تعریف آلارم</a:t>
                      </a:r>
                      <a:endParaRPr lang="en-US" sz="2400" b="1" dirty="0">
                        <a:latin typeface="Times New Roman"/>
                        <a:ea typeface="Times New Roman"/>
                        <a:cs typeface="B Nazanin"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algn="ctr" rtl="1">
                        <a:lnSpc>
                          <a:spcPct val="115000"/>
                        </a:lnSpc>
                        <a:spcBef>
                          <a:spcPts val="0"/>
                        </a:spcBef>
                        <a:spcAft>
                          <a:spcPts val="0"/>
                        </a:spcAft>
                      </a:pPr>
                      <a:r>
                        <a:rPr lang="fa-IR" sz="2400" b="1" dirty="0">
                          <a:cs typeface="B Nazanin" pitchFamily="2" charset="-78"/>
                        </a:rPr>
                        <a:t>عملکرد </a:t>
                      </a:r>
                      <a:r>
                        <a:rPr lang="fa-IR" sz="2400" b="1" dirty="0" smtClean="0">
                          <a:cs typeface="B Nazanin" pitchFamily="2" charset="-78"/>
                        </a:rPr>
                        <a:t>ونتیلاتور</a:t>
                      </a:r>
                      <a:endParaRPr lang="en-US" sz="2400" b="1" dirty="0">
                        <a:latin typeface="Times New Roman"/>
                        <a:ea typeface="Times New Roman"/>
                        <a:cs typeface="B Nazanin"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0"/>
                  </a:ext>
                </a:extLst>
              </a:tr>
              <a:tr h="1102091">
                <a:tc>
                  <a:txBody>
                    <a:bodyPr/>
                    <a:lstStyle/>
                    <a:p>
                      <a:pPr marL="0" marR="0" algn="ctr" rtl="0" eaLnBrk="1" latinLnBrk="0" hangingPunct="1">
                        <a:lnSpc>
                          <a:spcPct val="115000"/>
                        </a:lnSpc>
                        <a:spcBef>
                          <a:spcPts val="0"/>
                        </a:spcBef>
                        <a:spcAft>
                          <a:spcPts val="0"/>
                        </a:spcAft>
                        <a:tabLst>
                          <a:tab pos="4210050" algn="l"/>
                        </a:tabLst>
                      </a:pPr>
                      <a:r>
                        <a:rPr kumimoji="0" lang="en-US" sz="1800" b="1" kern="1200" dirty="0">
                          <a:solidFill>
                            <a:schemeClr val="tx1"/>
                          </a:solidFill>
                          <a:latin typeface="Times New Roman"/>
                          <a:ea typeface="Calibri"/>
                          <a:cs typeface="B Nazanin"/>
                        </a:rPr>
                        <a:t>Suction Not </a:t>
                      </a:r>
                      <a:r>
                        <a:rPr kumimoji="0" lang="en-US" sz="1800" b="1" kern="1200" dirty="0" smtClean="0">
                          <a:solidFill>
                            <a:schemeClr val="tx1"/>
                          </a:solidFill>
                          <a:latin typeface="Times New Roman"/>
                          <a:ea typeface="Calibri"/>
                          <a:cs typeface="B Nazanin"/>
                        </a:rPr>
                        <a:t>Usable</a:t>
                      </a:r>
                      <a:endParaRPr kumimoji="0" lang="en-US" sz="1800" b="1" kern="1200" dirty="0">
                        <a:solidFill>
                          <a:schemeClr val="tx1"/>
                        </a:solidFill>
                        <a:latin typeface="Times New Roman"/>
                        <a:ea typeface="Calibri"/>
                        <a:cs typeface="B Nazani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0" marR="0" algn="just" rtl="1" eaLnBrk="1" latinLnBrk="0" hangingPunct="1">
                        <a:lnSpc>
                          <a:spcPct val="115000"/>
                        </a:lnSpc>
                        <a:spcBef>
                          <a:spcPts val="0"/>
                        </a:spcBef>
                        <a:spcAft>
                          <a:spcPts val="0"/>
                        </a:spcAft>
                      </a:pPr>
                      <a:r>
                        <a:rPr kumimoji="0" lang="fa-IR" sz="2000" kern="1200" dirty="0">
                          <a:solidFill>
                            <a:schemeClr val="tx1"/>
                          </a:solidFill>
                          <a:latin typeface="Times New Roman"/>
                          <a:ea typeface="Calibri"/>
                          <a:cs typeface="B Nazanin"/>
                        </a:rPr>
                        <a:t>انجام مانور ساکشن امکانپذیر نمیباشد.</a:t>
                      </a:r>
                      <a:endParaRPr kumimoji="0" lang="en-US" sz="2000" kern="1200" dirty="0">
                        <a:solidFill>
                          <a:schemeClr val="tx1"/>
                        </a:solidFill>
                        <a:latin typeface="Times New Roman"/>
                        <a:ea typeface="Calibri"/>
                        <a:cs typeface="B Nazani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rtl="1" eaLnBrk="1" latinLnBrk="0" hangingPunct="1">
                        <a:lnSpc>
                          <a:spcPct val="115000"/>
                        </a:lnSpc>
                        <a:spcBef>
                          <a:spcPts val="0"/>
                        </a:spcBef>
                        <a:spcAft>
                          <a:spcPts val="0"/>
                        </a:spcAft>
                      </a:pPr>
                      <a:r>
                        <a:rPr kumimoji="0" lang="fa-IR" sz="2000" kern="1200" dirty="0">
                          <a:solidFill>
                            <a:schemeClr val="tx1"/>
                          </a:solidFill>
                          <a:latin typeface="Times New Roman"/>
                          <a:ea typeface="Calibri"/>
                          <a:cs typeface="B Nazanin"/>
                        </a:rPr>
                        <a:t>مانور غیرفعال میشود.</a:t>
                      </a:r>
                      <a:endParaRPr kumimoji="0" lang="en-US" sz="2000" kern="1200" dirty="0">
                        <a:solidFill>
                          <a:schemeClr val="tx1"/>
                        </a:solidFill>
                        <a:latin typeface="Times New Roman"/>
                        <a:ea typeface="Calibri"/>
                        <a:cs typeface="B Nazani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7667357"/>
                  </a:ext>
                </a:extLst>
              </a:tr>
              <a:tr h="796719">
                <a:tc>
                  <a:txBody>
                    <a:bodyPr/>
                    <a:lstStyle/>
                    <a:p>
                      <a:pPr marL="0" marR="0" algn="ctr" rtl="1">
                        <a:lnSpc>
                          <a:spcPct val="115000"/>
                        </a:lnSpc>
                        <a:spcBef>
                          <a:spcPts val="0"/>
                        </a:spcBef>
                        <a:spcAft>
                          <a:spcPts val="0"/>
                        </a:spcAft>
                        <a:tabLst>
                          <a:tab pos="4210050" algn="l"/>
                        </a:tabLst>
                      </a:pPr>
                      <a:r>
                        <a:rPr kumimoji="0" lang="en-US" sz="1800" b="1" kern="1200" dirty="0" smtClean="0">
                          <a:solidFill>
                            <a:schemeClr val="tx1"/>
                          </a:solidFill>
                          <a:latin typeface="Times New Roman"/>
                          <a:ea typeface="Calibri"/>
                          <a:cs typeface="B Nazanin"/>
                        </a:rPr>
                        <a:t>High Gas Temperature</a:t>
                      </a:r>
                      <a:endParaRPr kumimoji="0" lang="en-US" sz="1800" b="1" kern="1200" dirty="0">
                        <a:solidFill>
                          <a:schemeClr val="tx1"/>
                        </a:solidFill>
                        <a:latin typeface="Times New Roman"/>
                        <a:ea typeface="Calibri"/>
                        <a:cs typeface="B Nazani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0" marR="0" algn="r" rtl="1">
                        <a:lnSpc>
                          <a:spcPct val="115000"/>
                        </a:lnSpc>
                        <a:spcBef>
                          <a:spcPts val="0"/>
                        </a:spcBef>
                        <a:spcAft>
                          <a:spcPts val="0"/>
                        </a:spcAft>
                      </a:pPr>
                      <a:r>
                        <a:rPr kumimoji="0" lang="fa-IR" sz="2000" kern="1200" baseline="0" dirty="0" smtClean="0">
                          <a:solidFill>
                            <a:schemeClr val="tx1"/>
                          </a:solidFill>
                          <a:latin typeface="Times New Roman"/>
                          <a:ea typeface="Calibri"/>
                          <a:cs typeface="B Nazanin"/>
                        </a:rPr>
                        <a:t>د</a:t>
                      </a:r>
                      <a:r>
                        <a:rPr kumimoji="0" lang="ar-SA" sz="2000" kern="1200" baseline="0" dirty="0" smtClean="0">
                          <a:solidFill>
                            <a:schemeClr val="tx1"/>
                          </a:solidFill>
                          <a:latin typeface="Times New Roman"/>
                          <a:ea typeface="Calibri"/>
                          <a:cs typeface="B Nazanin"/>
                        </a:rPr>
                        <a:t>مای گاز اندازه گیری شده (</a:t>
                      </a:r>
                      <a:r>
                        <a:rPr kumimoji="0" lang="en-US" sz="2000" kern="1200" baseline="0" dirty="0" smtClean="0">
                          <a:solidFill>
                            <a:schemeClr val="tx1"/>
                          </a:solidFill>
                          <a:latin typeface="Times New Roman"/>
                          <a:ea typeface="Calibri"/>
                          <a:cs typeface="B Nazanin"/>
                        </a:rPr>
                        <a:t>gas temp</a:t>
                      </a:r>
                      <a:r>
                        <a:rPr kumimoji="0" lang="ar-SA" sz="2000" kern="1200" baseline="0" dirty="0" smtClean="0">
                          <a:solidFill>
                            <a:schemeClr val="tx1"/>
                          </a:solidFill>
                          <a:latin typeface="Times New Roman"/>
                          <a:ea typeface="Calibri"/>
                          <a:cs typeface="B Nazanin"/>
                        </a:rPr>
                        <a:t>) از حد مجاز </a:t>
                      </a:r>
                      <a:r>
                        <a:rPr kumimoji="0" lang="en-US" sz="2000" kern="1200" baseline="0" dirty="0" smtClean="0">
                          <a:solidFill>
                            <a:schemeClr val="tx1"/>
                          </a:solidFill>
                          <a:latin typeface="Times New Roman"/>
                          <a:ea typeface="Calibri"/>
                          <a:cs typeface="B Nazanin"/>
                        </a:rPr>
                        <a:t>(42°C) </a:t>
                      </a:r>
                      <a:r>
                        <a:rPr kumimoji="0" lang="fa-IR" sz="2000" kern="1200" baseline="0" dirty="0" smtClean="0">
                          <a:solidFill>
                            <a:schemeClr val="tx1"/>
                          </a:solidFill>
                          <a:latin typeface="Times New Roman"/>
                          <a:ea typeface="Calibri"/>
                          <a:cs typeface="B Nazanin"/>
                        </a:rPr>
                        <a:t> </a:t>
                      </a:r>
                      <a:r>
                        <a:rPr kumimoji="0" lang="ar-SA" sz="2000" kern="1200" baseline="0" dirty="0" smtClean="0">
                          <a:solidFill>
                            <a:schemeClr val="tx1"/>
                          </a:solidFill>
                          <a:latin typeface="Times New Roman"/>
                          <a:ea typeface="Calibri"/>
                          <a:cs typeface="B Nazanin"/>
                        </a:rPr>
                        <a:t>فراتر </a:t>
                      </a:r>
                      <a:r>
                        <a:rPr kumimoji="0" lang="fa-IR" sz="2000" kern="1200" baseline="0" dirty="0" smtClean="0">
                          <a:solidFill>
                            <a:schemeClr val="tx1"/>
                          </a:solidFill>
                          <a:latin typeface="Times New Roman"/>
                          <a:ea typeface="Calibri"/>
                          <a:cs typeface="B Nazanin"/>
                        </a:rPr>
                        <a:t>رفته است</a:t>
                      </a:r>
                      <a:r>
                        <a:rPr kumimoji="0" lang="ar-SA" sz="2000" kern="1200" baseline="0" dirty="0" smtClean="0">
                          <a:solidFill>
                            <a:schemeClr val="tx1"/>
                          </a:solidFill>
                          <a:latin typeface="Times New Roman"/>
                          <a:ea typeface="Calibri"/>
                          <a:cs typeface="B Nazanin"/>
                        </a:rPr>
                        <a:t>.</a:t>
                      </a:r>
                      <a:endParaRPr kumimoji="0" lang="en-US" sz="2000" kern="1200" baseline="0" dirty="0">
                        <a:solidFill>
                          <a:schemeClr val="tx1"/>
                        </a:solidFill>
                        <a:latin typeface="Times New Roman"/>
                        <a:ea typeface="Calibri"/>
                        <a:cs typeface="B Nazani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914400" rtl="1" eaLnBrk="1" fontAlgn="auto" latinLnBrk="0" hangingPunct="1">
                        <a:lnSpc>
                          <a:spcPct val="115000"/>
                        </a:lnSpc>
                        <a:spcBef>
                          <a:spcPts val="0"/>
                        </a:spcBef>
                        <a:spcAft>
                          <a:spcPts val="0"/>
                        </a:spcAft>
                        <a:buClrTx/>
                        <a:buSzTx/>
                        <a:buFontTx/>
                        <a:buNone/>
                        <a:tabLst/>
                        <a:defRPr/>
                      </a:pPr>
                      <a:r>
                        <a:rPr kumimoji="0" lang="fa-IR" sz="2000" kern="1200" dirty="0" smtClean="0">
                          <a:solidFill>
                            <a:schemeClr val="tx1"/>
                          </a:solidFill>
                          <a:latin typeface="Times New Roman"/>
                          <a:ea typeface="Calibri"/>
                          <a:cs typeface="B Nazanin"/>
                        </a:rPr>
                        <a:t>تنفس دهي ادامه مي يابد.</a:t>
                      </a:r>
                      <a:endParaRPr kumimoji="0" lang="en-US" sz="2000" kern="1200" dirty="0" smtClean="0">
                        <a:solidFill>
                          <a:schemeClr val="tx1"/>
                        </a:solidFill>
                        <a:latin typeface="Times New Roman"/>
                        <a:ea typeface="Calibri"/>
                        <a:cs typeface="B Nazani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09137722"/>
                  </a:ext>
                </a:extLst>
              </a:tr>
              <a:tr h="796719">
                <a:tc>
                  <a:txBody>
                    <a:bodyPr/>
                    <a:lstStyle/>
                    <a:p>
                      <a:pPr marL="0" marR="0" algn="ctr" rtl="1">
                        <a:lnSpc>
                          <a:spcPct val="115000"/>
                        </a:lnSpc>
                        <a:spcBef>
                          <a:spcPts val="0"/>
                        </a:spcBef>
                        <a:spcAft>
                          <a:spcPts val="0"/>
                        </a:spcAft>
                        <a:tabLst>
                          <a:tab pos="4210050" algn="l"/>
                        </a:tabLst>
                      </a:pPr>
                      <a:r>
                        <a:rPr kumimoji="0" lang="en-US" sz="1800" b="1" kern="1200" dirty="0">
                          <a:solidFill>
                            <a:schemeClr val="tx1"/>
                          </a:solidFill>
                          <a:latin typeface="Times New Roman"/>
                          <a:ea typeface="Calibri"/>
                          <a:cs typeface="B Nazanin"/>
                        </a:rPr>
                        <a:t>Error code 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0" marR="0" algn="r" rtl="1">
                        <a:lnSpc>
                          <a:spcPct val="115000"/>
                        </a:lnSpc>
                        <a:spcBef>
                          <a:spcPts val="0"/>
                        </a:spcBef>
                        <a:spcAft>
                          <a:spcPts val="0"/>
                        </a:spcAft>
                      </a:pPr>
                      <a:r>
                        <a:rPr kumimoji="0" lang="fa-IR" sz="2000" kern="1200" dirty="0" smtClean="0">
                          <a:solidFill>
                            <a:schemeClr val="tx1"/>
                          </a:solidFill>
                          <a:latin typeface="Times New Roman"/>
                          <a:ea typeface="Calibri"/>
                          <a:cs typeface="B Nazanin"/>
                        </a:rPr>
                        <a:t>ریست شدن</a:t>
                      </a:r>
                      <a:r>
                        <a:rPr kumimoji="0" lang="fa-IR" sz="2000" kern="1200" baseline="0" dirty="0" smtClean="0">
                          <a:solidFill>
                            <a:schemeClr val="tx1"/>
                          </a:solidFill>
                          <a:latin typeface="Times New Roman"/>
                          <a:ea typeface="Calibri"/>
                          <a:cs typeface="B Nazanin"/>
                        </a:rPr>
                        <a:t> مادربرد بدون خرابی حافظه </a:t>
                      </a:r>
                      <a:r>
                        <a:rPr kumimoji="0" lang="en-US" sz="2000" kern="1200" baseline="0" dirty="0" err="1" smtClean="0">
                          <a:solidFill>
                            <a:schemeClr val="tx1"/>
                          </a:solidFill>
                          <a:latin typeface="Times New Roman"/>
                          <a:ea typeface="Calibri"/>
                          <a:cs typeface="B Nazanin"/>
                        </a:rPr>
                        <a:t>Nand</a:t>
                      </a:r>
                      <a:r>
                        <a:rPr kumimoji="0" lang="en-US" sz="2000" kern="1200" baseline="0" dirty="0" smtClean="0">
                          <a:solidFill>
                            <a:schemeClr val="tx1"/>
                          </a:solidFill>
                          <a:latin typeface="Times New Roman"/>
                          <a:ea typeface="Calibri"/>
                          <a:cs typeface="B Nazanin"/>
                        </a:rPr>
                        <a:t> flash</a:t>
                      </a:r>
                      <a:endParaRPr kumimoji="0" lang="en-US" sz="2000" kern="1200" dirty="0">
                        <a:solidFill>
                          <a:schemeClr val="tx1"/>
                        </a:solidFill>
                        <a:latin typeface="Times New Roman"/>
                        <a:ea typeface="Calibri"/>
                        <a:cs typeface="B Nazani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rtl="1">
                        <a:lnSpc>
                          <a:spcPct val="115000"/>
                        </a:lnSpc>
                        <a:spcBef>
                          <a:spcPts val="0"/>
                        </a:spcBef>
                        <a:spcAft>
                          <a:spcPts val="0"/>
                        </a:spcAft>
                      </a:pPr>
                      <a:r>
                        <a:rPr kumimoji="0" lang="fa-IR" sz="2000" kern="1200" dirty="0">
                          <a:solidFill>
                            <a:schemeClr val="tx1"/>
                          </a:solidFill>
                          <a:latin typeface="Times New Roman"/>
                          <a:ea typeface="Calibri"/>
                          <a:cs typeface="B Nazanin"/>
                        </a:rPr>
                        <a:t>تنفس دهي ادامه مي يابد.</a:t>
                      </a:r>
                      <a:endParaRPr kumimoji="0" lang="en-US" sz="2000" kern="1200" dirty="0">
                        <a:solidFill>
                          <a:schemeClr val="tx1"/>
                        </a:solidFill>
                        <a:latin typeface="Times New Roman"/>
                        <a:ea typeface="Calibri"/>
                        <a:cs typeface="B Nazani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40075718"/>
                  </a:ext>
                </a:extLst>
              </a:tr>
              <a:tr h="787457">
                <a:tc>
                  <a:txBody>
                    <a:bodyPr/>
                    <a:lstStyle/>
                    <a:p>
                      <a:pPr marL="0" marR="0" algn="ctr" rtl="1">
                        <a:lnSpc>
                          <a:spcPct val="115000"/>
                        </a:lnSpc>
                        <a:spcBef>
                          <a:spcPts val="0"/>
                        </a:spcBef>
                        <a:spcAft>
                          <a:spcPts val="0"/>
                        </a:spcAft>
                        <a:tabLst>
                          <a:tab pos="4210050" algn="l"/>
                        </a:tabLst>
                      </a:pPr>
                      <a:r>
                        <a:rPr kumimoji="0" lang="en-US" sz="1800" b="1" kern="1200" dirty="0">
                          <a:solidFill>
                            <a:schemeClr val="tx1"/>
                          </a:solidFill>
                          <a:latin typeface="Times New Roman"/>
                          <a:ea typeface="Calibri"/>
                          <a:cs typeface="B Nazanin"/>
                        </a:rPr>
                        <a:t>Error code 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0" marR="0" algn="r" rtl="1">
                        <a:lnSpc>
                          <a:spcPct val="115000"/>
                        </a:lnSpc>
                        <a:spcBef>
                          <a:spcPts val="0"/>
                        </a:spcBef>
                        <a:spcAft>
                          <a:spcPts val="0"/>
                        </a:spcAft>
                      </a:pPr>
                      <a:r>
                        <a:rPr kumimoji="0" lang="fa-IR" sz="2000" kern="1200" dirty="0" smtClean="0">
                          <a:solidFill>
                            <a:schemeClr val="tx1"/>
                          </a:solidFill>
                          <a:latin typeface="Times New Roman"/>
                          <a:ea typeface="Calibri"/>
                          <a:cs typeface="B Nazanin"/>
                        </a:rPr>
                        <a:t>ریست شدن</a:t>
                      </a:r>
                      <a:r>
                        <a:rPr kumimoji="0" lang="fa-IR" sz="2000" kern="1200" baseline="0" dirty="0" smtClean="0">
                          <a:solidFill>
                            <a:schemeClr val="tx1"/>
                          </a:solidFill>
                          <a:latin typeface="Times New Roman"/>
                          <a:ea typeface="Calibri"/>
                          <a:cs typeface="B Nazanin"/>
                        </a:rPr>
                        <a:t> میکروکنترلر</a:t>
                      </a:r>
                      <a:endParaRPr kumimoji="0" lang="en-US" sz="2000" kern="1200" dirty="0">
                        <a:solidFill>
                          <a:schemeClr val="tx1"/>
                        </a:solidFill>
                        <a:latin typeface="Times New Roman"/>
                        <a:ea typeface="Calibri"/>
                        <a:cs typeface="B Nazani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rtl="1">
                        <a:lnSpc>
                          <a:spcPct val="115000"/>
                        </a:lnSpc>
                        <a:spcBef>
                          <a:spcPts val="0"/>
                        </a:spcBef>
                        <a:spcAft>
                          <a:spcPts val="0"/>
                        </a:spcAft>
                      </a:pPr>
                      <a:r>
                        <a:rPr kumimoji="0" lang="fa-IR" sz="2000" kern="1200" dirty="0">
                          <a:solidFill>
                            <a:schemeClr val="tx1"/>
                          </a:solidFill>
                          <a:latin typeface="Times New Roman"/>
                          <a:ea typeface="Calibri"/>
                          <a:cs typeface="B Nazanin"/>
                        </a:rPr>
                        <a:t>تنفس دهي ادامه مي يابد.</a:t>
                      </a:r>
                      <a:endParaRPr kumimoji="0" lang="en-US" sz="2000" kern="1200" dirty="0">
                        <a:solidFill>
                          <a:schemeClr val="tx1"/>
                        </a:solidFill>
                        <a:latin typeface="Times New Roman"/>
                        <a:ea typeface="Calibri"/>
                        <a:cs typeface="B Nazani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787457">
                <a:tc>
                  <a:txBody>
                    <a:bodyPr/>
                    <a:lstStyle/>
                    <a:p>
                      <a:pPr marL="0" marR="0" algn="ctr" rtl="1">
                        <a:lnSpc>
                          <a:spcPct val="115000"/>
                        </a:lnSpc>
                        <a:spcBef>
                          <a:spcPts val="0"/>
                        </a:spcBef>
                        <a:spcAft>
                          <a:spcPts val="0"/>
                        </a:spcAft>
                        <a:tabLst>
                          <a:tab pos="4210050" algn="l"/>
                        </a:tabLst>
                      </a:pPr>
                      <a:r>
                        <a:rPr kumimoji="0" lang="en-US" sz="1800" b="1" kern="1200" dirty="0" smtClean="0">
                          <a:solidFill>
                            <a:schemeClr val="tx1"/>
                          </a:solidFill>
                          <a:latin typeface="Times New Roman"/>
                          <a:ea typeface="Calibri"/>
                          <a:cs typeface="B Nazanin"/>
                        </a:rPr>
                        <a:t>Error code 7</a:t>
                      </a:r>
                      <a:endParaRPr kumimoji="0" lang="en-US" sz="1800" b="1" kern="1200" dirty="0">
                        <a:solidFill>
                          <a:schemeClr val="tx1"/>
                        </a:solidFill>
                        <a:latin typeface="Times New Roman"/>
                        <a:ea typeface="Calibri"/>
                        <a:cs typeface="B Nazani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0" marR="0" algn="r" rtl="1">
                        <a:lnSpc>
                          <a:spcPct val="115000"/>
                        </a:lnSpc>
                        <a:spcBef>
                          <a:spcPts val="0"/>
                        </a:spcBef>
                        <a:spcAft>
                          <a:spcPts val="0"/>
                        </a:spcAft>
                      </a:pPr>
                      <a:r>
                        <a:rPr kumimoji="0" lang="fa-IR" sz="2000" kern="1200" baseline="0" dirty="0" smtClean="0">
                          <a:solidFill>
                            <a:schemeClr val="tx1"/>
                          </a:solidFill>
                          <a:latin typeface="Times New Roman"/>
                          <a:ea typeface="Calibri"/>
                          <a:cs typeface="B Nazanin"/>
                        </a:rPr>
                        <a:t>عملکرد ماژول هوا دچار خطا شده است.</a:t>
                      </a:r>
                      <a:endParaRPr kumimoji="0" lang="en-US" sz="2000" kern="1200" baseline="0" dirty="0">
                        <a:solidFill>
                          <a:schemeClr val="tx1"/>
                        </a:solidFill>
                        <a:latin typeface="Times New Roman"/>
                        <a:ea typeface="Calibri"/>
                        <a:cs typeface="B Nazani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914400" rtl="1" eaLnBrk="1" fontAlgn="auto" latinLnBrk="0" hangingPunct="1">
                        <a:lnSpc>
                          <a:spcPct val="115000"/>
                        </a:lnSpc>
                        <a:spcBef>
                          <a:spcPts val="0"/>
                        </a:spcBef>
                        <a:spcAft>
                          <a:spcPts val="0"/>
                        </a:spcAft>
                        <a:buClrTx/>
                        <a:buSzTx/>
                        <a:buFontTx/>
                        <a:buNone/>
                        <a:tabLst/>
                        <a:defRPr/>
                      </a:pPr>
                      <a:r>
                        <a:rPr kumimoji="0" lang="fa-IR" sz="2000" kern="1200" dirty="0" smtClean="0">
                          <a:solidFill>
                            <a:schemeClr val="tx1"/>
                          </a:solidFill>
                          <a:latin typeface="Times New Roman"/>
                          <a:ea typeface="Calibri"/>
                          <a:cs typeface="B Nazanin"/>
                        </a:rPr>
                        <a:t>تنفس دهي ادامه مي يابد.</a:t>
                      </a:r>
                      <a:endParaRPr kumimoji="0" lang="en-US" sz="2000" kern="1200" dirty="0" smtClean="0">
                        <a:solidFill>
                          <a:schemeClr val="tx1"/>
                        </a:solidFill>
                        <a:latin typeface="Times New Roman"/>
                        <a:ea typeface="Calibri"/>
                        <a:cs typeface="B Nazani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44406317"/>
                  </a:ext>
                </a:extLst>
              </a:tr>
              <a:tr h="787457">
                <a:tc>
                  <a:txBody>
                    <a:bodyPr/>
                    <a:lstStyle/>
                    <a:p>
                      <a:pPr marL="0" marR="0" algn="ctr" rtl="1">
                        <a:lnSpc>
                          <a:spcPct val="115000"/>
                        </a:lnSpc>
                        <a:spcBef>
                          <a:spcPts val="0"/>
                        </a:spcBef>
                        <a:spcAft>
                          <a:spcPts val="0"/>
                        </a:spcAft>
                        <a:tabLst>
                          <a:tab pos="4210050" algn="l"/>
                        </a:tabLst>
                      </a:pPr>
                      <a:r>
                        <a:rPr kumimoji="0" lang="en-US" sz="1800" b="1" kern="1200" dirty="0" smtClean="0">
                          <a:solidFill>
                            <a:schemeClr val="tx1"/>
                          </a:solidFill>
                          <a:latin typeface="Times New Roman"/>
                          <a:ea typeface="Calibri"/>
                          <a:cs typeface="B Nazanin"/>
                        </a:rPr>
                        <a:t>Error code 8</a:t>
                      </a:r>
                      <a:endParaRPr kumimoji="0" lang="en-US" sz="1800" b="1" kern="1200" dirty="0">
                        <a:solidFill>
                          <a:schemeClr val="tx1"/>
                        </a:solidFill>
                        <a:latin typeface="Times New Roman"/>
                        <a:ea typeface="Calibri"/>
                        <a:cs typeface="B Nazani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0" marR="0" algn="r" rtl="1">
                        <a:lnSpc>
                          <a:spcPct val="115000"/>
                        </a:lnSpc>
                        <a:spcBef>
                          <a:spcPts val="0"/>
                        </a:spcBef>
                        <a:spcAft>
                          <a:spcPts val="0"/>
                        </a:spcAft>
                      </a:pPr>
                      <a:r>
                        <a:rPr kumimoji="0" lang="fa-IR" sz="2000" kern="1200" baseline="0" dirty="0" smtClean="0">
                          <a:solidFill>
                            <a:schemeClr val="tx1"/>
                          </a:solidFill>
                          <a:latin typeface="Times New Roman"/>
                          <a:ea typeface="Calibri"/>
                          <a:cs typeface="B Nazanin"/>
                        </a:rPr>
                        <a:t>عملکرد ماژول اکسیژن دچار خطا شده است.</a:t>
                      </a:r>
                      <a:endParaRPr kumimoji="0" lang="en-US" sz="2000" kern="1200" baseline="0" dirty="0">
                        <a:solidFill>
                          <a:schemeClr val="tx1"/>
                        </a:solidFill>
                        <a:latin typeface="Times New Roman"/>
                        <a:ea typeface="Calibri"/>
                        <a:cs typeface="B Nazani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914400" rtl="1" eaLnBrk="1" fontAlgn="auto" latinLnBrk="0" hangingPunct="1">
                        <a:lnSpc>
                          <a:spcPct val="115000"/>
                        </a:lnSpc>
                        <a:spcBef>
                          <a:spcPts val="0"/>
                        </a:spcBef>
                        <a:spcAft>
                          <a:spcPts val="0"/>
                        </a:spcAft>
                        <a:buClrTx/>
                        <a:buSzTx/>
                        <a:buFontTx/>
                        <a:buNone/>
                        <a:tabLst/>
                        <a:defRPr/>
                      </a:pPr>
                      <a:r>
                        <a:rPr kumimoji="0" lang="fa-IR" sz="2000" kern="1200" dirty="0" smtClean="0">
                          <a:solidFill>
                            <a:schemeClr val="tx1"/>
                          </a:solidFill>
                          <a:latin typeface="Times New Roman"/>
                          <a:ea typeface="Calibri"/>
                          <a:cs typeface="B Nazanin"/>
                        </a:rPr>
                        <a:t>تنفس دهي ادامه مي يابد.</a:t>
                      </a:r>
                      <a:endParaRPr kumimoji="0" lang="en-US" sz="2000" kern="1200" dirty="0" smtClean="0">
                        <a:solidFill>
                          <a:schemeClr val="tx1"/>
                        </a:solidFill>
                        <a:latin typeface="Times New Roman"/>
                        <a:ea typeface="Calibri"/>
                        <a:cs typeface="B Nazani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00160035"/>
                  </a:ext>
                </a:extLst>
              </a:tr>
            </a:tbl>
          </a:graphicData>
        </a:graphic>
      </p:graphicFrame>
      <p:cxnSp>
        <p:nvCxnSpPr>
          <p:cNvPr id="7" name="Straight Connector 6"/>
          <p:cNvCxnSpPr/>
          <p:nvPr/>
        </p:nvCxnSpPr>
        <p:spPr>
          <a:xfrm>
            <a:off x="2361063" y="902732"/>
            <a:ext cx="6400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718550" y="228600"/>
            <a:ext cx="2940228" cy="707886"/>
          </a:xfrm>
          <a:prstGeom prst="rect">
            <a:avLst/>
          </a:prstGeom>
        </p:spPr>
        <p:txBody>
          <a:bodyPr wrap="none">
            <a:spAutoFit/>
          </a:bodyPr>
          <a:lstStyle/>
          <a:p>
            <a:pPr algn="r" rtl="1"/>
            <a:r>
              <a:rPr lang="fa-IR" sz="4000" dirty="0" smtClean="0">
                <a:cs typeface="B Nazanin" panose="00000400000000000000" pitchFamily="2" charset="-78"/>
              </a:rPr>
              <a:t>آلارم های دستگاه</a:t>
            </a:r>
            <a:endParaRPr lang="en-US" sz="4000" dirty="0">
              <a:cs typeface="B Nazanin" panose="00000400000000000000" pitchFamily="2" charset="-78"/>
            </a:endParaRPr>
          </a:p>
        </p:txBody>
      </p:sp>
    </p:spTree>
    <p:extLst>
      <p:ext uri="{BB962C8B-B14F-4D97-AF65-F5344CB8AC3E}">
        <p14:creationId xmlns:p14="http://schemas.microsoft.com/office/powerpoint/2010/main" val="191487114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426398822"/>
              </p:ext>
            </p:extLst>
          </p:nvPr>
        </p:nvGraphicFramePr>
        <p:xfrm>
          <a:off x="457200" y="1746344"/>
          <a:ext cx="8229600" cy="2978056"/>
        </p:xfrm>
        <a:graphic>
          <a:graphicData uri="http://schemas.openxmlformats.org/drawingml/2006/table">
            <a:tbl>
              <a:tblPr rtl="1">
                <a:tableStyleId>{5940675A-B579-460E-94D1-54222C63F5DA}</a:tableStyleId>
              </a:tblPr>
              <a:tblGrid>
                <a:gridCol w="1395350">
                  <a:extLst>
                    <a:ext uri="{9D8B030D-6E8A-4147-A177-3AD203B41FA5}">
                      <a16:colId xmlns:a16="http://schemas.microsoft.com/office/drawing/2014/main" val="20000"/>
                    </a:ext>
                  </a:extLst>
                </a:gridCol>
                <a:gridCol w="3543796">
                  <a:extLst>
                    <a:ext uri="{9D8B030D-6E8A-4147-A177-3AD203B41FA5}">
                      <a16:colId xmlns:a16="http://schemas.microsoft.com/office/drawing/2014/main" val="20001"/>
                    </a:ext>
                  </a:extLst>
                </a:gridCol>
                <a:gridCol w="3290454">
                  <a:extLst>
                    <a:ext uri="{9D8B030D-6E8A-4147-A177-3AD203B41FA5}">
                      <a16:colId xmlns:a16="http://schemas.microsoft.com/office/drawing/2014/main" val="20002"/>
                    </a:ext>
                  </a:extLst>
                </a:gridCol>
              </a:tblGrid>
              <a:tr h="457200">
                <a:tc>
                  <a:txBody>
                    <a:bodyPr/>
                    <a:lstStyle/>
                    <a:p>
                      <a:pPr marL="0" marR="0" algn="ctr" rtl="1">
                        <a:lnSpc>
                          <a:spcPct val="115000"/>
                        </a:lnSpc>
                        <a:spcBef>
                          <a:spcPts val="0"/>
                        </a:spcBef>
                        <a:spcAft>
                          <a:spcPts val="0"/>
                        </a:spcAft>
                      </a:pPr>
                      <a:r>
                        <a:rPr lang="fa-IR" sz="2400" b="1" dirty="0" smtClean="0">
                          <a:cs typeface="B Nazanin" pitchFamily="2" charset="-78"/>
                        </a:rPr>
                        <a:t>آلارم</a:t>
                      </a:r>
                      <a:endParaRPr lang="en-US" sz="2400" b="1" dirty="0">
                        <a:latin typeface="Times New Roman"/>
                        <a:ea typeface="Times New Roman"/>
                        <a:cs typeface="B Nazanin"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algn="ctr" rtl="1">
                        <a:lnSpc>
                          <a:spcPct val="115000"/>
                        </a:lnSpc>
                        <a:spcBef>
                          <a:spcPts val="0"/>
                        </a:spcBef>
                        <a:spcAft>
                          <a:spcPts val="0"/>
                        </a:spcAft>
                      </a:pPr>
                      <a:r>
                        <a:rPr lang="fa-IR" sz="2400" b="1" dirty="0">
                          <a:cs typeface="B Nazanin" pitchFamily="2" charset="-78"/>
                        </a:rPr>
                        <a:t>تعریف آلارم</a:t>
                      </a:r>
                      <a:endParaRPr lang="en-US" sz="2400" b="1" dirty="0">
                        <a:latin typeface="Times New Roman"/>
                        <a:ea typeface="Times New Roman"/>
                        <a:cs typeface="B Nazanin"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algn="ctr" rtl="1">
                        <a:lnSpc>
                          <a:spcPct val="115000"/>
                        </a:lnSpc>
                        <a:spcBef>
                          <a:spcPts val="0"/>
                        </a:spcBef>
                        <a:spcAft>
                          <a:spcPts val="0"/>
                        </a:spcAft>
                      </a:pPr>
                      <a:r>
                        <a:rPr lang="fa-IR" sz="2400" b="1" dirty="0">
                          <a:cs typeface="B Nazanin" pitchFamily="2" charset="-78"/>
                        </a:rPr>
                        <a:t>عملکرد </a:t>
                      </a:r>
                      <a:r>
                        <a:rPr lang="fa-IR" sz="2400" b="1" dirty="0" smtClean="0">
                          <a:cs typeface="B Nazanin" pitchFamily="2" charset="-78"/>
                        </a:rPr>
                        <a:t>ونتیلاتور</a:t>
                      </a:r>
                      <a:endParaRPr lang="en-US" sz="2400" b="1" dirty="0">
                        <a:latin typeface="Times New Roman"/>
                        <a:ea typeface="Times New Roman"/>
                        <a:cs typeface="B Nazanin"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0"/>
                  </a:ext>
                </a:extLst>
              </a:tr>
              <a:tr h="1295400">
                <a:tc>
                  <a:txBody>
                    <a:bodyPr/>
                    <a:lstStyle/>
                    <a:p>
                      <a:pPr marL="0" marR="0" algn="ctr" rtl="1">
                        <a:lnSpc>
                          <a:spcPct val="115000"/>
                        </a:lnSpc>
                        <a:spcBef>
                          <a:spcPts val="0"/>
                        </a:spcBef>
                        <a:spcAft>
                          <a:spcPts val="1000"/>
                        </a:spcAft>
                        <a:tabLst>
                          <a:tab pos="4210050" algn="l"/>
                        </a:tabLst>
                      </a:pPr>
                      <a:r>
                        <a:rPr lang="en-US" sz="1800" b="1" dirty="0">
                          <a:effectLst/>
                          <a:latin typeface="Times New Roman" panose="02020603050405020304" pitchFamily="18" charset="0"/>
                          <a:ea typeface="Calibri" panose="020F0502020204030204" pitchFamily="34" charset="0"/>
                          <a:cs typeface="B Nazanin" panose="00000400000000000000" pitchFamily="2" charset="-78"/>
                        </a:rPr>
                        <a:t>Battery Low</a:t>
                      </a:r>
                      <a:endParaRPr lang="en-US" sz="1800" b="1" dirty="0">
                        <a:effectLst/>
                        <a:latin typeface="Times New Roman" panose="02020603050405020304" pitchFamily="18" charset="0"/>
                        <a:ea typeface="Times New Roman" panose="02020603050405020304" pitchFamily="18" charset="0"/>
                        <a:cs typeface="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just" rtl="1">
                        <a:lnSpc>
                          <a:spcPct val="115000"/>
                        </a:lnSpc>
                        <a:spcBef>
                          <a:spcPts val="0"/>
                        </a:spcBef>
                        <a:spcAft>
                          <a:spcPts val="1000"/>
                        </a:spcAft>
                      </a:pPr>
                      <a:r>
                        <a:rPr lang="fa-IR" sz="2000" dirty="0">
                          <a:effectLst/>
                          <a:latin typeface="Times New Roman" panose="02020603050405020304" pitchFamily="18" charset="0"/>
                          <a:ea typeface="Calibri" panose="020F0502020204030204" pitchFamily="34" charset="0"/>
                          <a:cs typeface="B Nazanin" panose="00000400000000000000" pitchFamily="2" charset="-78"/>
                        </a:rPr>
                        <a:t>ولتاژ باتري داخلي دستگاه بين </a:t>
                      </a:r>
                      <a:r>
                        <a:rPr lang="fa-IR" sz="2000" dirty="0" smtClean="0">
                          <a:effectLst/>
                          <a:latin typeface="Times New Roman" panose="02020603050405020304" pitchFamily="18" charset="0"/>
                          <a:ea typeface="Calibri" panose="020F0502020204030204" pitchFamily="34" charset="0"/>
                          <a:cs typeface="B Nazanin" panose="00000400000000000000" pitchFamily="2" charset="-78"/>
                        </a:rPr>
                        <a:t>20-40% </a:t>
                      </a:r>
                      <a:r>
                        <a:rPr lang="fa-IR" sz="2000" dirty="0">
                          <a:effectLst/>
                          <a:latin typeface="Times New Roman" panose="02020603050405020304" pitchFamily="18" charset="0"/>
                          <a:ea typeface="Calibri" panose="020F0502020204030204" pitchFamily="34" charset="0"/>
                          <a:cs typeface="B Nazanin" panose="00000400000000000000" pitchFamily="2" charset="-78"/>
                        </a:rPr>
                        <a:t>شده است.</a:t>
                      </a:r>
                      <a:endParaRPr lang="en-US" sz="1800" dirty="0">
                        <a:effectLst/>
                        <a:latin typeface="Times New Roman" panose="02020603050405020304" pitchFamily="18" charset="0"/>
                        <a:ea typeface="Times New Roman" panose="02020603050405020304" pitchFamily="18" charset="0"/>
                        <a:cs typeface="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rtl="1">
                        <a:lnSpc>
                          <a:spcPct val="115000"/>
                        </a:lnSpc>
                        <a:spcBef>
                          <a:spcPts val="0"/>
                        </a:spcBef>
                        <a:spcAft>
                          <a:spcPts val="1000"/>
                        </a:spcAft>
                      </a:pPr>
                      <a:r>
                        <a:rPr lang="fa-IR" sz="2000" dirty="0">
                          <a:effectLst/>
                          <a:latin typeface="Times New Roman" panose="02020603050405020304" pitchFamily="18" charset="0"/>
                          <a:ea typeface="Calibri" panose="020F0502020204030204" pitchFamily="34" charset="0"/>
                          <a:cs typeface="B Nazanin" panose="00000400000000000000" pitchFamily="2" charset="-78"/>
                        </a:rPr>
                        <a:t>تنفس دهي ادامه مي يابد.</a:t>
                      </a:r>
                      <a:endParaRPr lang="en-US" sz="1800" dirty="0">
                        <a:effectLst/>
                        <a:latin typeface="Times New Roman" panose="02020603050405020304" pitchFamily="18" charset="0"/>
                        <a:ea typeface="Times New Roman" panose="02020603050405020304" pitchFamily="18" charset="0"/>
                        <a:cs typeface="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225456">
                <a:tc>
                  <a:txBody>
                    <a:bodyPr/>
                    <a:lstStyle/>
                    <a:p>
                      <a:pPr marL="0" marR="0" algn="ctr" rtl="1">
                        <a:lnSpc>
                          <a:spcPct val="115000"/>
                        </a:lnSpc>
                        <a:spcBef>
                          <a:spcPts val="0"/>
                        </a:spcBef>
                        <a:spcAft>
                          <a:spcPts val="1000"/>
                        </a:spcAft>
                        <a:tabLst>
                          <a:tab pos="4210050" algn="l"/>
                        </a:tabLst>
                      </a:pPr>
                      <a:r>
                        <a:rPr lang="en-US" sz="1800" b="1" dirty="0">
                          <a:effectLst/>
                          <a:latin typeface="Times New Roman" panose="02020603050405020304" pitchFamily="18" charset="0"/>
                          <a:ea typeface="Calibri" panose="020F0502020204030204" pitchFamily="34" charset="0"/>
                          <a:cs typeface="B Nazanin" panose="00000400000000000000" pitchFamily="2" charset="-78"/>
                        </a:rPr>
                        <a:t>AC Unplug</a:t>
                      </a:r>
                      <a:endParaRPr lang="en-US" sz="1800" b="1" dirty="0">
                        <a:effectLst/>
                        <a:latin typeface="Times New Roman" panose="02020603050405020304" pitchFamily="18" charset="0"/>
                        <a:ea typeface="Times New Roman" panose="02020603050405020304" pitchFamily="18" charset="0"/>
                        <a:cs typeface="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just" rtl="1">
                        <a:lnSpc>
                          <a:spcPct val="115000"/>
                        </a:lnSpc>
                        <a:spcBef>
                          <a:spcPts val="0"/>
                        </a:spcBef>
                        <a:spcAft>
                          <a:spcPts val="1000"/>
                        </a:spcAft>
                      </a:pPr>
                      <a:r>
                        <a:rPr lang="fa-IR" sz="2000">
                          <a:effectLst/>
                          <a:latin typeface="Times New Roman" panose="02020603050405020304" pitchFamily="18" charset="0"/>
                          <a:ea typeface="Calibri" panose="020F0502020204030204" pitchFamily="34" charset="0"/>
                          <a:cs typeface="B Nazanin" panose="00000400000000000000" pitchFamily="2" charset="-78"/>
                        </a:rPr>
                        <a:t>کابل برق از دستگاه جدا شده است.</a:t>
                      </a:r>
                      <a:endParaRPr lang="en-US" sz="1800">
                        <a:effectLst/>
                        <a:latin typeface="Times New Roman" panose="02020603050405020304" pitchFamily="18" charset="0"/>
                        <a:ea typeface="Times New Roman" panose="02020603050405020304" pitchFamily="18" charset="0"/>
                        <a:cs typeface="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rtl="1">
                        <a:lnSpc>
                          <a:spcPct val="115000"/>
                        </a:lnSpc>
                        <a:spcBef>
                          <a:spcPts val="0"/>
                        </a:spcBef>
                        <a:spcAft>
                          <a:spcPts val="1000"/>
                        </a:spcAft>
                      </a:pPr>
                      <a:r>
                        <a:rPr lang="fa-IR" sz="2000" dirty="0">
                          <a:effectLst/>
                          <a:latin typeface="Times New Roman" panose="02020603050405020304" pitchFamily="18" charset="0"/>
                          <a:ea typeface="Calibri" panose="020F0502020204030204" pitchFamily="34" charset="0"/>
                          <a:cs typeface="B Nazanin" panose="00000400000000000000" pitchFamily="2" charset="-78"/>
                        </a:rPr>
                        <a:t>تنفس دهي ادامه مي يابد.</a:t>
                      </a:r>
                      <a:endParaRPr lang="en-US" sz="1800" dirty="0">
                        <a:effectLst/>
                        <a:latin typeface="Times New Roman" panose="02020603050405020304" pitchFamily="18" charset="0"/>
                        <a:ea typeface="Times New Roman" panose="02020603050405020304" pitchFamily="18" charset="0"/>
                        <a:cs typeface="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cxnSp>
        <p:nvCxnSpPr>
          <p:cNvPr id="7" name="Straight Connector 6"/>
          <p:cNvCxnSpPr/>
          <p:nvPr/>
        </p:nvCxnSpPr>
        <p:spPr>
          <a:xfrm>
            <a:off x="2361063" y="902732"/>
            <a:ext cx="6400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718550" y="228600"/>
            <a:ext cx="2940228" cy="707886"/>
          </a:xfrm>
          <a:prstGeom prst="rect">
            <a:avLst/>
          </a:prstGeom>
        </p:spPr>
        <p:txBody>
          <a:bodyPr wrap="none">
            <a:spAutoFit/>
          </a:bodyPr>
          <a:lstStyle/>
          <a:p>
            <a:pPr algn="r" rtl="1"/>
            <a:r>
              <a:rPr lang="fa-IR" sz="4000" dirty="0" smtClean="0">
                <a:cs typeface="B Nazanin" panose="00000400000000000000" pitchFamily="2" charset="-78"/>
              </a:rPr>
              <a:t>آلارم های دستگاه</a:t>
            </a:r>
            <a:endParaRPr lang="en-US" sz="4000" dirty="0">
              <a:cs typeface="B Nazanin" panose="00000400000000000000" pitchFamily="2" charset="-78"/>
            </a:endParaRPr>
          </a:p>
        </p:txBody>
      </p:sp>
    </p:spTree>
    <p:extLst>
      <p:ext uri="{BB962C8B-B14F-4D97-AF65-F5344CB8AC3E}">
        <p14:creationId xmlns:p14="http://schemas.microsoft.com/office/powerpoint/2010/main" val="205479497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844422705"/>
              </p:ext>
            </p:extLst>
          </p:nvPr>
        </p:nvGraphicFramePr>
        <p:xfrm>
          <a:off x="457200" y="1447800"/>
          <a:ext cx="8229600" cy="4203512"/>
        </p:xfrm>
        <a:graphic>
          <a:graphicData uri="http://schemas.openxmlformats.org/drawingml/2006/table">
            <a:tbl>
              <a:tblPr rtl="1">
                <a:tableStyleId>{5940675A-B579-460E-94D1-54222C63F5DA}</a:tableStyleId>
              </a:tblPr>
              <a:tblGrid>
                <a:gridCol w="1395350">
                  <a:extLst>
                    <a:ext uri="{9D8B030D-6E8A-4147-A177-3AD203B41FA5}">
                      <a16:colId xmlns:a16="http://schemas.microsoft.com/office/drawing/2014/main" val="20000"/>
                    </a:ext>
                  </a:extLst>
                </a:gridCol>
                <a:gridCol w="3543796">
                  <a:extLst>
                    <a:ext uri="{9D8B030D-6E8A-4147-A177-3AD203B41FA5}">
                      <a16:colId xmlns:a16="http://schemas.microsoft.com/office/drawing/2014/main" val="20001"/>
                    </a:ext>
                  </a:extLst>
                </a:gridCol>
                <a:gridCol w="3290454">
                  <a:extLst>
                    <a:ext uri="{9D8B030D-6E8A-4147-A177-3AD203B41FA5}">
                      <a16:colId xmlns:a16="http://schemas.microsoft.com/office/drawing/2014/main" val="20002"/>
                    </a:ext>
                  </a:extLst>
                </a:gridCol>
              </a:tblGrid>
              <a:tr h="457200">
                <a:tc>
                  <a:txBody>
                    <a:bodyPr/>
                    <a:lstStyle/>
                    <a:p>
                      <a:pPr marL="0" marR="0" algn="ctr" rtl="1">
                        <a:lnSpc>
                          <a:spcPct val="115000"/>
                        </a:lnSpc>
                        <a:spcBef>
                          <a:spcPts val="0"/>
                        </a:spcBef>
                        <a:spcAft>
                          <a:spcPts val="0"/>
                        </a:spcAft>
                      </a:pPr>
                      <a:r>
                        <a:rPr lang="fa-IR" sz="2400" b="1" dirty="0" smtClean="0">
                          <a:cs typeface="B Nazanin" pitchFamily="2" charset="-78"/>
                        </a:rPr>
                        <a:t>آلارم</a:t>
                      </a:r>
                      <a:endParaRPr lang="en-US" sz="2400" b="1" dirty="0">
                        <a:latin typeface="Times New Roman"/>
                        <a:ea typeface="Times New Roman"/>
                        <a:cs typeface="B Nazanin"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algn="ctr" rtl="1">
                        <a:lnSpc>
                          <a:spcPct val="115000"/>
                        </a:lnSpc>
                        <a:spcBef>
                          <a:spcPts val="0"/>
                        </a:spcBef>
                        <a:spcAft>
                          <a:spcPts val="0"/>
                        </a:spcAft>
                      </a:pPr>
                      <a:r>
                        <a:rPr lang="fa-IR" sz="2400" b="1" dirty="0">
                          <a:cs typeface="B Nazanin" pitchFamily="2" charset="-78"/>
                        </a:rPr>
                        <a:t>تعریف آلارم</a:t>
                      </a:r>
                      <a:endParaRPr lang="en-US" sz="2400" b="1" dirty="0">
                        <a:latin typeface="Times New Roman"/>
                        <a:ea typeface="Times New Roman"/>
                        <a:cs typeface="B Nazanin"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algn="ctr" rtl="1">
                        <a:lnSpc>
                          <a:spcPct val="115000"/>
                        </a:lnSpc>
                        <a:spcBef>
                          <a:spcPts val="0"/>
                        </a:spcBef>
                        <a:spcAft>
                          <a:spcPts val="0"/>
                        </a:spcAft>
                      </a:pPr>
                      <a:r>
                        <a:rPr lang="fa-IR" sz="2400" b="1" dirty="0">
                          <a:cs typeface="B Nazanin" pitchFamily="2" charset="-78"/>
                        </a:rPr>
                        <a:t>عملکرد </a:t>
                      </a:r>
                      <a:r>
                        <a:rPr lang="fa-IR" sz="2400" b="1" dirty="0" smtClean="0">
                          <a:cs typeface="B Nazanin" pitchFamily="2" charset="-78"/>
                        </a:rPr>
                        <a:t>ونتیلاتور</a:t>
                      </a:r>
                      <a:endParaRPr lang="en-US" sz="2400" b="1" dirty="0">
                        <a:latin typeface="Times New Roman"/>
                        <a:ea typeface="Times New Roman"/>
                        <a:cs typeface="B Nazanin"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0"/>
                  </a:ext>
                </a:extLst>
              </a:tr>
              <a:tr h="1295400">
                <a:tc>
                  <a:txBody>
                    <a:bodyPr/>
                    <a:lstStyle/>
                    <a:p>
                      <a:pPr marL="0" marR="0" algn="ctr" rtl="1">
                        <a:lnSpc>
                          <a:spcPct val="115000"/>
                        </a:lnSpc>
                        <a:spcBef>
                          <a:spcPts val="0"/>
                        </a:spcBef>
                        <a:spcAft>
                          <a:spcPts val="1000"/>
                        </a:spcAft>
                        <a:tabLst>
                          <a:tab pos="4210050" algn="l"/>
                        </a:tabLst>
                      </a:pPr>
                      <a:r>
                        <a:rPr lang="en-US" sz="1800" b="1" dirty="0">
                          <a:effectLst/>
                          <a:latin typeface="Times New Roman" panose="02020603050405020304" pitchFamily="18" charset="0"/>
                          <a:ea typeface="Calibri" panose="020F0502020204030204" pitchFamily="34" charset="0"/>
                          <a:cs typeface="B Nazanin" panose="00000400000000000000" pitchFamily="2" charset="-78"/>
                        </a:rPr>
                        <a:t>Battery Low</a:t>
                      </a:r>
                      <a:endParaRPr lang="en-US" sz="1800" b="1" dirty="0">
                        <a:effectLst/>
                        <a:latin typeface="Times New Roman" panose="02020603050405020304" pitchFamily="18" charset="0"/>
                        <a:ea typeface="Times New Roman" panose="02020603050405020304" pitchFamily="18" charset="0"/>
                        <a:cs typeface="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3300"/>
                    </a:solidFill>
                  </a:tcPr>
                </a:tc>
                <a:tc>
                  <a:txBody>
                    <a:bodyPr/>
                    <a:lstStyle/>
                    <a:p>
                      <a:pPr marL="0" marR="0" algn="just" rtl="1" eaLnBrk="1" latinLnBrk="0" hangingPunct="1">
                        <a:lnSpc>
                          <a:spcPct val="115000"/>
                        </a:lnSpc>
                        <a:spcBef>
                          <a:spcPts val="0"/>
                        </a:spcBef>
                        <a:spcAft>
                          <a:spcPts val="1000"/>
                        </a:spcAft>
                      </a:pPr>
                      <a:r>
                        <a:rPr kumimoji="0" lang="fa-IR" sz="2400" kern="1200" dirty="0">
                          <a:solidFill>
                            <a:schemeClr val="tx1"/>
                          </a:solidFill>
                          <a:effectLst/>
                          <a:latin typeface="Times New Roman" panose="02020603050405020304" pitchFamily="18" charset="0"/>
                          <a:ea typeface="Calibri" panose="020F0502020204030204" pitchFamily="34" charset="0"/>
                          <a:cs typeface="B Nazanin" panose="00000400000000000000" pitchFamily="2" charset="-78"/>
                        </a:rPr>
                        <a:t>ولتاژ باتري داخلي دستگاه کمتر از 20% شده است.</a:t>
                      </a:r>
                      <a:endParaRPr kumimoji="0" lang="en-US" sz="2400" kern="1200" dirty="0">
                        <a:solidFill>
                          <a:schemeClr val="tx1"/>
                        </a:solidFill>
                        <a:effectLst/>
                        <a:latin typeface="Times New Roman" panose="02020603050405020304" pitchFamily="18" charset="0"/>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rtl="1" eaLnBrk="1" latinLnBrk="0" hangingPunct="1">
                        <a:lnSpc>
                          <a:spcPct val="115000"/>
                        </a:lnSpc>
                        <a:spcBef>
                          <a:spcPts val="0"/>
                        </a:spcBef>
                        <a:spcAft>
                          <a:spcPts val="1000"/>
                        </a:spcAft>
                      </a:pPr>
                      <a:r>
                        <a:rPr kumimoji="0" lang="fa-IR" sz="2400" kern="1200" dirty="0">
                          <a:solidFill>
                            <a:schemeClr val="tx1"/>
                          </a:solidFill>
                          <a:effectLst/>
                          <a:latin typeface="Times New Roman" panose="02020603050405020304" pitchFamily="18" charset="0"/>
                          <a:ea typeface="Calibri" panose="020F0502020204030204" pitchFamily="34" charset="0"/>
                          <a:cs typeface="B Nazanin" panose="00000400000000000000" pitchFamily="2" charset="-78"/>
                        </a:rPr>
                        <a:t>تنفس دهي ادامه مي يابد.</a:t>
                      </a:r>
                      <a:endParaRPr kumimoji="0" lang="en-US" sz="2400" kern="1200" dirty="0">
                        <a:solidFill>
                          <a:schemeClr val="tx1"/>
                        </a:solidFill>
                        <a:effectLst/>
                        <a:latin typeface="Times New Roman" panose="02020603050405020304" pitchFamily="18" charset="0"/>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225456">
                <a:tc>
                  <a:txBody>
                    <a:bodyPr/>
                    <a:lstStyle/>
                    <a:p>
                      <a:pPr marL="0" marR="0" algn="ctr" rtl="1">
                        <a:lnSpc>
                          <a:spcPct val="115000"/>
                        </a:lnSpc>
                        <a:spcBef>
                          <a:spcPts val="0"/>
                        </a:spcBef>
                        <a:spcAft>
                          <a:spcPts val="1000"/>
                        </a:spcAft>
                        <a:tabLst>
                          <a:tab pos="4210050" algn="l"/>
                        </a:tabLst>
                      </a:pPr>
                      <a:r>
                        <a:rPr lang="en-US" sz="1800" b="1" dirty="0">
                          <a:effectLst/>
                          <a:latin typeface="Times New Roman" panose="02020603050405020304" pitchFamily="18" charset="0"/>
                          <a:ea typeface="Calibri" panose="020F0502020204030204" pitchFamily="34" charset="0"/>
                          <a:cs typeface="B Nazanin" panose="00000400000000000000" pitchFamily="2" charset="-78"/>
                        </a:rPr>
                        <a:t>No Battery</a:t>
                      </a:r>
                      <a:endParaRPr lang="en-US" sz="1800" b="1" dirty="0">
                        <a:effectLst/>
                        <a:latin typeface="Times New Roman" panose="02020603050405020304" pitchFamily="18" charset="0"/>
                        <a:ea typeface="Times New Roman" panose="02020603050405020304" pitchFamily="18" charset="0"/>
                        <a:cs typeface="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3300"/>
                    </a:solidFill>
                  </a:tcPr>
                </a:tc>
                <a:tc>
                  <a:txBody>
                    <a:bodyPr/>
                    <a:lstStyle/>
                    <a:p>
                      <a:pPr marL="0" marR="0" algn="just" rtl="1" eaLnBrk="1" latinLnBrk="0" hangingPunct="1">
                        <a:lnSpc>
                          <a:spcPct val="115000"/>
                        </a:lnSpc>
                        <a:spcBef>
                          <a:spcPts val="0"/>
                        </a:spcBef>
                        <a:spcAft>
                          <a:spcPts val="1000"/>
                        </a:spcAft>
                      </a:pPr>
                      <a:r>
                        <a:rPr kumimoji="0" lang="fa-IR" sz="2400" kern="1200" dirty="0">
                          <a:solidFill>
                            <a:schemeClr val="tx1"/>
                          </a:solidFill>
                          <a:effectLst/>
                          <a:latin typeface="Times New Roman" panose="02020603050405020304" pitchFamily="18" charset="0"/>
                          <a:ea typeface="Calibri" panose="020F0502020204030204" pitchFamily="34" charset="0"/>
                          <a:cs typeface="B Nazanin" panose="00000400000000000000" pitchFamily="2" charset="-78"/>
                        </a:rPr>
                        <a:t>باتري در دستگاه وجود ندارد.</a:t>
                      </a:r>
                      <a:endParaRPr kumimoji="0" lang="en-US" sz="2400" kern="1200" dirty="0">
                        <a:solidFill>
                          <a:schemeClr val="tx1"/>
                        </a:solidFill>
                        <a:effectLst/>
                        <a:latin typeface="Times New Roman" panose="02020603050405020304" pitchFamily="18" charset="0"/>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rtl="1" eaLnBrk="1" latinLnBrk="0" hangingPunct="1">
                        <a:lnSpc>
                          <a:spcPct val="115000"/>
                        </a:lnSpc>
                        <a:spcBef>
                          <a:spcPts val="0"/>
                        </a:spcBef>
                        <a:spcAft>
                          <a:spcPts val="1000"/>
                        </a:spcAft>
                      </a:pPr>
                      <a:r>
                        <a:rPr kumimoji="0" lang="fa-IR" sz="2400" kern="1200" dirty="0">
                          <a:solidFill>
                            <a:schemeClr val="tx1"/>
                          </a:solidFill>
                          <a:effectLst/>
                          <a:latin typeface="Times New Roman" panose="02020603050405020304" pitchFamily="18" charset="0"/>
                          <a:ea typeface="Calibri" panose="020F0502020204030204" pitchFamily="34" charset="0"/>
                          <a:cs typeface="B Nazanin" panose="00000400000000000000" pitchFamily="2" charset="-78"/>
                        </a:rPr>
                        <a:t>درصورت اتصال به منبع برق، تنفس دهي ادامه مي يابد.</a:t>
                      </a:r>
                      <a:endParaRPr kumimoji="0" lang="en-US" sz="2400" kern="1200" dirty="0">
                        <a:solidFill>
                          <a:schemeClr val="tx1"/>
                        </a:solidFill>
                        <a:effectLst/>
                        <a:latin typeface="Times New Roman" panose="02020603050405020304" pitchFamily="18" charset="0"/>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225456">
                <a:tc>
                  <a:txBody>
                    <a:bodyPr/>
                    <a:lstStyle/>
                    <a:p>
                      <a:pPr marL="0" marR="0" algn="ctr" rtl="1">
                        <a:lnSpc>
                          <a:spcPct val="115000"/>
                        </a:lnSpc>
                        <a:spcBef>
                          <a:spcPts val="0"/>
                        </a:spcBef>
                        <a:spcAft>
                          <a:spcPts val="1000"/>
                        </a:spcAft>
                        <a:tabLst>
                          <a:tab pos="4210050" algn="l"/>
                        </a:tabLst>
                      </a:pPr>
                      <a:r>
                        <a:rPr lang="en-US" sz="1800" b="1" dirty="0">
                          <a:effectLst/>
                          <a:latin typeface="Times New Roman" panose="02020603050405020304" pitchFamily="18" charset="0"/>
                          <a:ea typeface="Calibri" panose="020F0502020204030204" pitchFamily="34" charset="0"/>
                          <a:cs typeface="B Nazanin" panose="00000400000000000000" pitchFamily="2" charset="-78"/>
                        </a:rPr>
                        <a:t>Battery Defect</a:t>
                      </a:r>
                      <a:endParaRPr lang="en-US" sz="1800" b="1" dirty="0">
                        <a:effectLst/>
                        <a:latin typeface="Times New Roman" panose="02020603050405020304" pitchFamily="18" charset="0"/>
                        <a:ea typeface="Times New Roman" panose="02020603050405020304" pitchFamily="18" charset="0"/>
                        <a:cs typeface="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3300"/>
                    </a:solidFill>
                  </a:tcPr>
                </a:tc>
                <a:tc>
                  <a:txBody>
                    <a:bodyPr/>
                    <a:lstStyle/>
                    <a:p>
                      <a:pPr marL="0" marR="0" algn="just" rtl="1" eaLnBrk="1" latinLnBrk="0" hangingPunct="1">
                        <a:lnSpc>
                          <a:spcPct val="115000"/>
                        </a:lnSpc>
                        <a:spcBef>
                          <a:spcPts val="0"/>
                        </a:spcBef>
                        <a:spcAft>
                          <a:spcPts val="1000"/>
                        </a:spcAft>
                      </a:pPr>
                      <a:r>
                        <a:rPr kumimoji="0" lang="fa-IR" sz="2400" kern="1200">
                          <a:solidFill>
                            <a:schemeClr val="tx1"/>
                          </a:solidFill>
                          <a:effectLst/>
                          <a:latin typeface="Times New Roman" panose="02020603050405020304" pitchFamily="18" charset="0"/>
                          <a:ea typeface="Calibri" panose="020F0502020204030204" pitchFamily="34" charset="0"/>
                          <a:cs typeface="B Nazanin" panose="00000400000000000000" pitchFamily="2" charset="-78"/>
                        </a:rPr>
                        <a:t>باتري معيوب است.</a:t>
                      </a:r>
                      <a:endParaRPr kumimoji="0" lang="en-US" sz="2400" kern="1200">
                        <a:solidFill>
                          <a:schemeClr val="tx1"/>
                        </a:solidFill>
                        <a:effectLst/>
                        <a:latin typeface="Times New Roman" panose="02020603050405020304" pitchFamily="18" charset="0"/>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rtl="1" eaLnBrk="1" latinLnBrk="0" hangingPunct="1">
                        <a:lnSpc>
                          <a:spcPct val="115000"/>
                        </a:lnSpc>
                        <a:spcBef>
                          <a:spcPts val="0"/>
                        </a:spcBef>
                        <a:spcAft>
                          <a:spcPts val="1000"/>
                        </a:spcAft>
                      </a:pPr>
                      <a:r>
                        <a:rPr kumimoji="0" lang="fa-IR" sz="2400" kern="1200" dirty="0">
                          <a:solidFill>
                            <a:schemeClr val="tx1"/>
                          </a:solidFill>
                          <a:effectLst/>
                          <a:latin typeface="Times New Roman" panose="02020603050405020304" pitchFamily="18" charset="0"/>
                          <a:ea typeface="Calibri" panose="020F0502020204030204" pitchFamily="34" charset="0"/>
                          <a:cs typeface="B Nazanin" panose="00000400000000000000" pitchFamily="2" charset="-78"/>
                        </a:rPr>
                        <a:t>درصورت اتصال به منبع برق، تنفس دهي ادامه مي يابد.</a:t>
                      </a:r>
                      <a:endParaRPr kumimoji="0" lang="en-US" sz="2400" kern="1200" dirty="0">
                        <a:solidFill>
                          <a:schemeClr val="tx1"/>
                        </a:solidFill>
                        <a:effectLst/>
                        <a:latin typeface="Times New Roman" panose="02020603050405020304" pitchFamily="18" charset="0"/>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cxnSp>
        <p:nvCxnSpPr>
          <p:cNvPr id="7" name="Straight Connector 6"/>
          <p:cNvCxnSpPr/>
          <p:nvPr/>
        </p:nvCxnSpPr>
        <p:spPr>
          <a:xfrm>
            <a:off x="2361063" y="902732"/>
            <a:ext cx="6400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718550" y="228600"/>
            <a:ext cx="2940228" cy="707886"/>
          </a:xfrm>
          <a:prstGeom prst="rect">
            <a:avLst/>
          </a:prstGeom>
        </p:spPr>
        <p:txBody>
          <a:bodyPr wrap="none">
            <a:spAutoFit/>
          </a:bodyPr>
          <a:lstStyle/>
          <a:p>
            <a:pPr algn="r" rtl="1"/>
            <a:r>
              <a:rPr lang="fa-IR" sz="4000" dirty="0" smtClean="0">
                <a:cs typeface="B Nazanin" panose="00000400000000000000" pitchFamily="2" charset="-78"/>
              </a:rPr>
              <a:t>آلارم های دستگاه</a:t>
            </a:r>
            <a:endParaRPr lang="en-US" sz="4000" dirty="0">
              <a:cs typeface="B Nazanin" panose="00000400000000000000" pitchFamily="2" charset="-78"/>
            </a:endParaRPr>
          </a:p>
        </p:txBody>
      </p:sp>
    </p:spTree>
    <p:extLst>
      <p:ext uri="{BB962C8B-B14F-4D97-AF65-F5344CB8AC3E}">
        <p14:creationId xmlns:p14="http://schemas.microsoft.com/office/powerpoint/2010/main" val="106046678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502058910"/>
              </p:ext>
            </p:extLst>
          </p:nvPr>
        </p:nvGraphicFramePr>
        <p:xfrm>
          <a:off x="532263" y="1066800"/>
          <a:ext cx="8229600" cy="5566477"/>
        </p:xfrm>
        <a:graphic>
          <a:graphicData uri="http://schemas.openxmlformats.org/drawingml/2006/table">
            <a:tbl>
              <a:tblPr rtl="1">
                <a:tableStyleId>{5940675A-B579-460E-94D1-54222C63F5DA}</a:tableStyleId>
              </a:tblPr>
              <a:tblGrid>
                <a:gridCol w="2524349">
                  <a:extLst>
                    <a:ext uri="{9D8B030D-6E8A-4147-A177-3AD203B41FA5}">
                      <a16:colId xmlns:a16="http://schemas.microsoft.com/office/drawing/2014/main" val="20000"/>
                    </a:ext>
                  </a:extLst>
                </a:gridCol>
                <a:gridCol w="5705251">
                  <a:extLst>
                    <a:ext uri="{9D8B030D-6E8A-4147-A177-3AD203B41FA5}">
                      <a16:colId xmlns:a16="http://schemas.microsoft.com/office/drawing/2014/main" val="20001"/>
                    </a:ext>
                  </a:extLst>
                </a:gridCol>
              </a:tblGrid>
              <a:tr h="538692">
                <a:tc>
                  <a:txBody>
                    <a:bodyPr/>
                    <a:lstStyle/>
                    <a:p>
                      <a:pPr marL="0" marR="0" algn="ctr" rtl="1">
                        <a:lnSpc>
                          <a:spcPct val="115000"/>
                        </a:lnSpc>
                        <a:spcBef>
                          <a:spcPts val="0"/>
                        </a:spcBef>
                        <a:spcAft>
                          <a:spcPts val="0"/>
                        </a:spcAft>
                      </a:pPr>
                      <a:r>
                        <a:rPr lang="en-US" sz="2000" b="1" dirty="0" smtClean="0">
                          <a:latin typeface="Times New Roman" panose="02020603050405020304" pitchFamily="18" charset="0"/>
                          <a:cs typeface="Times New Roman" panose="02020603050405020304" pitchFamily="18" charset="0"/>
                        </a:rPr>
                        <a:t>Technical Messages</a:t>
                      </a:r>
                      <a:endParaRPr lang="en-US" sz="2000" b="1" dirty="0">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algn="ctr" rtl="1">
                        <a:lnSpc>
                          <a:spcPct val="115000"/>
                        </a:lnSpc>
                        <a:spcBef>
                          <a:spcPts val="0"/>
                        </a:spcBef>
                        <a:spcAft>
                          <a:spcPts val="0"/>
                        </a:spcAft>
                      </a:pPr>
                      <a:r>
                        <a:rPr lang="fa-IR" sz="2400" b="1" dirty="0" smtClean="0">
                          <a:cs typeface="B Nazanin" pitchFamily="2" charset="-78"/>
                        </a:rPr>
                        <a:t>تعریف</a:t>
                      </a:r>
                      <a:endParaRPr lang="en-US" sz="2400" b="1" dirty="0">
                        <a:latin typeface="Times New Roman"/>
                        <a:ea typeface="Times New Roman"/>
                        <a:cs typeface="B Nazanin"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0"/>
                  </a:ext>
                </a:extLst>
              </a:tr>
              <a:tr h="718255">
                <a:tc>
                  <a:txBody>
                    <a:bodyPr/>
                    <a:lstStyle/>
                    <a:p>
                      <a:pPr marL="0" marR="0" algn="ctr" rtl="1">
                        <a:lnSpc>
                          <a:spcPct val="115000"/>
                        </a:lnSpc>
                        <a:spcBef>
                          <a:spcPts val="0"/>
                        </a:spcBef>
                        <a:spcAft>
                          <a:spcPts val="1000"/>
                        </a:spcAft>
                      </a:pPr>
                      <a:r>
                        <a:rPr lang="en-US" sz="1800" b="1" dirty="0">
                          <a:effectLst/>
                          <a:latin typeface="Times New Roman" panose="02020603050405020304" pitchFamily="18" charset="0"/>
                          <a:ea typeface="Calibri" panose="020F0502020204030204" pitchFamily="34" charset="0"/>
                          <a:cs typeface="B Nazanin" panose="00000400000000000000" pitchFamily="2" charset="-78"/>
                        </a:rPr>
                        <a:t>Insp. Hold</a:t>
                      </a:r>
                      <a:endParaRPr lang="en-US" sz="1800" b="1" dirty="0">
                        <a:effectLst/>
                        <a:latin typeface="Times New Roman" panose="02020603050405020304" pitchFamily="18" charset="0"/>
                        <a:ea typeface="Times New Roman" panose="02020603050405020304" pitchFamily="18" charset="0"/>
                        <a:cs typeface="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rtl="1">
                        <a:lnSpc>
                          <a:spcPct val="115000"/>
                        </a:lnSpc>
                        <a:spcBef>
                          <a:spcPts val="0"/>
                        </a:spcBef>
                        <a:spcAft>
                          <a:spcPts val="1000"/>
                        </a:spcAft>
                      </a:pPr>
                      <a:r>
                        <a:rPr lang="fa-IR" sz="2000" dirty="0">
                          <a:effectLst/>
                          <a:latin typeface="Times New Roman" panose="02020603050405020304" pitchFamily="18" charset="0"/>
                          <a:ea typeface="Calibri" panose="020F0502020204030204" pitchFamily="34" charset="0"/>
                          <a:cs typeface="B Nazanin" panose="00000400000000000000" pitchFamily="2" charset="-78"/>
                        </a:rPr>
                        <a:t>مانور </a:t>
                      </a:r>
                      <a:r>
                        <a:rPr lang="en-US" sz="1800" dirty="0">
                          <a:effectLst/>
                          <a:latin typeface="Times New Roman" panose="02020603050405020304" pitchFamily="18" charset="0"/>
                          <a:ea typeface="Calibri" panose="020F0502020204030204" pitchFamily="34" charset="0"/>
                          <a:cs typeface="B Nazanin" panose="00000400000000000000" pitchFamily="2" charset="-78"/>
                        </a:rPr>
                        <a:t>Inspiratory Hold</a:t>
                      </a:r>
                      <a:r>
                        <a:rPr lang="fa-IR" sz="2000" dirty="0">
                          <a:effectLst/>
                          <a:latin typeface="Times New Roman" panose="02020603050405020304" pitchFamily="18" charset="0"/>
                          <a:ea typeface="Calibri" panose="020F0502020204030204" pitchFamily="34" charset="0"/>
                          <a:cs typeface="B Nazanin" panose="00000400000000000000" pitchFamily="2" charset="-78"/>
                        </a:rPr>
                        <a:t> فعال شده است.</a:t>
                      </a:r>
                      <a:endParaRPr lang="en-US" sz="18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718255">
                <a:tc>
                  <a:txBody>
                    <a:bodyPr/>
                    <a:lstStyle/>
                    <a:p>
                      <a:pPr marL="0" marR="0" algn="ctr" rtl="1">
                        <a:lnSpc>
                          <a:spcPct val="115000"/>
                        </a:lnSpc>
                        <a:spcBef>
                          <a:spcPts val="0"/>
                        </a:spcBef>
                        <a:spcAft>
                          <a:spcPts val="1000"/>
                        </a:spcAft>
                      </a:pPr>
                      <a:r>
                        <a:rPr lang="en-US" sz="1800" b="1" dirty="0">
                          <a:effectLst/>
                          <a:latin typeface="Times New Roman" panose="02020603050405020304" pitchFamily="18" charset="0"/>
                          <a:ea typeface="Calibri" panose="020F0502020204030204" pitchFamily="34" charset="0"/>
                          <a:cs typeface="B Nazanin" panose="00000400000000000000" pitchFamily="2" charset="-78"/>
                        </a:rPr>
                        <a:t>Exp. Hold</a:t>
                      </a:r>
                      <a:endParaRPr lang="en-US" sz="1800" b="1" dirty="0">
                        <a:effectLst/>
                        <a:latin typeface="Times New Roman" panose="02020603050405020304" pitchFamily="18" charset="0"/>
                        <a:ea typeface="Times New Roman" panose="02020603050405020304" pitchFamily="18" charset="0"/>
                        <a:cs typeface="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rtl="1">
                        <a:lnSpc>
                          <a:spcPct val="115000"/>
                        </a:lnSpc>
                        <a:spcBef>
                          <a:spcPts val="0"/>
                        </a:spcBef>
                        <a:spcAft>
                          <a:spcPts val="1000"/>
                        </a:spcAft>
                      </a:pPr>
                      <a:r>
                        <a:rPr lang="fa-IR" sz="2000" dirty="0">
                          <a:effectLst/>
                          <a:latin typeface="Times New Roman" panose="02020603050405020304" pitchFamily="18" charset="0"/>
                          <a:ea typeface="Calibri" panose="020F0502020204030204" pitchFamily="34" charset="0"/>
                          <a:cs typeface="B Nazanin" panose="00000400000000000000" pitchFamily="2" charset="-78"/>
                        </a:rPr>
                        <a:t>مانور </a:t>
                      </a:r>
                      <a:r>
                        <a:rPr lang="en-US" sz="1800" dirty="0">
                          <a:effectLst/>
                          <a:latin typeface="Times New Roman" panose="02020603050405020304" pitchFamily="18" charset="0"/>
                          <a:ea typeface="Calibri" panose="020F0502020204030204" pitchFamily="34" charset="0"/>
                          <a:cs typeface="B Nazanin" panose="00000400000000000000" pitchFamily="2" charset="-78"/>
                        </a:rPr>
                        <a:t>Expiratory Hold</a:t>
                      </a:r>
                      <a:r>
                        <a:rPr lang="fa-IR" sz="2000" dirty="0">
                          <a:effectLst/>
                          <a:latin typeface="Times New Roman" panose="02020603050405020304" pitchFamily="18" charset="0"/>
                          <a:ea typeface="Calibri" panose="020F0502020204030204" pitchFamily="34" charset="0"/>
                          <a:cs typeface="B Nazanin" panose="00000400000000000000" pitchFamily="2" charset="-78"/>
                        </a:rPr>
                        <a:t> فعال شده است.</a:t>
                      </a:r>
                      <a:endParaRPr lang="en-US" sz="18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718255">
                <a:tc>
                  <a:txBody>
                    <a:bodyPr/>
                    <a:lstStyle/>
                    <a:p>
                      <a:pPr marL="0" marR="0" algn="ctr" rtl="1">
                        <a:lnSpc>
                          <a:spcPct val="115000"/>
                        </a:lnSpc>
                        <a:spcBef>
                          <a:spcPts val="0"/>
                        </a:spcBef>
                        <a:spcAft>
                          <a:spcPts val="1000"/>
                        </a:spcAft>
                      </a:pPr>
                      <a:r>
                        <a:rPr lang="en-US" sz="1800" b="1" dirty="0">
                          <a:effectLst/>
                          <a:latin typeface="Times New Roman" panose="02020603050405020304" pitchFamily="18" charset="0"/>
                          <a:ea typeface="Calibri" panose="020F0502020204030204" pitchFamily="34" charset="0"/>
                          <a:cs typeface="B Nazanin" panose="00000400000000000000" pitchFamily="2" charset="-78"/>
                        </a:rPr>
                        <a:t>Manual Insp.</a:t>
                      </a:r>
                      <a:endParaRPr lang="en-US" sz="1800" b="1" dirty="0">
                        <a:effectLst/>
                        <a:latin typeface="Times New Roman" panose="02020603050405020304" pitchFamily="18" charset="0"/>
                        <a:ea typeface="Times New Roman" panose="02020603050405020304" pitchFamily="18" charset="0"/>
                        <a:cs typeface="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rtl="1">
                        <a:lnSpc>
                          <a:spcPct val="115000"/>
                        </a:lnSpc>
                        <a:spcBef>
                          <a:spcPts val="0"/>
                        </a:spcBef>
                        <a:spcAft>
                          <a:spcPts val="1000"/>
                        </a:spcAft>
                      </a:pPr>
                      <a:r>
                        <a:rPr lang="fa-IR" sz="2000" dirty="0">
                          <a:effectLst/>
                          <a:latin typeface="Times New Roman" panose="02020603050405020304" pitchFamily="18" charset="0"/>
                          <a:ea typeface="Calibri" panose="020F0502020204030204" pitchFamily="34" charset="0"/>
                          <a:cs typeface="B Nazanin" panose="00000400000000000000" pitchFamily="2" charset="-78"/>
                        </a:rPr>
                        <a:t>مانور </a:t>
                      </a:r>
                      <a:r>
                        <a:rPr lang="en-US" sz="1800" dirty="0">
                          <a:effectLst/>
                          <a:latin typeface="Times New Roman" panose="02020603050405020304" pitchFamily="18" charset="0"/>
                          <a:ea typeface="Calibri" panose="020F0502020204030204" pitchFamily="34" charset="0"/>
                          <a:cs typeface="B Nazanin" panose="00000400000000000000" pitchFamily="2" charset="-78"/>
                        </a:rPr>
                        <a:t>Manual Inspiratory</a:t>
                      </a:r>
                      <a:r>
                        <a:rPr lang="fa-IR" sz="2000" dirty="0">
                          <a:effectLst/>
                          <a:latin typeface="Times New Roman" panose="02020603050405020304" pitchFamily="18" charset="0"/>
                          <a:ea typeface="Calibri" panose="020F0502020204030204" pitchFamily="34" charset="0"/>
                          <a:cs typeface="B Nazanin" panose="00000400000000000000" pitchFamily="2" charset="-78"/>
                        </a:rPr>
                        <a:t> فعال شده است.</a:t>
                      </a:r>
                      <a:endParaRPr lang="en-US" sz="18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718255">
                <a:tc>
                  <a:txBody>
                    <a:bodyPr/>
                    <a:lstStyle/>
                    <a:p>
                      <a:pPr marL="0" marR="0" algn="ctr" rtl="1">
                        <a:lnSpc>
                          <a:spcPct val="115000"/>
                        </a:lnSpc>
                        <a:spcBef>
                          <a:spcPts val="0"/>
                        </a:spcBef>
                        <a:spcAft>
                          <a:spcPts val="1000"/>
                        </a:spcAft>
                      </a:pPr>
                      <a:r>
                        <a:rPr lang="en-US" sz="1800" b="1" dirty="0">
                          <a:effectLst/>
                          <a:latin typeface="Times New Roman" panose="02020603050405020304" pitchFamily="18" charset="0"/>
                          <a:ea typeface="Calibri" panose="020F0502020204030204" pitchFamily="34" charset="0"/>
                          <a:cs typeface="B Nazanin" panose="00000400000000000000" pitchFamily="2" charset="-78"/>
                        </a:rPr>
                        <a:t>O</a:t>
                      </a:r>
                      <a:r>
                        <a:rPr lang="en-US" sz="1800" b="1" baseline="-25000" dirty="0">
                          <a:effectLst/>
                          <a:latin typeface="Times New Roman" panose="02020603050405020304" pitchFamily="18" charset="0"/>
                          <a:ea typeface="Calibri" panose="020F0502020204030204" pitchFamily="34" charset="0"/>
                          <a:cs typeface="B Nazanin" panose="00000400000000000000" pitchFamily="2" charset="-78"/>
                        </a:rPr>
                        <a:t>2</a:t>
                      </a:r>
                      <a:r>
                        <a:rPr lang="en-US" sz="1800" b="1" dirty="0">
                          <a:effectLst/>
                          <a:latin typeface="Times New Roman" panose="02020603050405020304" pitchFamily="18" charset="0"/>
                          <a:ea typeface="Calibri" panose="020F0502020204030204" pitchFamily="34" charset="0"/>
                          <a:cs typeface="B Nazanin" panose="00000400000000000000" pitchFamily="2" charset="-78"/>
                        </a:rPr>
                        <a:t> 100%</a:t>
                      </a:r>
                      <a:endParaRPr lang="en-US" sz="1800" b="1" dirty="0">
                        <a:effectLst/>
                        <a:latin typeface="Times New Roman" panose="02020603050405020304" pitchFamily="18" charset="0"/>
                        <a:ea typeface="Times New Roman" panose="02020603050405020304" pitchFamily="18" charset="0"/>
                        <a:cs typeface="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rtl="1">
                        <a:lnSpc>
                          <a:spcPct val="115000"/>
                        </a:lnSpc>
                        <a:spcBef>
                          <a:spcPts val="0"/>
                        </a:spcBef>
                        <a:spcAft>
                          <a:spcPts val="0"/>
                        </a:spcAft>
                      </a:pPr>
                      <a:r>
                        <a:rPr lang="fa-IR" sz="2000" dirty="0">
                          <a:effectLst/>
                          <a:latin typeface="Times New Roman" panose="02020603050405020304" pitchFamily="18" charset="0"/>
                          <a:ea typeface="Calibri" panose="020F0502020204030204" pitchFamily="34" charset="0"/>
                          <a:cs typeface="B Nazanin" panose="00000400000000000000" pitchFamily="2" charset="-78"/>
                        </a:rPr>
                        <a:t>اکسيژن 100% به بيمار منتقل ميشود.</a:t>
                      </a:r>
                      <a:endParaRPr lang="en-US" sz="18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718255">
                <a:tc>
                  <a:txBody>
                    <a:bodyPr/>
                    <a:lstStyle/>
                    <a:p>
                      <a:pPr marL="0" marR="0" algn="ctr" rtl="1">
                        <a:lnSpc>
                          <a:spcPct val="115000"/>
                        </a:lnSpc>
                        <a:spcBef>
                          <a:spcPts val="0"/>
                        </a:spcBef>
                        <a:spcAft>
                          <a:spcPts val="1000"/>
                        </a:spcAft>
                      </a:pPr>
                      <a:r>
                        <a:rPr lang="en-US" sz="1800" b="1" dirty="0">
                          <a:effectLst/>
                          <a:latin typeface="Times New Roman" panose="02020603050405020304" pitchFamily="18" charset="0"/>
                          <a:ea typeface="Calibri" panose="020F0502020204030204" pitchFamily="34" charset="0"/>
                          <a:cs typeface="B Nazanin" panose="00000400000000000000" pitchFamily="2" charset="-78"/>
                        </a:rPr>
                        <a:t>Nebulizer</a:t>
                      </a:r>
                      <a:endParaRPr lang="en-US" sz="1800" b="1" dirty="0">
                        <a:effectLst/>
                        <a:latin typeface="Times New Roman" panose="02020603050405020304" pitchFamily="18" charset="0"/>
                        <a:ea typeface="Times New Roman" panose="02020603050405020304" pitchFamily="18" charset="0"/>
                        <a:cs typeface="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rtl="1">
                        <a:lnSpc>
                          <a:spcPct val="115000"/>
                        </a:lnSpc>
                        <a:spcBef>
                          <a:spcPts val="0"/>
                        </a:spcBef>
                        <a:spcAft>
                          <a:spcPts val="1000"/>
                        </a:spcAft>
                      </a:pPr>
                      <a:r>
                        <a:rPr lang="en-US" sz="1800" dirty="0">
                          <a:effectLst/>
                          <a:latin typeface="Times New Roman" panose="02020603050405020304" pitchFamily="18" charset="0"/>
                          <a:ea typeface="Calibri" panose="020F0502020204030204" pitchFamily="34" charset="0"/>
                          <a:cs typeface="B Nazanin" panose="00000400000000000000" pitchFamily="2" charset="-78"/>
                        </a:rPr>
                        <a:t>Nebulizer</a:t>
                      </a:r>
                      <a:r>
                        <a:rPr lang="fa-IR" sz="2000" dirty="0">
                          <a:effectLst/>
                          <a:latin typeface="Times New Roman" panose="02020603050405020304" pitchFamily="18" charset="0"/>
                          <a:ea typeface="Calibri" panose="020F0502020204030204" pitchFamily="34" charset="0"/>
                          <a:cs typeface="B Nazanin" panose="00000400000000000000" pitchFamily="2" charset="-78"/>
                        </a:rPr>
                        <a:t> فعال شده است.</a:t>
                      </a:r>
                      <a:endParaRPr lang="en-US" sz="18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718255">
                <a:tc>
                  <a:txBody>
                    <a:bodyPr/>
                    <a:lstStyle/>
                    <a:p>
                      <a:pPr marL="0" marR="0" algn="ctr" rtl="1">
                        <a:lnSpc>
                          <a:spcPct val="115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B Nazanin" panose="00000400000000000000" pitchFamily="2" charset="-78"/>
                        </a:rPr>
                        <a:t>Suction</a:t>
                      </a:r>
                      <a:endParaRPr lang="en-US" sz="1800" b="1" dirty="0">
                        <a:effectLst/>
                        <a:latin typeface="Times New Roman" panose="02020603050405020304" pitchFamily="18" charset="0"/>
                        <a:ea typeface="Times New Roman" panose="02020603050405020304" pitchFamily="18" charset="0"/>
                        <a:cs typeface="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rtl="1">
                        <a:lnSpc>
                          <a:spcPct val="115000"/>
                        </a:lnSpc>
                        <a:spcBef>
                          <a:spcPts val="0"/>
                        </a:spcBef>
                        <a:spcAft>
                          <a:spcPts val="0"/>
                        </a:spcAft>
                      </a:pPr>
                      <a:r>
                        <a:rPr lang="fa-IR" sz="2000" dirty="0">
                          <a:effectLst/>
                          <a:latin typeface="Times New Roman" panose="02020603050405020304" pitchFamily="18" charset="0"/>
                          <a:ea typeface="Calibri" panose="020F0502020204030204" pitchFamily="34" charset="0"/>
                          <a:cs typeface="B Nazanin" panose="00000400000000000000" pitchFamily="2" charset="-78"/>
                        </a:rPr>
                        <a:t>مانور ساکشن فعال شده است.</a:t>
                      </a:r>
                      <a:endParaRPr lang="en-US" sz="18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718255">
                <a:tc>
                  <a:txBody>
                    <a:bodyPr/>
                    <a:lstStyle/>
                    <a:p>
                      <a:pPr marL="0" marR="0" algn="ctr" rtl="1">
                        <a:lnSpc>
                          <a:spcPct val="115000"/>
                        </a:lnSpc>
                        <a:spcBef>
                          <a:spcPts val="0"/>
                        </a:spcBef>
                        <a:spcAft>
                          <a:spcPts val="0"/>
                        </a:spcAft>
                      </a:pPr>
                      <a:r>
                        <a:rPr kumimoji="0" lang="en-US" sz="1800" b="1" kern="1200" dirty="0">
                          <a:solidFill>
                            <a:schemeClr val="tx1"/>
                          </a:solidFill>
                          <a:effectLst/>
                          <a:latin typeface="Times New Roman" panose="02020603050405020304" pitchFamily="18" charset="0"/>
                          <a:ea typeface="Calibri" panose="020F0502020204030204" pitchFamily="34" charset="0"/>
                          <a:cs typeface="B Nazanin" panose="00000400000000000000" pitchFamily="2" charset="-78"/>
                        </a:rPr>
                        <a:t>Apnea off</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rtl="1">
                        <a:lnSpc>
                          <a:spcPct val="115000"/>
                        </a:lnSpc>
                        <a:spcBef>
                          <a:spcPts val="0"/>
                        </a:spcBef>
                        <a:spcAft>
                          <a:spcPts val="0"/>
                        </a:spcAft>
                      </a:pPr>
                      <a:r>
                        <a:rPr kumimoji="0" lang="fa-IR" sz="2000" kern="1200" dirty="0">
                          <a:solidFill>
                            <a:schemeClr val="tx1"/>
                          </a:solidFill>
                          <a:effectLst/>
                          <a:latin typeface="Times New Roman" panose="02020603050405020304" pitchFamily="18" charset="0"/>
                          <a:ea typeface="Calibri" panose="020F0502020204030204" pitchFamily="34" charset="0"/>
                          <a:cs typeface="B Nazanin" panose="00000400000000000000" pitchFamily="2" charset="-78"/>
                        </a:rPr>
                        <a:t>در مدهای تنفسی </a:t>
                      </a:r>
                      <a:r>
                        <a:rPr kumimoji="0" lang="en-US" sz="2000" kern="1200" dirty="0" err="1" smtClean="0">
                          <a:solidFill>
                            <a:schemeClr val="tx1"/>
                          </a:solidFill>
                          <a:effectLst/>
                          <a:latin typeface="Times New Roman" panose="02020603050405020304" pitchFamily="18" charset="0"/>
                          <a:ea typeface="Calibri" panose="020F0502020204030204" pitchFamily="34" charset="0"/>
                          <a:cs typeface="B Nazanin" panose="00000400000000000000" pitchFamily="2" charset="-78"/>
                        </a:rPr>
                        <a:t>Spont</a:t>
                      </a:r>
                      <a:r>
                        <a:rPr kumimoji="0" lang="fa-IR" sz="2000" kern="1200" dirty="0" smtClean="0">
                          <a:solidFill>
                            <a:schemeClr val="tx1"/>
                          </a:solidFill>
                          <a:effectLst/>
                          <a:latin typeface="Times New Roman" panose="02020603050405020304" pitchFamily="18" charset="0"/>
                          <a:ea typeface="Calibri" panose="020F0502020204030204" pitchFamily="34" charset="0"/>
                          <a:cs typeface="B Nazanin" panose="00000400000000000000" pitchFamily="2" charset="-78"/>
                        </a:rPr>
                        <a:t>، </a:t>
                      </a:r>
                      <a:r>
                        <a:rPr kumimoji="0" lang="en-US" sz="2000" kern="1200" dirty="0">
                          <a:solidFill>
                            <a:schemeClr val="tx1"/>
                          </a:solidFill>
                          <a:effectLst/>
                          <a:latin typeface="Times New Roman" panose="02020603050405020304" pitchFamily="18" charset="0"/>
                          <a:ea typeface="Calibri" panose="020F0502020204030204" pitchFamily="34" charset="0"/>
                          <a:cs typeface="B Nazanin" panose="00000400000000000000" pitchFamily="2" charset="-78"/>
                        </a:rPr>
                        <a:t>Apnea backup</a:t>
                      </a:r>
                      <a:r>
                        <a:rPr kumimoji="0" lang="fa-IR" sz="2000" kern="1200" dirty="0">
                          <a:solidFill>
                            <a:schemeClr val="tx1"/>
                          </a:solidFill>
                          <a:effectLst/>
                          <a:latin typeface="Times New Roman" panose="02020603050405020304" pitchFamily="18" charset="0"/>
                          <a:ea typeface="Calibri" panose="020F0502020204030204" pitchFamily="34" charset="0"/>
                          <a:cs typeface="B Nazanin" panose="00000400000000000000" pitchFamily="2" charset="-78"/>
                        </a:rPr>
                        <a:t> غیرفعال شده است.</a:t>
                      </a:r>
                      <a:endParaRPr kumimoji="0" lang="en-US" sz="2000" kern="1200" dirty="0">
                        <a:solidFill>
                          <a:schemeClr val="tx1"/>
                        </a:solidFill>
                        <a:effectLst/>
                        <a:latin typeface="Times New Roman" panose="02020603050405020304" pitchFamily="18" charset="0"/>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90870678"/>
                  </a:ext>
                </a:extLst>
              </a:tr>
            </a:tbl>
          </a:graphicData>
        </a:graphic>
      </p:graphicFrame>
      <p:cxnSp>
        <p:nvCxnSpPr>
          <p:cNvPr id="7" name="Straight Connector 6"/>
          <p:cNvCxnSpPr/>
          <p:nvPr/>
        </p:nvCxnSpPr>
        <p:spPr>
          <a:xfrm>
            <a:off x="2361063" y="902732"/>
            <a:ext cx="6400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681681" y="228600"/>
            <a:ext cx="2977097" cy="707886"/>
          </a:xfrm>
          <a:prstGeom prst="rect">
            <a:avLst/>
          </a:prstGeom>
        </p:spPr>
        <p:txBody>
          <a:bodyPr wrap="none">
            <a:spAutoFit/>
          </a:bodyPr>
          <a:lstStyle/>
          <a:p>
            <a:pPr algn="r" rtl="1"/>
            <a:r>
              <a:rPr lang="fa-IR" sz="4000" dirty="0" smtClean="0">
                <a:cs typeface="B Nazanin" panose="00000400000000000000" pitchFamily="2" charset="-78"/>
              </a:rPr>
              <a:t>پیغام های دستگاه</a:t>
            </a:r>
            <a:endParaRPr lang="en-US" sz="4000" dirty="0">
              <a:cs typeface="B Nazanin" panose="00000400000000000000" pitchFamily="2" charset="-78"/>
            </a:endParaRPr>
          </a:p>
        </p:txBody>
      </p:sp>
    </p:spTree>
    <p:extLst>
      <p:ext uri="{BB962C8B-B14F-4D97-AF65-F5344CB8AC3E}">
        <p14:creationId xmlns:p14="http://schemas.microsoft.com/office/powerpoint/2010/main" val="322914183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2361063" y="902732"/>
            <a:ext cx="6400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019640" y="228600"/>
            <a:ext cx="3639138" cy="707886"/>
          </a:xfrm>
          <a:prstGeom prst="rect">
            <a:avLst/>
          </a:prstGeom>
        </p:spPr>
        <p:txBody>
          <a:bodyPr wrap="none">
            <a:spAutoFit/>
          </a:bodyPr>
          <a:lstStyle/>
          <a:p>
            <a:pPr algn="r" rtl="1"/>
            <a:r>
              <a:rPr lang="fa-IR" sz="4000" dirty="0" smtClean="0">
                <a:cs typeface="B Nazanin" panose="00000400000000000000" pitchFamily="2" charset="-78"/>
              </a:rPr>
              <a:t>غیرفعال شدن آلارم ها</a:t>
            </a:r>
            <a:endParaRPr lang="en-US" sz="4000" dirty="0">
              <a:cs typeface="B Nazanin" panose="00000400000000000000" pitchFamily="2" charset="-78"/>
            </a:endParaRPr>
          </a:p>
        </p:txBody>
      </p:sp>
      <p:graphicFrame>
        <p:nvGraphicFramePr>
          <p:cNvPr id="5" name="Table 4"/>
          <p:cNvGraphicFramePr>
            <a:graphicFrameLocks noGrp="1"/>
          </p:cNvGraphicFramePr>
          <p:nvPr>
            <p:extLst>
              <p:ext uri="{D42A27DB-BD31-4B8C-83A1-F6EECF244321}">
                <p14:modId xmlns:p14="http://schemas.microsoft.com/office/powerpoint/2010/main" val="3675281271"/>
              </p:ext>
            </p:extLst>
          </p:nvPr>
        </p:nvGraphicFramePr>
        <p:xfrm>
          <a:off x="532262" y="1066800"/>
          <a:ext cx="8229601" cy="5410197"/>
        </p:xfrm>
        <a:graphic>
          <a:graphicData uri="http://schemas.openxmlformats.org/drawingml/2006/table">
            <a:tbl>
              <a:tblPr rtl="1">
                <a:tableStyleId>{5940675A-B579-460E-94D1-54222C63F5DA}</a:tableStyleId>
              </a:tblPr>
              <a:tblGrid>
                <a:gridCol w="3329891">
                  <a:extLst>
                    <a:ext uri="{9D8B030D-6E8A-4147-A177-3AD203B41FA5}">
                      <a16:colId xmlns:a16="http://schemas.microsoft.com/office/drawing/2014/main" val="20000"/>
                    </a:ext>
                  </a:extLst>
                </a:gridCol>
                <a:gridCol w="2447110">
                  <a:extLst>
                    <a:ext uri="{9D8B030D-6E8A-4147-A177-3AD203B41FA5}">
                      <a16:colId xmlns:a16="http://schemas.microsoft.com/office/drawing/2014/main" val="2854919308"/>
                    </a:ext>
                  </a:extLst>
                </a:gridCol>
                <a:gridCol w="2452600">
                  <a:extLst>
                    <a:ext uri="{9D8B030D-6E8A-4147-A177-3AD203B41FA5}">
                      <a16:colId xmlns:a16="http://schemas.microsoft.com/office/drawing/2014/main" val="475006543"/>
                    </a:ext>
                  </a:extLst>
                </a:gridCol>
              </a:tblGrid>
              <a:tr h="704627">
                <a:tc>
                  <a:txBody>
                    <a:bodyPr/>
                    <a:lstStyle/>
                    <a:p>
                      <a:pPr marL="0" marR="0" algn="ctr" rtl="1">
                        <a:lnSpc>
                          <a:spcPct val="115000"/>
                        </a:lnSpc>
                        <a:spcBef>
                          <a:spcPts val="0"/>
                        </a:spcBef>
                        <a:spcAft>
                          <a:spcPts val="0"/>
                        </a:spcAft>
                      </a:pPr>
                      <a:r>
                        <a:rPr lang="fa-IR" sz="2000" b="1" dirty="0" smtClean="0">
                          <a:latin typeface="Times New Roman" panose="02020603050405020304" pitchFamily="18" charset="0"/>
                          <a:ea typeface="Times New Roman"/>
                          <a:cs typeface="B Nazanin" panose="00000400000000000000" pitchFamily="2" charset="-78"/>
                        </a:rPr>
                        <a:t>شرایط</a:t>
                      </a:r>
                      <a:endParaRPr lang="en-US" sz="2000" b="1" dirty="0">
                        <a:latin typeface="Times New Roman" panose="02020603050405020304" pitchFamily="18" charset="0"/>
                        <a:ea typeface="Times New Roman"/>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gridSpan="2">
                  <a:txBody>
                    <a:bodyPr/>
                    <a:lstStyle/>
                    <a:p>
                      <a:pPr marL="0" marR="0" algn="ctr" rtl="1">
                        <a:lnSpc>
                          <a:spcPct val="115000"/>
                        </a:lnSpc>
                        <a:spcBef>
                          <a:spcPts val="0"/>
                        </a:spcBef>
                        <a:spcAft>
                          <a:spcPts val="0"/>
                        </a:spcAft>
                      </a:pPr>
                      <a:r>
                        <a:rPr lang="fa-IR" sz="2000" b="1" dirty="0" smtClean="0">
                          <a:latin typeface="Times New Roman" panose="02020603050405020304" pitchFamily="18" charset="0"/>
                          <a:ea typeface="Times New Roman"/>
                          <a:cs typeface="B Nazanin" panose="00000400000000000000" pitchFamily="2" charset="-78"/>
                        </a:rPr>
                        <a:t>آلارم های غیرفعال شده</a:t>
                      </a:r>
                      <a:endParaRPr lang="en-US" sz="2000" b="1" dirty="0">
                        <a:latin typeface="Times New Roman" panose="02020603050405020304" pitchFamily="18" charset="0"/>
                        <a:ea typeface="Times New Roman"/>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endParaRPr lang="en-US"/>
                    </a:p>
                  </a:txBody>
                  <a:tcPr/>
                </a:tc>
                <a:extLst>
                  <a:ext uri="{0D108BD9-81ED-4DB2-BD59-A6C34878D82A}">
                    <a16:rowId xmlns:a16="http://schemas.microsoft.com/office/drawing/2014/main" val="10000"/>
                  </a:ext>
                </a:extLst>
              </a:tr>
              <a:tr h="358819">
                <a:tc rowSpan="6">
                  <a:txBody>
                    <a:bodyPr/>
                    <a:lstStyle/>
                    <a:p>
                      <a:pPr marL="0" marR="0" algn="ctr" rtl="1">
                        <a:lnSpc>
                          <a:spcPct val="115000"/>
                        </a:lnSpc>
                        <a:spcBef>
                          <a:spcPts val="0"/>
                        </a:spcBef>
                        <a:spcAft>
                          <a:spcPts val="1000"/>
                        </a:spcAft>
                      </a:pPr>
                      <a:r>
                        <a:rPr kumimoji="0" lang="ar-SA" sz="1800" kern="1200" dirty="0" smtClean="0">
                          <a:solidFill>
                            <a:schemeClr val="tx1"/>
                          </a:solidFill>
                          <a:effectLst/>
                          <a:latin typeface="+mn-lt"/>
                          <a:ea typeface="+mn-ea"/>
                          <a:cs typeface="B Nazanin" panose="00000400000000000000" pitchFamily="2" charset="-78"/>
                        </a:rPr>
                        <a:t>تا60 ثانیه پس از شروع تنفس و گذشت 3 سیکل تنفسی</a:t>
                      </a:r>
                      <a:endParaRPr lang="en-US" sz="1800" b="1"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Low PEEP</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High PEEP</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98360">
                <a:tc vMerge="1">
                  <a:txBody>
                    <a:bodyPr/>
                    <a:lstStyle/>
                    <a:p>
                      <a:pPr marL="0" marR="0" algn="ctr" rtl="1">
                        <a:lnSpc>
                          <a:spcPct val="115000"/>
                        </a:lnSpc>
                        <a:spcBef>
                          <a:spcPts val="0"/>
                        </a:spcBef>
                        <a:spcAft>
                          <a:spcPts val="1000"/>
                        </a:spcAft>
                      </a:pPr>
                      <a:endParaRPr lang="en-US" sz="1800" b="1" dirty="0">
                        <a:effectLst/>
                        <a:latin typeface="Times New Roman" panose="02020603050405020304" pitchFamily="18" charset="0"/>
                        <a:ea typeface="Times New Roman" panose="02020603050405020304" pitchFamily="18" charset="0"/>
                        <a:cs typeface="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Low MV</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High MV</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98688">
                <a:tc vMerge="1">
                  <a:txBody>
                    <a:bodyPr/>
                    <a:lstStyle/>
                    <a:p>
                      <a:pPr marL="0" marR="0" algn="ctr" rtl="1">
                        <a:lnSpc>
                          <a:spcPct val="115000"/>
                        </a:lnSpc>
                        <a:spcBef>
                          <a:spcPts val="0"/>
                        </a:spcBef>
                        <a:spcAft>
                          <a:spcPts val="1000"/>
                        </a:spcAft>
                      </a:pPr>
                      <a:endParaRPr lang="en-US" sz="1800" b="1" dirty="0">
                        <a:effectLst/>
                        <a:latin typeface="Times New Roman" panose="02020603050405020304" pitchFamily="18" charset="0"/>
                        <a:ea typeface="Times New Roman" panose="02020603050405020304" pitchFamily="18" charset="0"/>
                        <a:cs typeface="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Low </a:t>
                      </a:r>
                      <a:r>
                        <a:rPr lang="en-US" dirty="0" err="1" smtClean="0"/>
                        <a:t>Vte</a:t>
                      </a:r>
                      <a:endParaRPr lang="en-US" dirty="0" smtClean="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High </a:t>
                      </a:r>
                      <a:r>
                        <a:rPr lang="en-US" dirty="0" err="1" smtClean="0"/>
                        <a:t>Vte</a:t>
                      </a:r>
                      <a:endParaRPr lang="en-US" dirty="0" smtClean="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531307">
                <a:tc vMerge="1">
                  <a:txBody>
                    <a:bodyPr/>
                    <a:lstStyle/>
                    <a:p>
                      <a:pPr marL="0" marR="0" algn="ctr" rtl="1">
                        <a:lnSpc>
                          <a:spcPct val="115000"/>
                        </a:lnSpc>
                        <a:spcBef>
                          <a:spcPts val="0"/>
                        </a:spcBef>
                        <a:spcAft>
                          <a:spcPts val="1000"/>
                        </a:spcAft>
                      </a:pPr>
                      <a:endParaRPr lang="en-US" sz="1800" b="1" dirty="0">
                        <a:effectLst/>
                        <a:latin typeface="Times New Roman" panose="02020603050405020304" pitchFamily="18" charset="0"/>
                        <a:ea typeface="Times New Roman" panose="02020603050405020304" pitchFamily="18" charset="0"/>
                        <a:cs typeface="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Low Rate</a:t>
                      </a:r>
                      <a:endParaRPr lang="en-US"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High Rate</a:t>
                      </a:r>
                      <a:endParaRPr lang="en-US"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98360">
                <a:tc vMerge="1">
                  <a:txBody>
                    <a:bodyPr/>
                    <a:lstStyle/>
                    <a:p>
                      <a:pPr marL="0" marR="0" algn="ctr" rtl="1">
                        <a:lnSpc>
                          <a:spcPct val="115000"/>
                        </a:lnSpc>
                        <a:spcBef>
                          <a:spcPts val="0"/>
                        </a:spcBef>
                        <a:spcAft>
                          <a:spcPts val="1000"/>
                        </a:spcAft>
                      </a:pPr>
                      <a:endParaRPr lang="en-US" sz="1800" b="1" dirty="0">
                        <a:effectLst/>
                        <a:latin typeface="Times New Roman" panose="02020603050405020304" pitchFamily="18" charset="0"/>
                        <a:ea typeface="Times New Roman" panose="02020603050405020304" pitchFamily="18" charset="0"/>
                        <a:cs typeface="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Low Oxygen</a:t>
                      </a:r>
                      <a:endParaRPr lang="en-US"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High Oxygen</a:t>
                      </a:r>
                      <a:endParaRPr lang="en-US"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8688">
                <a:tc vMerge="1">
                  <a:txBody>
                    <a:bodyPr/>
                    <a:lstStyle/>
                    <a:p>
                      <a:pPr marL="0" marR="0" algn="ctr" rtl="1">
                        <a:lnSpc>
                          <a:spcPct val="115000"/>
                        </a:lnSpc>
                        <a:spcBef>
                          <a:spcPts val="0"/>
                        </a:spcBef>
                        <a:spcAft>
                          <a:spcPts val="1000"/>
                        </a:spcAft>
                      </a:pPr>
                      <a:endParaRPr lang="en-US" sz="1800" b="1"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dirty="0" smtClean="0"/>
                        <a:t>High Leak</a:t>
                      </a:r>
                      <a:endParaRPr lang="en-US"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55816441"/>
                  </a:ext>
                </a:extLst>
              </a:tr>
              <a:tr h="398688">
                <a:tc rowSpan="2">
                  <a:txBody>
                    <a:bodyPr/>
                    <a:lstStyle/>
                    <a:p>
                      <a:pPr marL="0" marR="0" algn="ctr" rtl="1">
                        <a:lnSpc>
                          <a:spcPct val="115000"/>
                        </a:lnSpc>
                        <a:spcBef>
                          <a:spcPts val="0"/>
                        </a:spcBef>
                        <a:spcAft>
                          <a:spcPts val="1000"/>
                        </a:spcAft>
                      </a:pPr>
                      <a:r>
                        <a:rPr kumimoji="0" lang="ar-SA" sz="1800" kern="1200" dirty="0" smtClean="0">
                          <a:solidFill>
                            <a:schemeClr val="tx1"/>
                          </a:solidFill>
                          <a:effectLst/>
                          <a:latin typeface="+mn-lt"/>
                          <a:ea typeface="+mn-ea"/>
                          <a:cs typeface="B Nazanin" panose="00000400000000000000" pitchFamily="2" charset="-78"/>
                        </a:rPr>
                        <a:t>تا 45 ثانیه بعد از مانورهای </a:t>
                      </a:r>
                      <a:r>
                        <a:rPr kumimoji="0" lang="en-US" sz="1800" kern="1200" dirty="0" smtClean="0">
                          <a:solidFill>
                            <a:schemeClr val="tx1"/>
                          </a:solidFill>
                          <a:effectLst/>
                          <a:latin typeface="+mn-lt"/>
                          <a:ea typeface="+mn-ea"/>
                          <a:cs typeface="B Nazanin" panose="00000400000000000000" pitchFamily="2" charset="-78"/>
                        </a:rPr>
                        <a:t>Ins/</a:t>
                      </a:r>
                      <a:r>
                        <a:rPr kumimoji="0" lang="en-US" sz="1800" kern="1200" dirty="0" err="1" smtClean="0">
                          <a:solidFill>
                            <a:schemeClr val="tx1"/>
                          </a:solidFill>
                          <a:effectLst/>
                          <a:latin typeface="+mn-lt"/>
                          <a:ea typeface="+mn-ea"/>
                          <a:cs typeface="B Nazanin" panose="00000400000000000000" pitchFamily="2" charset="-78"/>
                        </a:rPr>
                        <a:t>Exp</a:t>
                      </a:r>
                      <a:r>
                        <a:rPr kumimoji="0" lang="en-US" sz="1800" kern="1200" dirty="0" smtClean="0">
                          <a:solidFill>
                            <a:schemeClr val="tx1"/>
                          </a:solidFill>
                          <a:effectLst/>
                          <a:latin typeface="+mn-lt"/>
                          <a:ea typeface="+mn-ea"/>
                          <a:cs typeface="B Nazanin" panose="00000400000000000000" pitchFamily="2" charset="-78"/>
                        </a:rPr>
                        <a:t> Hold </a:t>
                      </a:r>
                      <a:r>
                        <a:rPr kumimoji="0" lang="fa-IR" sz="1800" kern="1200" dirty="0" smtClean="0">
                          <a:solidFill>
                            <a:schemeClr val="tx1"/>
                          </a:solidFill>
                          <a:effectLst/>
                          <a:latin typeface="+mn-lt"/>
                          <a:ea typeface="+mn-ea"/>
                          <a:cs typeface="B Nazanin" panose="00000400000000000000" pitchFamily="2" charset="-78"/>
                        </a:rPr>
                        <a:t> </a:t>
                      </a:r>
                      <a:r>
                        <a:rPr kumimoji="0" lang="ar-SA" sz="1800" kern="1200" dirty="0" smtClean="0">
                          <a:solidFill>
                            <a:schemeClr val="tx1"/>
                          </a:solidFill>
                          <a:effectLst/>
                          <a:latin typeface="+mn-lt"/>
                          <a:ea typeface="+mn-ea"/>
                          <a:cs typeface="B Nazanin" panose="00000400000000000000" pitchFamily="2" charset="-78"/>
                        </a:rPr>
                        <a:t>و ساکشن</a:t>
                      </a:r>
                      <a:endParaRPr kumimoji="0" lang="en-US" sz="1800" kern="1200" dirty="0">
                        <a:solidFill>
                          <a:schemeClr val="tx1"/>
                        </a:solidFill>
                        <a:effectLst/>
                        <a:latin typeface="+mn-lt"/>
                        <a:ea typeface="+mn-ea"/>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Low MV</a:t>
                      </a:r>
                      <a:endParaRPr lang="en-US"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Low PEEP</a:t>
                      </a:r>
                      <a:endParaRPr lang="en-US"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26596">
                <a:tc vMerge="1">
                  <a:txBody>
                    <a:bodyPr/>
                    <a:lstStyle/>
                    <a:p>
                      <a:endParaRPr lang="en-US"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Low </a:t>
                      </a:r>
                      <a:r>
                        <a:rPr lang="en-US" dirty="0" err="1" smtClean="0"/>
                        <a:t>Vte</a:t>
                      </a:r>
                      <a:endParaRPr lang="en-US" dirty="0" smtClean="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mtClean="0"/>
                        <a:t>Low Rate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3010968"/>
                  </a:ext>
                </a:extLst>
              </a:tr>
              <a:tr h="398688">
                <a:tc rowSpan="3">
                  <a:txBody>
                    <a:bodyPr/>
                    <a:lstStyle/>
                    <a:p>
                      <a:pPr marL="0" marR="0" algn="ctr" rtl="1">
                        <a:lnSpc>
                          <a:spcPct val="115000"/>
                        </a:lnSpc>
                        <a:spcBef>
                          <a:spcPts val="0"/>
                        </a:spcBef>
                        <a:spcAft>
                          <a:spcPts val="1000"/>
                        </a:spcAft>
                      </a:pPr>
                      <a:r>
                        <a:rPr kumimoji="0" lang="fa-IR" sz="1800" kern="1200" dirty="0" smtClean="0">
                          <a:solidFill>
                            <a:schemeClr val="tx1"/>
                          </a:solidFill>
                          <a:effectLst/>
                          <a:latin typeface="+mn-lt"/>
                          <a:ea typeface="+mn-ea"/>
                          <a:cs typeface="B Nazanin" panose="00000400000000000000" pitchFamily="2" charset="-78"/>
                        </a:rPr>
                        <a:t>حین مانور ساکشن</a:t>
                      </a:r>
                      <a:endParaRPr kumimoji="0" lang="en-US" sz="1800" kern="1200" dirty="0">
                        <a:solidFill>
                          <a:schemeClr val="tx1"/>
                        </a:solidFill>
                        <a:effectLst/>
                        <a:latin typeface="+mn-lt"/>
                        <a:ea typeface="+mn-ea"/>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Low MV</a:t>
                      </a:r>
                      <a:endParaRPr lang="en-US"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Low PEEP</a:t>
                      </a:r>
                      <a:endParaRPr lang="en-US"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45776658"/>
                  </a:ext>
                </a:extLst>
              </a:tr>
              <a:tr h="398688">
                <a:tc vMerge="1">
                  <a:txBody>
                    <a:bodyPr/>
                    <a:lstStyle/>
                    <a:p>
                      <a:pPr marL="0" marR="0" algn="ctr" rtl="1">
                        <a:lnSpc>
                          <a:spcPct val="115000"/>
                        </a:lnSpc>
                        <a:spcBef>
                          <a:spcPts val="0"/>
                        </a:spcBef>
                        <a:spcAft>
                          <a:spcPts val="1000"/>
                        </a:spcAft>
                      </a:pPr>
                      <a:endParaRPr kumimoji="0" lang="en-US" sz="1800" kern="1200" dirty="0">
                        <a:solidFill>
                          <a:schemeClr val="tx1"/>
                        </a:solidFill>
                        <a:effectLst/>
                        <a:latin typeface="+mn-lt"/>
                        <a:ea typeface="+mn-ea"/>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Low </a:t>
                      </a:r>
                      <a:r>
                        <a:rPr lang="en-US" dirty="0" err="1" smtClean="0"/>
                        <a:t>Vte</a:t>
                      </a:r>
                      <a:endParaRPr lang="en-US"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Low Rate</a:t>
                      </a:r>
                      <a:endParaRPr lang="en-US"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81492980"/>
                  </a:ext>
                </a:extLst>
              </a:tr>
              <a:tr h="398688">
                <a:tc vMerge="1">
                  <a:txBody>
                    <a:bodyPr/>
                    <a:lstStyle/>
                    <a:p>
                      <a:pPr marL="0" marR="0" algn="ctr" rtl="1">
                        <a:lnSpc>
                          <a:spcPct val="115000"/>
                        </a:lnSpc>
                        <a:spcBef>
                          <a:spcPts val="0"/>
                        </a:spcBef>
                        <a:spcAft>
                          <a:spcPts val="1000"/>
                        </a:spcAft>
                      </a:pPr>
                      <a:endParaRPr kumimoji="0" lang="en-US" sz="1800" kern="1200" dirty="0">
                        <a:solidFill>
                          <a:schemeClr val="tx1"/>
                        </a:solidFill>
                        <a:effectLst/>
                        <a:latin typeface="+mn-lt"/>
                        <a:ea typeface="+mn-ea"/>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Apnea</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Disconnection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82412135"/>
                  </a:ext>
                </a:extLst>
              </a:tr>
            </a:tbl>
          </a:graphicData>
        </a:graphic>
      </p:graphicFrame>
    </p:spTree>
    <p:extLst>
      <p:ext uri="{BB962C8B-B14F-4D97-AF65-F5344CB8AC3E}">
        <p14:creationId xmlns:p14="http://schemas.microsoft.com/office/powerpoint/2010/main" val="306343494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2361063" y="902732"/>
            <a:ext cx="6400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019640" y="228600"/>
            <a:ext cx="3639138" cy="707886"/>
          </a:xfrm>
          <a:prstGeom prst="rect">
            <a:avLst/>
          </a:prstGeom>
        </p:spPr>
        <p:txBody>
          <a:bodyPr wrap="none">
            <a:spAutoFit/>
          </a:bodyPr>
          <a:lstStyle/>
          <a:p>
            <a:pPr algn="r" rtl="1"/>
            <a:r>
              <a:rPr lang="fa-IR" sz="4000" dirty="0" smtClean="0">
                <a:cs typeface="B Nazanin" panose="00000400000000000000" pitchFamily="2" charset="-78"/>
              </a:rPr>
              <a:t>غیرفعال شدن آلارم ها</a:t>
            </a:r>
            <a:endParaRPr lang="en-US" sz="4000" dirty="0">
              <a:cs typeface="B Nazanin" panose="00000400000000000000" pitchFamily="2" charset="-78"/>
            </a:endParaRPr>
          </a:p>
        </p:txBody>
      </p:sp>
      <p:graphicFrame>
        <p:nvGraphicFramePr>
          <p:cNvPr id="5" name="Table 4"/>
          <p:cNvGraphicFramePr>
            <a:graphicFrameLocks noGrp="1"/>
          </p:cNvGraphicFramePr>
          <p:nvPr>
            <p:extLst>
              <p:ext uri="{D42A27DB-BD31-4B8C-83A1-F6EECF244321}">
                <p14:modId xmlns:p14="http://schemas.microsoft.com/office/powerpoint/2010/main" val="3235317976"/>
              </p:ext>
            </p:extLst>
          </p:nvPr>
        </p:nvGraphicFramePr>
        <p:xfrm>
          <a:off x="532262" y="1066800"/>
          <a:ext cx="8229601" cy="5257798"/>
        </p:xfrm>
        <a:graphic>
          <a:graphicData uri="http://schemas.openxmlformats.org/drawingml/2006/table">
            <a:tbl>
              <a:tblPr rtl="1">
                <a:tableStyleId>{5940675A-B579-460E-94D1-54222C63F5DA}</a:tableStyleId>
              </a:tblPr>
              <a:tblGrid>
                <a:gridCol w="3329891">
                  <a:extLst>
                    <a:ext uri="{9D8B030D-6E8A-4147-A177-3AD203B41FA5}">
                      <a16:colId xmlns:a16="http://schemas.microsoft.com/office/drawing/2014/main" val="20000"/>
                    </a:ext>
                  </a:extLst>
                </a:gridCol>
                <a:gridCol w="2447110">
                  <a:extLst>
                    <a:ext uri="{9D8B030D-6E8A-4147-A177-3AD203B41FA5}">
                      <a16:colId xmlns:a16="http://schemas.microsoft.com/office/drawing/2014/main" val="2854919308"/>
                    </a:ext>
                  </a:extLst>
                </a:gridCol>
                <a:gridCol w="2452600">
                  <a:extLst>
                    <a:ext uri="{9D8B030D-6E8A-4147-A177-3AD203B41FA5}">
                      <a16:colId xmlns:a16="http://schemas.microsoft.com/office/drawing/2014/main" val="475006543"/>
                    </a:ext>
                  </a:extLst>
                </a:gridCol>
              </a:tblGrid>
              <a:tr h="712810">
                <a:tc>
                  <a:txBody>
                    <a:bodyPr/>
                    <a:lstStyle/>
                    <a:p>
                      <a:pPr marL="0" marR="0" algn="ctr" rtl="1">
                        <a:lnSpc>
                          <a:spcPct val="115000"/>
                        </a:lnSpc>
                        <a:spcBef>
                          <a:spcPts val="0"/>
                        </a:spcBef>
                        <a:spcAft>
                          <a:spcPts val="0"/>
                        </a:spcAft>
                      </a:pPr>
                      <a:r>
                        <a:rPr lang="fa-IR" sz="2000" b="1" dirty="0" smtClean="0">
                          <a:latin typeface="Times New Roman" panose="02020603050405020304" pitchFamily="18" charset="0"/>
                          <a:ea typeface="Times New Roman"/>
                          <a:cs typeface="B Nazanin" panose="00000400000000000000" pitchFamily="2" charset="-78"/>
                        </a:rPr>
                        <a:t>شرایط</a:t>
                      </a:r>
                      <a:endParaRPr lang="en-US" sz="2000" b="1" dirty="0">
                        <a:latin typeface="Times New Roman" panose="02020603050405020304" pitchFamily="18" charset="0"/>
                        <a:ea typeface="Times New Roman"/>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gridSpan="2">
                  <a:txBody>
                    <a:bodyPr/>
                    <a:lstStyle/>
                    <a:p>
                      <a:pPr marL="0" marR="0" algn="ctr" rtl="1">
                        <a:lnSpc>
                          <a:spcPct val="115000"/>
                        </a:lnSpc>
                        <a:spcBef>
                          <a:spcPts val="0"/>
                        </a:spcBef>
                        <a:spcAft>
                          <a:spcPts val="0"/>
                        </a:spcAft>
                      </a:pPr>
                      <a:r>
                        <a:rPr lang="fa-IR" sz="2000" b="1" dirty="0" smtClean="0">
                          <a:latin typeface="Times New Roman" panose="02020603050405020304" pitchFamily="18" charset="0"/>
                          <a:ea typeface="Times New Roman"/>
                          <a:cs typeface="B Nazanin" panose="00000400000000000000" pitchFamily="2" charset="-78"/>
                        </a:rPr>
                        <a:t>آلارم های غیرفعال شده</a:t>
                      </a:r>
                      <a:endParaRPr lang="en-US" sz="2000" b="1" dirty="0">
                        <a:latin typeface="Times New Roman" panose="02020603050405020304" pitchFamily="18" charset="0"/>
                        <a:ea typeface="Times New Roman"/>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endParaRPr lang="en-US"/>
                    </a:p>
                  </a:txBody>
                  <a:tcPr/>
                </a:tc>
                <a:extLst>
                  <a:ext uri="{0D108BD9-81ED-4DB2-BD59-A6C34878D82A}">
                    <a16:rowId xmlns:a16="http://schemas.microsoft.com/office/drawing/2014/main" val="10000"/>
                  </a:ext>
                </a:extLst>
              </a:tr>
              <a:tr h="508767">
                <a:tc>
                  <a:txBody>
                    <a:bodyPr/>
                    <a:lstStyle/>
                    <a:p>
                      <a:pPr marL="0" marR="0" indent="0" algn="ctr" defTabSz="914400" rtl="1" eaLnBrk="1" fontAlgn="auto" latinLnBrk="0" hangingPunct="1">
                        <a:lnSpc>
                          <a:spcPct val="115000"/>
                        </a:lnSpc>
                        <a:spcBef>
                          <a:spcPts val="0"/>
                        </a:spcBef>
                        <a:spcAft>
                          <a:spcPts val="1000"/>
                        </a:spcAft>
                        <a:buClrTx/>
                        <a:buSzTx/>
                        <a:buFontTx/>
                        <a:buNone/>
                        <a:tabLst/>
                        <a:defRPr/>
                      </a:pPr>
                      <a:r>
                        <a:rPr kumimoji="0" lang="fa-IR" sz="1800" kern="1200" dirty="0" smtClean="0">
                          <a:solidFill>
                            <a:schemeClr val="tx1"/>
                          </a:solidFill>
                          <a:effectLst/>
                          <a:latin typeface="+mn-lt"/>
                          <a:ea typeface="+mn-ea"/>
                          <a:cs typeface="B Nazanin" panose="00000400000000000000" pitchFamily="2" charset="-78"/>
                        </a:rPr>
                        <a:t>حین مانور </a:t>
                      </a:r>
                      <a:r>
                        <a:rPr kumimoji="0" lang="en-US" sz="1800" kern="1200" dirty="0" smtClean="0">
                          <a:solidFill>
                            <a:schemeClr val="tx1"/>
                          </a:solidFill>
                          <a:effectLst/>
                          <a:latin typeface="+mn-lt"/>
                          <a:ea typeface="+mn-ea"/>
                          <a:cs typeface="B Nazanin" panose="00000400000000000000" pitchFamily="2" charset="-78"/>
                        </a:rPr>
                        <a:t>O2 100%</a:t>
                      </a:r>
                      <a:r>
                        <a:rPr kumimoji="0" lang="fa-IR" sz="1800" kern="1200" dirty="0" smtClean="0">
                          <a:solidFill>
                            <a:schemeClr val="tx1"/>
                          </a:solidFill>
                          <a:effectLst/>
                          <a:latin typeface="+mn-lt"/>
                          <a:ea typeface="+mn-ea"/>
                          <a:cs typeface="B Nazanin" panose="00000400000000000000" pitchFamily="2" charset="-78"/>
                        </a:rPr>
                        <a:t> و 60 ثانیه پس از آن</a:t>
                      </a:r>
                      <a:endParaRPr kumimoji="0" lang="en-US" sz="1800" kern="1200" dirty="0" smtClean="0">
                        <a:solidFill>
                          <a:schemeClr val="tx1"/>
                        </a:solidFill>
                        <a:effectLst/>
                        <a:latin typeface="+mn-lt"/>
                        <a:ea typeface="+mn-ea"/>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High Oxygen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565297">
                <a:tc rowSpan="3">
                  <a:txBody>
                    <a:bodyPr/>
                    <a:lstStyle/>
                    <a:p>
                      <a:pPr marL="0" marR="0" algn="ctr" rtl="1">
                        <a:lnSpc>
                          <a:spcPct val="115000"/>
                        </a:lnSpc>
                        <a:spcBef>
                          <a:spcPts val="0"/>
                        </a:spcBef>
                        <a:spcAft>
                          <a:spcPts val="1000"/>
                        </a:spcAft>
                      </a:pPr>
                      <a:r>
                        <a:rPr kumimoji="0" lang="ar-SA" sz="1800" kern="1200" dirty="0" smtClean="0">
                          <a:solidFill>
                            <a:schemeClr val="tx1"/>
                          </a:solidFill>
                          <a:effectLst/>
                          <a:latin typeface="+mn-lt"/>
                          <a:ea typeface="+mn-ea"/>
                          <a:cs typeface="B Nazanin" panose="00000400000000000000" pitchFamily="2" charset="-78"/>
                        </a:rPr>
                        <a:t>درصورت خرابی، عدم وجود و یا غیرفعال بودن سنسور فلوی بازدمی</a:t>
                      </a:r>
                      <a:endParaRPr kumimoji="0" lang="en-US" sz="1800" kern="1200" dirty="0">
                        <a:solidFill>
                          <a:schemeClr val="tx1"/>
                        </a:solidFill>
                        <a:effectLst/>
                        <a:latin typeface="+mn-lt"/>
                        <a:ea typeface="+mn-ea"/>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Low MV</a:t>
                      </a:r>
                      <a:endParaRPr lang="en-US"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High MV</a:t>
                      </a:r>
                      <a:endParaRPr lang="en-US"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604868">
                <a:tc vMerge="1">
                  <a:txBody>
                    <a:bodyPr/>
                    <a:lstStyle/>
                    <a:p>
                      <a:endParaRPr lang="en-US"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Low </a:t>
                      </a:r>
                      <a:r>
                        <a:rPr lang="en-US" dirty="0" err="1" smtClean="0"/>
                        <a:t>Vte</a:t>
                      </a:r>
                      <a:endParaRPr lang="en-US" dirty="0" smtClean="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High </a:t>
                      </a:r>
                      <a:r>
                        <a:rPr lang="en-US" dirty="0" err="1" smtClean="0"/>
                        <a:t>Vte</a:t>
                      </a:r>
                      <a:endParaRPr lang="en-US" dirty="0" smtClean="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3010968"/>
                  </a:ext>
                </a:extLst>
              </a:tr>
              <a:tr h="604868">
                <a:tc vMerge="1">
                  <a:txBody>
                    <a:bodyPr/>
                    <a:lstStyle/>
                    <a:p>
                      <a:pPr marL="0" marR="0" algn="ctr" rtl="1">
                        <a:lnSpc>
                          <a:spcPct val="115000"/>
                        </a:lnSpc>
                        <a:spcBef>
                          <a:spcPts val="0"/>
                        </a:spcBef>
                        <a:spcAft>
                          <a:spcPts val="1000"/>
                        </a:spcAft>
                      </a:pPr>
                      <a:endParaRPr kumimoji="0" lang="en-US" sz="1800" kern="1200" dirty="0">
                        <a:solidFill>
                          <a:schemeClr val="tx1"/>
                        </a:solidFill>
                        <a:effectLst/>
                        <a:latin typeface="+mn-lt"/>
                        <a:ea typeface="+mn-ea"/>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High</a:t>
                      </a:r>
                      <a:r>
                        <a:rPr lang="en-US" baseline="0" dirty="0" smtClean="0"/>
                        <a:t> Leak</a:t>
                      </a:r>
                      <a:endParaRPr lang="en-US" dirty="0" smtClean="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32699635"/>
                  </a:ext>
                </a:extLst>
              </a:tr>
              <a:tr h="565297">
                <a:tc rowSpan="3">
                  <a:txBody>
                    <a:bodyPr/>
                    <a:lstStyle/>
                    <a:p>
                      <a:pPr marL="0" marR="0" algn="ctr" rtl="1">
                        <a:lnSpc>
                          <a:spcPct val="115000"/>
                        </a:lnSpc>
                        <a:spcBef>
                          <a:spcPts val="0"/>
                        </a:spcBef>
                        <a:spcAft>
                          <a:spcPts val="1000"/>
                        </a:spcAft>
                      </a:pPr>
                      <a:r>
                        <a:rPr kumimoji="0" lang="fa-IR" sz="1800" kern="1200" dirty="0" smtClean="0">
                          <a:solidFill>
                            <a:schemeClr val="tx1"/>
                          </a:solidFill>
                          <a:effectLst/>
                          <a:latin typeface="+mn-lt"/>
                          <a:ea typeface="+mn-ea"/>
                          <a:cs typeface="B Nazanin" panose="00000400000000000000" pitchFamily="2" charset="-78"/>
                        </a:rPr>
                        <a:t>حین آلارم </a:t>
                      </a:r>
                      <a:r>
                        <a:rPr kumimoji="0" lang="en-US" sz="1800" kern="1200" dirty="0" smtClean="0">
                          <a:solidFill>
                            <a:schemeClr val="tx1"/>
                          </a:solidFill>
                          <a:effectLst/>
                          <a:latin typeface="+mn-lt"/>
                          <a:ea typeface="+mn-ea"/>
                          <a:cs typeface="B Nazanin" panose="00000400000000000000" pitchFamily="2" charset="-78"/>
                        </a:rPr>
                        <a:t>Disconnection</a:t>
                      </a:r>
                      <a:endParaRPr kumimoji="0" lang="en-US" sz="1800" kern="1200" dirty="0">
                        <a:solidFill>
                          <a:schemeClr val="tx1"/>
                        </a:solidFill>
                        <a:effectLst/>
                        <a:latin typeface="+mn-lt"/>
                        <a:ea typeface="+mn-ea"/>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Low MV</a:t>
                      </a:r>
                      <a:endParaRPr lang="en-US"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Low PEEP</a:t>
                      </a:r>
                      <a:endParaRPr lang="en-US"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45776658"/>
                  </a:ext>
                </a:extLst>
              </a:tr>
              <a:tr h="565297">
                <a:tc vMerge="1">
                  <a:txBody>
                    <a:bodyPr/>
                    <a:lstStyle/>
                    <a:p>
                      <a:pPr marL="0" marR="0" algn="ctr" rtl="1">
                        <a:lnSpc>
                          <a:spcPct val="115000"/>
                        </a:lnSpc>
                        <a:spcBef>
                          <a:spcPts val="0"/>
                        </a:spcBef>
                        <a:spcAft>
                          <a:spcPts val="1000"/>
                        </a:spcAft>
                      </a:pPr>
                      <a:endParaRPr kumimoji="0" lang="en-US" sz="1800" kern="1200" dirty="0">
                        <a:solidFill>
                          <a:schemeClr val="tx1"/>
                        </a:solidFill>
                        <a:effectLst/>
                        <a:latin typeface="+mn-lt"/>
                        <a:ea typeface="+mn-ea"/>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Low Rate</a:t>
                      </a:r>
                      <a:endParaRPr lang="en-US"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High Rate</a:t>
                      </a:r>
                      <a:endParaRPr lang="en-US"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81492980"/>
                  </a:ext>
                </a:extLst>
              </a:tr>
              <a:tr h="565297">
                <a:tc vMerge="1">
                  <a:txBody>
                    <a:bodyPr/>
                    <a:lstStyle/>
                    <a:p>
                      <a:pPr marL="0" marR="0" algn="ctr" rtl="1">
                        <a:lnSpc>
                          <a:spcPct val="115000"/>
                        </a:lnSpc>
                        <a:spcBef>
                          <a:spcPts val="0"/>
                        </a:spcBef>
                        <a:spcAft>
                          <a:spcPts val="1000"/>
                        </a:spcAft>
                      </a:pPr>
                      <a:endParaRPr kumimoji="0" lang="en-US" sz="1800" kern="1200" dirty="0">
                        <a:solidFill>
                          <a:schemeClr val="tx1"/>
                        </a:solidFill>
                        <a:effectLst/>
                        <a:latin typeface="+mn-lt"/>
                        <a:ea typeface="+mn-ea"/>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High Leak</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Low </a:t>
                      </a:r>
                      <a:r>
                        <a:rPr lang="en-US" dirty="0" err="1" smtClean="0"/>
                        <a:t>Vte</a:t>
                      </a:r>
                      <a:endParaRPr lang="en-US" dirty="0" smtClean="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82412135"/>
                  </a:ext>
                </a:extLst>
              </a:tr>
              <a:tr h="565297">
                <a:tc>
                  <a:txBody>
                    <a:bodyPr/>
                    <a:lstStyle/>
                    <a:p>
                      <a:pPr marL="0" marR="0" algn="ctr" rtl="1">
                        <a:lnSpc>
                          <a:spcPct val="115000"/>
                        </a:lnSpc>
                        <a:spcBef>
                          <a:spcPts val="0"/>
                        </a:spcBef>
                        <a:spcAft>
                          <a:spcPts val="1000"/>
                        </a:spcAft>
                      </a:pPr>
                      <a:r>
                        <a:rPr kumimoji="0" lang="fa-IR" sz="1800" kern="1200" dirty="0" smtClean="0">
                          <a:solidFill>
                            <a:schemeClr val="tx1"/>
                          </a:solidFill>
                          <a:effectLst/>
                          <a:latin typeface="+mn-lt"/>
                          <a:ea typeface="+mn-ea"/>
                          <a:cs typeface="B Nazanin" panose="00000400000000000000" pitchFamily="2" charset="-78"/>
                        </a:rPr>
                        <a:t>حین آلارم </a:t>
                      </a:r>
                      <a:r>
                        <a:rPr kumimoji="0" lang="en-US" sz="1800" kern="1200" dirty="0" smtClean="0">
                          <a:solidFill>
                            <a:schemeClr val="tx1"/>
                          </a:solidFill>
                          <a:effectLst/>
                          <a:latin typeface="+mn-lt"/>
                          <a:ea typeface="+mn-ea"/>
                          <a:cs typeface="B Nazanin" panose="00000400000000000000" pitchFamily="2" charset="-78"/>
                        </a:rPr>
                        <a:t>Occlusion</a:t>
                      </a:r>
                      <a:endParaRPr kumimoji="0" lang="en-US" sz="1800" kern="1200" dirty="0">
                        <a:solidFill>
                          <a:schemeClr val="tx1"/>
                        </a:solidFill>
                        <a:effectLst/>
                        <a:latin typeface="+mn-lt"/>
                        <a:ea typeface="+mn-ea"/>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Disconnection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99175664"/>
                  </a:ext>
                </a:extLst>
              </a:tr>
            </a:tbl>
          </a:graphicData>
        </a:graphic>
      </p:graphicFrame>
    </p:spTree>
    <p:extLst>
      <p:ext uri="{BB962C8B-B14F-4D97-AF65-F5344CB8AC3E}">
        <p14:creationId xmlns:p14="http://schemas.microsoft.com/office/powerpoint/2010/main" val="330403372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533400" y="1066800"/>
            <a:ext cx="8001000" cy="5147819"/>
          </a:xfrm>
          <a:prstGeom prst="rect">
            <a:avLst/>
          </a:prstGeom>
          <a:noFill/>
        </p:spPr>
        <p:txBody>
          <a:bodyPr wrap="square" rtlCol="0">
            <a:spAutoFit/>
          </a:bodyPr>
          <a:lstStyle/>
          <a:p>
            <a:pPr marL="342900" indent="-342900" algn="r" rtl="1">
              <a:spcBef>
                <a:spcPts val="600"/>
              </a:spcBef>
              <a:buFont typeface="Wingdings" panose="05000000000000000000" pitchFamily="2" charset="2"/>
              <a:buChar char="ü"/>
            </a:pPr>
            <a:r>
              <a:rPr lang="fa-IR" sz="2800" dirty="0" smtClean="0">
                <a:cs typeface="B Nazanin" panose="00000400000000000000" pitchFamily="2" charset="-78"/>
              </a:rPr>
              <a:t>مقدمه </a:t>
            </a:r>
            <a:r>
              <a:rPr lang="fa-IR" sz="2800" dirty="0">
                <a:cs typeface="B Nazanin" panose="00000400000000000000" pitchFamily="2" charset="-78"/>
              </a:rPr>
              <a:t>(نگاه کلی به </a:t>
            </a:r>
            <a:r>
              <a:rPr lang="fa-IR" sz="2800" dirty="0" smtClean="0">
                <a:cs typeface="B Nazanin" panose="00000400000000000000" pitchFamily="2" charset="-78"/>
              </a:rPr>
              <a:t>دستگاه)</a:t>
            </a:r>
            <a:endParaRPr lang="fa-IR" sz="2800" dirty="0">
              <a:cs typeface="B Nazanin" panose="00000400000000000000" pitchFamily="2" charset="-78"/>
            </a:endParaRPr>
          </a:p>
          <a:p>
            <a:pPr marL="342900" indent="-342900" algn="r" rtl="1">
              <a:spcBef>
                <a:spcPts val="600"/>
              </a:spcBef>
              <a:buFont typeface="Wingdings" panose="05000000000000000000" pitchFamily="2" charset="2"/>
              <a:buChar char="ü"/>
            </a:pPr>
            <a:r>
              <a:rPr lang="fa-IR" sz="2800" dirty="0" smtClean="0">
                <a:cs typeface="B Nazanin" panose="00000400000000000000" pitchFamily="2" charset="-78"/>
              </a:rPr>
              <a:t>آماده </a:t>
            </a:r>
            <a:r>
              <a:rPr lang="fa-IR" sz="2800" dirty="0">
                <a:cs typeface="B Nazanin" panose="00000400000000000000" pitchFamily="2" charset="-78"/>
              </a:rPr>
              <a:t>سازی و نحوه کار با </a:t>
            </a:r>
            <a:r>
              <a:rPr lang="fa-IR" sz="2800" dirty="0" smtClean="0">
                <a:cs typeface="B Nazanin" panose="00000400000000000000" pitchFamily="2" charset="-78"/>
              </a:rPr>
              <a:t>دستگاه</a:t>
            </a:r>
            <a:endParaRPr lang="fa-IR" sz="2800" dirty="0">
              <a:cs typeface="B Nazanin" panose="00000400000000000000" pitchFamily="2" charset="-78"/>
            </a:endParaRPr>
          </a:p>
          <a:p>
            <a:pPr marL="342900" indent="-342900" algn="r" rtl="1">
              <a:spcBef>
                <a:spcPts val="600"/>
              </a:spcBef>
              <a:buFont typeface="Wingdings" panose="05000000000000000000" pitchFamily="2" charset="2"/>
              <a:buChar char="ü"/>
            </a:pPr>
            <a:r>
              <a:rPr lang="fa-IR" sz="2800" dirty="0" smtClean="0">
                <a:cs typeface="B Nazanin" panose="00000400000000000000" pitchFamily="2" charset="-78"/>
              </a:rPr>
              <a:t>تنظیمات دستگاه</a:t>
            </a:r>
          </a:p>
          <a:p>
            <a:pPr marL="342900" indent="-342900" algn="r" rtl="1">
              <a:spcBef>
                <a:spcPts val="600"/>
              </a:spcBef>
              <a:buFont typeface="Wingdings" panose="05000000000000000000" pitchFamily="2" charset="2"/>
              <a:buChar char="ü"/>
            </a:pPr>
            <a:r>
              <a:rPr lang="fa-IR" sz="2800" dirty="0" smtClean="0">
                <a:cs typeface="B Nazanin" panose="00000400000000000000" pitchFamily="2" charset="-78"/>
              </a:rPr>
              <a:t>اصول </a:t>
            </a:r>
            <a:r>
              <a:rPr lang="fa-IR" sz="2800" dirty="0">
                <a:cs typeface="B Nazanin" panose="00000400000000000000" pitchFamily="2" charset="-78"/>
              </a:rPr>
              <a:t>تنفس دهی</a:t>
            </a:r>
          </a:p>
          <a:p>
            <a:pPr marL="342900" indent="-342900" algn="r" rtl="1">
              <a:spcBef>
                <a:spcPts val="600"/>
              </a:spcBef>
              <a:buFont typeface="Wingdings" panose="05000000000000000000" pitchFamily="2" charset="2"/>
              <a:buChar char="ü"/>
            </a:pPr>
            <a:r>
              <a:rPr lang="fa-IR" sz="2800" dirty="0" smtClean="0">
                <a:cs typeface="B Nazanin" panose="00000400000000000000" pitchFamily="2" charset="-78"/>
              </a:rPr>
              <a:t>پارامترهای </a:t>
            </a:r>
            <a:r>
              <a:rPr lang="fa-IR" sz="2800" dirty="0">
                <a:cs typeface="B Nazanin" panose="00000400000000000000" pitchFamily="2" charset="-78"/>
              </a:rPr>
              <a:t>اندازه گیری </a:t>
            </a:r>
            <a:r>
              <a:rPr lang="fa-IR" sz="2800" dirty="0" smtClean="0">
                <a:cs typeface="B Nazanin" panose="00000400000000000000" pitchFamily="2" charset="-78"/>
              </a:rPr>
              <a:t>شده</a:t>
            </a:r>
            <a:endParaRPr lang="en-US" sz="2800" dirty="0" smtClean="0">
              <a:cs typeface="B Nazanin" panose="00000400000000000000" pitchFamily="2" charset="-78"/>
            </a:endParaRPr>
          </a:p>
          <a:p>
            <a:pPr marL="342900" indent="-342900" algn="r" rtl="1">
              <a:spcBef>
                <a:spcPts val="600"/>
              </a:spcBef>
              <a:buFont typeface="Wingdings" panose="05000000000000000000" pitchFamily="2" charset="2"/>
              <a:buChar char="ü"/>
            </a:pPr>
            <a:r>
              <a:rPr lang="fa-IR" sz="2800" dirty="0" smtClean="0">
                <a:cs typeface="B Nazanin" panose="00000400000000000000" pitchFamily="2" charset="-78"/>
              </a:rPr>
              <a:t>مانورهای تنفسی</a:t>
            </a:r>
            <a:endParaRPr lang="en-US" sz="2800" dirty="0">
              <a:cs typeface="B Nazanin" panose="00000400000000000000" pitchFamily="2" charset="-78"/>
            </a:endParaRPr>
          </a:p>
          <a:p>
            <a:pPr marL="342900" indent="-342900" algn="r" rtl="1">
              <a:spcBef>
                <a:spcPts val="600"/>
              </a:spcBef>
              <a:buFont typeface="Wingdings" panose="05000000000000000000" pitchFamily="2" charset="2"/>
              <a:buChar char="ü"/>
            </a:pPr>
            <a:r>
              <a:rPr lang="fa-IR" sz="2800" dirty="0" smtClean="0">
                <a:cs typeface="B Nazanin" panose="00000400000000000000" pitchFamily="2" charset="-78"/>
              </a:rPr>
              <a:t>آلارم های دستگاه</a:t>
            </a:r>
            <a:endParaRPr lang="fa-IR" sz="2800" dirty="0">
              <a:cs typeface="B Nazanin" panose="00000400000000000000" pitchFamily="2" charset="-78"/>
            </a:endParaRPr>
          </a:p>
          <a:p>
            <a:pPr marL="342900" indent="-342900" algn="r" rtl="1">
              <a:spcBef>
                <a:spcPts val="600"/>
              </a:spcBef>
              <a:buFont typeface="Wingdings" panose="05000000000000000000" pitchFamily="2" charset="2"/>
              <a:buChar char="ü"/>
            </a:pPr>
            <a:r>
              <a:rPr lang="fa-IR" sz="3200" b="1" dirty="0" smtClean="0">
                <a:solidFill>
                  <a:srgbClr val="C00000"/>
                </a:solidFill>
                <a:cs typeface="B Nazanin" panose="00000400000000000000" pitchFamily="2" charset="-78"/>
              </a:rPr>
              <a:t>نگهداری </a:t>
            </a:r>
            <a:r>
              <a:rPr lang="fa-IR" sz="3200" b="1" dirty="0">
                <a:solidFill>
                  <a:srgbClr val="C00000"/>
                </a:solidFill>
                <a:cs typeface="B Nazanin" panose="00000400000000000000" pitchFamily="2" charset="-78"/>
              </a:rPr>
              <a:t>دستگاه</a:t>
            </a:r>
            <a:endParaRPr lang="en-US" sz="3200" b="1" dirty="0">
              <a:solidFill>
                <a:srgbClr val="C00000"/>
              </a:solidFill>
              <a:cs typeface="B Nazanin" panose="00000400000000000000" pitchFamily="2" charset="-78"/>
            </a:endParaRPr>
          </a:p>
          <a:p>
            <a:pPr marL="342900" indent="-342900" algn="r" rtl="1">
              <a:spcBef>
                <a:spcPts val="600"/>
              </a:spcBef>
              <a:buFont typeface="Wingdings" panose="05000000000000000000" pitchFamily="2" charset="2"/>
              <a:buChar char="ü"/>
            </a:pPr>
            <a:r>
              <a:rPr lang="fa-IR" sz="2800" dirty="0" smtClean="0">
                <a:cs typeface="B Nazanin" panose="00000400000000000000" pitchFamily="2" charset="-78"/>
              </a:rPr>
              <a:t>عیب یابی</a:t>
            </a:r>
            <a:endParaRPr lang="fa-IR" sz="2800" b="1" dirty="0" smtClean="0">
              <a:cs typeface="B Nazanin" pitchFamily="2" charset="-78"/>
            </a:endParaRPr>
          </a:p>
          <a:p>
            <a:pPr algn="r">
              <a:lnSpc>
                <a:spcPct val="200000"/>
              </a:lnSpc>
              <a:spcBef>
                <a:spcPts val="600"/>
              </a:spcBef>
              <a:buFont typeface="Wingdings" pitchFamily="2" charset="2"/>
              <a:buChar char="q"/>
            </a:pPr>
            <a:endParaRPr lang="en-US" sz="1600" b="1" dirty="0">
              <a:cs typeface="B Nazanin" pitchFamily="2" charset="-78"/>
            </a:endParaRPr>
          </a:p>
        </p:txBody>
      </p:sp>
      <p:cxnSp>
        <p:nvCxnSpPr>
          <p:cNvPr id="3" name="Straight Connector 2"/>
          <p:cNvCxnSpPr/>
          <p:nvPr/>
        </p:nvCxnSpPr>
        <p:spPr>
          <a:xfrm>
            <a:off x="2286000" y="914400"/>
            <a:ext cx="6400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6172200" y="228600"/>
            <a:ext cx="2486578" cy="707886"/>
          </a:xfrm>
          <a:prstGeom prst="rect">
            <a:avLst/>
          </a:prstGeom>
        </p:spPr>
        <p:txBody>
          <a:bodyPr wrap="none">
            <a:spAutoFit/>
          </a:bodyPr>
          <a:lstStyle/>
          <a:p>
            <a:r>
              <a:rPr lang="fa-IR" sz="4000" dirty="0" smtClean="0">
                <a:cs typeface="B Nazanin" pitchFamily="2" charset="-78"/>
              </a:rPr>
              <a:t>فهرست مطالب</a:t>
            </a:r>
            <a:endParaRPr lang="en-US" sz="4000" dirty="0"/>
          </a:p>
        </p:txBody>
      </p:sp>
    </p:spTree>
    <p:extLst>
      <p:ext uri="{BB962C8B-B14F-4D97-AF65-F5344CB8AC3E}">
        <p14:creationId xmlns:p14="http://schemas.microsoft.com/office/powerpoint/2010/main" val="62555527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2361063" y="902732"/>
            <a:ext cx="6400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926940" y="152400"/>
            <a:ext cx="2731838" cy="707886"/>
          </a:xfrm>
          <a:prstGeom prst="rect">
            <a:avLst/>
          </a:prstGeom>
        </p:spPr>
        <p:txBody>
          <a:bodyPr wrap="none">
            <a:spAutoFit/>
          </a:bodyPr>
          <a:lstStyle/>
          <a:p>
            <a:pPr algn="r" rtl="1"/>
            <a:r>
              <a:rPr lang="fa-IR" sz="4000" dirty="0" smtClean="0">
                <a:cs typeface="B Nazanin" panose="00000400000000000000" pitchFamily="2" charset="-78"/>
              </a:rPr>
              <a:t>نگهداری دستگاه</a:t>
            </a:r>
            <a:endParaRPr lang="en-US" sz="4000" dirty="0">
              <a:cs typeface="B Nazanin" panose="00000400000000000000" pitchFamily="2"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652" y="1382050"/>
            <a:ext cx="8235148" cy="4932728"/>
          </a:xfrm>
          <a:prstGeom prst="rect">
            <a:avLst/>
          </a:prstGeom>
        </p:spPr>
      </p:pic>
      <p:sp>
        <p:nvSpPr>
          <p:cNvPr id="4" name="Oval 3"/>
          <p:cNvSpPr/>
          <p:nvPr/>
        </p:nvSpPr>
        <p:spPr>
          <a:xfrm>
            <a:off x="6400800" y="3733800"/>
            <a:ext cx="2057400" cy="838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7056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N.rahmati.SAADATCO\Desktop\Untitled.png"/>
          <p:cNvPicPr/>
          <p:nvPr/>
        </p:nvPicPr>
        <p:blipFill>
          <a:blip r:embed="rId2" cstate="print"/>
          <a:srcRect/>
          <a:stretch>
            <a:fillRect/>
          </a:stretch>
        </p:blipFill>
        <p:spPr bwMode="auto">
          <a:xfrm>
            <a:off x="533400" y="1653448"/>
            <a:ext cx="7772400" cy="4442552"/>
          </a:xfrm>
          <a:prstGeom prst="rect">
            <a:avLst/>
          </a:prstGeom>
          <a:noFill/>
          <a:ln w="9525">
            <a:noFill/>
            <a:miter lim="800000"/>
            <a:headEnd/>
            <a:tailEnd/>
          </a:ln>
        </p:spPr>
      </p:pic>
      <p:sp>
        <p:nvSpPr>
          <p:cNvPr id="8" name="Oval 7"/>
          <p:cNvSpPr/>
          <p:nvPr/>
        </p:nvSpPr>
        <p:spPr>
          <a:xfrm>
            <a:off x="4800600" y="2514600"/>
            <a:ext cx="2209800" cy="1295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019934" y="411104"/>
            <a:ext cx="5771132" cy="707886"/>
          </a:xfrm>
          <a:prstGeom prst="rect">
            <a:avLst/>
          </a:prstGeom>
        </p:spPr>
        <p:txBody>
          <a:bodyPr wrap="none">
            <a:spAutoFit/>
          </a:bodyPr>
          <a:lstStyle/>
          <a:p>
            <a:pPr algn="r" rtl="1"/>
            <a:r>
              <a:rPr lang="en-US" sz="4000" dirty="0" smtClean="0">
                <a:latin typeface="Times New Roman" pitchFamily="18" charset="0"/>
                <a:cs typeface="Times New Roman" pitchFamily="18" charset="0"/>
              </a:rPr>
              <a:t>Oxygen Sensor Calibration</a:t>
            </a:r>
            <a:endParaRPr lang="en-US" sz="4000" dirty="0">
              <a:latin typeface="Times New Roman" pitchFamily="18" charset="0"/>
              <a:cs typeface="Times New Roman" pitchFamily="18" charset="0"/>
            </a:endParaRPr>
          </a:p>
        </p:txBody>
      </p:sp>
      <p:cxnSp>
        <p:nvCxnSpPr>
          <p:cNvPr id="10" name="Straight Connector 9"/>
          <p:cNvCxnSpPr/>
          <p:nvPr/>
        </p:nvCxnSpPr>
        <p:spPr>
          <a:xfrm>
            <a:off x="2361063" y="1141412"/>
            <a:ext cx="64008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10" descr="C:\Users\n.rahmati\Desktop\Galvanic.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653448"/>
            <a:ext cx="7772400" cy="4442552"/>
          </a:xfrm>
          <a:prstGeom prst="rect">
            <a:avLst/>
          </a:prstGeom>
          <a:noFill/>
          <a:ln>
            <a:noFill/>
          </a:ln>
        </p:spPr>
      </p:pic>
    </p:spTree>
    <p:extLst>
      <p:ext uri="{BB962C8B-B14F-4D97-AF65-F5344CB8AC3E}">
        <p14:creationId xmlns:p14="http://schemas.microsoft.com/office/powerpoint/2010/main" val="210638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N.rahmati.SAADATCO\Desktop\Untitled.png"/>
          <p:cNvPicPr/>
          <p:nvPr/>
        </p:nvPicPr>
        <p:blipFill>
          <a:blip r:embed="rId2" cstate="print"/>
          <a:srcRect/>
          <a:stretch>
            <a:fillRect/>
          </a:stretch>
        </p:blipFill>
        <p:spPr bwMode="auto">
          <a:xfrm>
            <a:off x="381000" y="1716584"/>
            <a:ext cx="8537380" cy="4608016"/>
          </a:xfrm>
          <a:prstGeom prst="rect">
            <a:avLst/>
          </a:prstGeom>
          <a:noFill/>
          <a:ln w="9525">
            <a:noFill/>
            <a:miter lim="800000"/>
            <a:headEnd/>
            <a:tailEnd/>
          </a:ln>
        </p:spPr>
      </p:pic>
      <p:sp>
        <p:nvSpPr>
          <p:cNvPr id="8" name="Oval 7"/>
          <p:cNvSpPr/>
          <p:nvPr/>
        </p:nvSpPr>
        <p:spPr>
          <a:xfrm>
            <a:off x="2514600" y="4267200"/>
            <a:ext cx="2209800" cy="1295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943600" y="440765"/>
            <a:ext cx="2662652" cy="707886"/>
          </a:xfrm>
          <a:prstGeom prst="rect">
            <a:avLst/>
          </a:prstGeom>
        </p:spPr>
        <p:txBody>
          <a:bodyPr wrap="none">
            <a:spAutoFit/>
          </a:bodyPr>
          <a:lstStyle/>
          <a:p>
            <a:pPr algn="r" rtl="1"/>
            <a:r>
              <a:rPr lang="en-US" sz="4000" dirty="0" smtClean="0">
                <a:latin typeface="Times New Roman" panose="02020603050405020304" pitchFamily="18" charset="0"/>
                <a:cs typeface="Times New Roman" panose="02020603050405020304" pitchFamily="18" charset="0"/>
              </a:rPr>
              <a:t>System Test</a:t>
            </a:r>
            <a:endParaRPr lang="en-US" sz="4000" dirty="0">
              <a:latin typeface="Times New Roman" panose="02020603050405020304" pitchFamily="18" charset="0"/>
              <a:cs typeface="Times New Roman" panose="02020603050405020304" pitchFamily="18" charset="0"/>
            </a:endParaRPr>
          </a:p>
        </p:txBody>
      </p:sp>
      <p:pic>
        <p:nvPicPr>
          <p:cNvPr id="9" name="Picture 8" descr="C:\Users\N.rahmati.SAADATCO\Desktop\system test.png"/>
          <p:cNvPicPr/>
          <p:nvPr/>
        </p:nvPicPr>
        <p:blipFill>
          <a:blip r:embed="rId3" cstate="print"/>
          <a:srcRect/>
          <a:stretch>
            <a:fillRect/>
          </a:stretch>
        </p:blipFill>
        <p:spPr bwMode="auto">
          <a:xfrm>
            <a:off x="381000" y="1719044"/>
            <a:ext cx="8537380" cy="4605556"/>
          </a:xfrm>
          <a:prstGeom prst="rect">
            <a:avLst/>
          </a:prstGeom>
          <a:noFill/>
          <a:ln w="9525">
            <a:noFill/>
            <a:miter lim="800000"/>
            <a:headEnd/>
            <a:tailEnd/>
          </a:ln>
        </p:spPr>
      </p:pic>
      <p:cxnSp>
        <p:nvCxnSpPr>
          <p:cNvPr id="10" name="Straight Connector 9"/>
          <p:cNvCxnSpPr/>
          <p:nvPr/>
        </p:nvCxnSpPr>
        <p:spPr>
          <a:xfrm>
            <a:off x="2361063" y="1217612"/>
            <a:ext cx="64008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2411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15080</TotalTime>
  <Words>6729</Words>
  <Application>Microsoft Office PowerPoint</Application>
  <PresentationFormat>On-screen Show (4:3)</PresentationFormat>
  <Paragraphs>1581</Paragraphs>
  <Slides>132</Slides>
  <Notes>20</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132</vt:i4>
      </vt:variant>
    </vt:vector>
  </HeadingPairs>
  <TitlesOfParts>
    <vt:vector size="145" baseType="lpstr">
      <vt:lpstr>Arial</vt:lpstr>
      <vt:lpstr>B Nazanin</vt:lpstr>
      <vt:lpstr>B Yagut</vt:lpstr>
      <vt:lpstr>Calibri</vt:lpstr>
      <vt:lpstr>Constantia</vt:lpstr>
      <vt:lpstr>Majalla UI</vt:lpstr>
      <vt:lpstr>Nazanin</vt:lpstr>
      <vt:lpstr>Times New Roman</vt:lpstr>
      <vt:lpstr>Wide Latin</vt:lpstr>
      <vt:lpstr>Wingdings</vt:lpstr>
      <vt:lpstr>Wingdings 2</vt:lpstr>
      <vt:lpstr>Flow</vt:lpstr>
      <vt:lpstr>Bitmap Image</vt:lpstr>
      <vt:lpstr>راهنمای ونتیلاتور Respina- P1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مثال: اگر Ti= 2.0 s و Vt= 1200 ml تنظیم شده باشد، دستگاه در زمان دم فلوی 36 لیتر بر دقیقه را اعمال میکند.   در صورت فعال بودن Dual control  حجمی در حدود 1450 میلی لیتر به بیمار منتقل میشود.</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Single patient use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Amirhosein Mehrnam</dc:creator>
  <cp:lastModifiedBy>Nazanin Rahmati</cp:lastModifiedBy>
  <cp:revision>1314</cp:revision>
  <cp:lastPrinted>2021-04-13T03:55:52Z</cp:lastPrinted>
  <dcterms:created xsi:type="dcterms:W3CDTF">2006-08-16T00:00:00Z</dcterms:created>
  <dcterms:modified xsi:type="dcterms:W3CDTF">2022-07-02T10:26:48Z</dcterms:modified>
</cp:coreProperties>
</file>